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7"/>
    <p:restoredTop sz="94696"/>
  </p:normalViewPr>
  <p:slideViewPr>
    <p:cSldViewPr snapToGrid="0" snapToObjects="1">
      <p:cViewPr varScale="1">
        <p:scale>
          <a:sx n="30" d="100"/>
          <a:sy n="30" d="100"/>
        </p:scale>
        <p:origin x="2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AD53-F22A-B142-9C90-8C495C24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51BB8-F187-774B-B177-7F83DDD50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02B4-B6D0-7743-9414-BCC6BCF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3A8C-9D8F-CF4B-892A-3CE1B51F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5AED-13D4-BE46-BE6F-D9F7B9BF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0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E171-3122-5A47-AA1B-149E586E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1C0F-79EC-F946-B874-04B4D9C7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4849-E205-DB4F-839B-2ED105AD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17D6-38C4-0E48-A07C-784B3299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DDCB-F552-7842-B546-AFA27D74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000B-B6FE-F644-BB57-797561E7D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3B3EE-6028-B84F-B265-7C884469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04EA-7BC7-E44A-A01B-1D958331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2A1A-3A80-2042-9C50-01563301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FC0C-A768-6742-8B84-2FF3D07F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0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4BD1-CD72-E24A-A25C-BBE6482F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D03B-5604-DB4D-BD2B-BDD88984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A238-6225-0E49-B874-99DE527C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2FC4D-755F-6B4D-BF48-A3B7B66C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BA7C-E6C4-B24C-9294-1C203861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07BD-17F6-4349-B797-1E6A1233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719E-AA88-B249-B28E-EBDD39ED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256D-343F-9B40-A51D-91B6FE9B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79E9-14EF-1A45-B323-6BDDD0FE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63D1-8D66-4B42-BEC4-77530945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0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4CB1-D93D-FF42-B786-5D9637F0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EEB0-48F6-B84E-B587-90F5D94EE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D51F-DB29-3545-9DB9-D848DFA64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C4DAE-0AE4-A149-8A8A-9CCDEB5F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A60E6-D2C0-9B46-BDA7-181C64C8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4FE98-E9B9-6748-A97E-F1D31969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59A6-4E41-D347-B1C3-4CD3F613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44AA-4CAA-004A-A910-EAD720D2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167C-F02B-244B-A958-0F6660E9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B1ECA-A422-AA4D-898E-206F5DFF2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482CE-D4B1-E64A-99DA-2C914D897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FB217-018C-CF44-8AA8-10D9CA7C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B5E77-4C33-CD40-A906-3C0EE8B7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11234-1DF2-1147-B9C2-C8B1A0BF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139A-5148-AA4D-AD0C-9096C545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3ABD-0C8C-184C-BC14-CFF020CC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EBB-D06C-E544-8603-7D3CA301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4958-BCF4-2149-BEF6-C94FA4EC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AB8F-A0AB-6041-9960-0AB92E2F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9FCDE-3714-0F40-9AEA-F35D679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EE91-7091-6D48-95C3-AC3E6AEC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1A1-A44D-8248-B532-B8F7E4B6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4754-6B97-1E43-8253-E648653C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0ED3-A0F4-934C-BA8C-1C430572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17C8-08CF-0C4A-A712-B6F67676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EFA19-7BCE-2844-A512-4009281F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2875F-ECD7-564E-8E97-EB3D1247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0051-21A8-CB4B-A5E5-CD186B41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C13CE-168E-5947-93CB-6B82072F8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A5456-0175-F442-BD35-80D12B97D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27FFF-5A00-364C-B9D1-83922C2B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17DB-F6C1-D94B-A45D-8DCF74F0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D600-B9A9-CF49-86C4-2073BE9D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F88E0-426F-E64D-8BDF-F0223F31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8B4C-6057-3E44-85F9-8A43A6EC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BF7E-266C-0049-B98A-CB6789BE9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6413-CE27-1248-82C4-895B3CA9F7C7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5F96-2032-694F-B551-6A8ECDF67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5266-CBEB-4E44-871E-304A60A26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DACC-53E3-7647-B975-57B830D69A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3389%2Ffimmu.2013.003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CA22A6-1576-7E41-9F1D-D9F7B4C99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8" y="3153802"/>
            <a:ext cx="9144000" cy="2493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Identification of CDR regions in the heavy chain using SVM Models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4235D1-AE10-4D42-A24B-C2149BDC1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387257"/>
            <a:ext cx="9144000" cy="2387600"/>
          </a:xfrm>
        </p:spPr>
        <p:txBody>
          <a:bodyPr/>
          <a:lstStyle/>
          <a:p>
            <a:r>
              <a:rPr lang="en-US" dirty="0"/>
              <a:t>Carol Muriithi</a:t>
            </a:r>
          </a:p>
        </p:txBody>
      </p:sp>
    </p:spTree>
    <p:extLst>
      <p:ext uri="{BB962C8B-B14F-4D97-AF65-F5344CB8AC3E}">
        <p14:creationId xmlns:p14="http://schemas.microsoft.com/office/powerpoint/2010/main" val="25366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8C79-BFB3-AC45-BEFD-AF19C54E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AE2D-B221-5F49-8C27-2C88F9CA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Yu, H. Analyzing antibody sequence for recombinant antibody experience. GenScript.20 March, 2015.</a:t>
            </a:r>
          </a:p>
          <a:p>
            <a:r>
              <a:rPr lang="en-US" dirty="0"/>
              <a:t>Culang, S.et al. The Structural Basis of Antibody-Antigen Recognition. Front Immuol. 8 Oct 2013, 4:302; doi: [</a:t>
            </a:r>
            <a:r>
              <a:rPr lang="en-US" u="sng" dirty="0">
                <a:hlinkClick r:id="rId2"/>
              </a:rPr>
              <a:t>10.3389/fimmu.2013.00302</a:t>
            </a:r>
            <a:r>
              <a:rPr lang="en-US" dirty="0"/>
              <a:t>]</a:t>
            </a:r>
          </a:p>
          <a:p>
            <a:r>
              <a:rPr lang="en-US" dirty="0"/>
              <a:t>Group Members: Ahmed, Prisma, Zainab. 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7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B6B-3214-CB42-8CCE-F72F7215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Immune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6162-C633-9F47-A644-877EECDB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06" y="1403350"/>
            <a:ext cx="5311588" cy="4889874"/>
          </a:xfrm>
        </p:spPr>
        <p:txBody>
          <a:bodyPr/>
          <a:lstStyle/>
          <a:p>
            <a:r>
              <a:rPr lang="en-US" dirty="0"/>
              <a:t>The immune system is made up of the innate immunity and acquired(adaptive immunity)</a:t>
            </a:r>
          </a:p>
          <a:p>
            <a:r>
              <a:rPr lang="en-US" dirty="0"/>
              <a:t>The innate immunity is quick, generalized and non-specific</a:t>
            </a:r>
          </a:p>
          <a:p>
            <a:r>
              <a:rPr lang="en-US" dirty="0"/>
              <a:t> The  acquired immunity is specific and develops more slowly and only after an initial attack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12614-344A-C442-8BF9-E9795A5A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403350"/>
            <a:ext cx="5611906" cy="48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D1ED-24A1-3744-ADD6-292527DD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 dirty="0"/>
              <a:t>Acquired Immunity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C88A1-21E1-2744-90E4-3C924581AC44}"/>
              </a:ext>
            </a:extLst>
          </p:cNvPr>
          <p:cNvSpPr txBox="1"/>
          <p:nvPr/>
        </p:nvSpPr>
        <p:spPr>
          <a:xfrm>
            <a:off x="5592727" y="1502459"/>
            <a:ext cx="645584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Acquired immunity is further  divided into 2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B-Cell immunity , also called humoral or antibody  mediated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T-Cell immunity, also called cell-mediated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E82E53-1CFB-204A-8F1B-33C1EA748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92" y="1190847"/>
            <a:ext cx="5067334" cy="4851179"/>
          </a:xfrm>
        </p:spPr>
      </p:pic>
    </p:spTree>
    <p:extLst>
      <p:ext uri="{BB962C8B-B14F-4D97-AF65-F5344CB8AC3E}">
        <p14:creationId xmlns:p14="http://schemas.microsoft.com/office/powerpoint/2010/main" val="235477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23B9-DD22-B744-9605-C77C948B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b="1" dirty="0"/>
              <a:t>Complementarity-determining regions (CDRs)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CFCA-30D1-4B49-B91F-17306F5C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832" y="1084521"/>
            <a:ext cx="6313967" cy="5592726"/>
          </a:xfrm>
        </p:spPr>
        <p:txBody>
          <a:bodyPr>
            <a:normAutofit fontScale="92500"/>
          </a:bodyPr>
          <a:lstStyle/>
          <a:p>
            <a:r>
              <a:rPr lang="en-US" dirty="0"/>
              <a:t>CDRs are part of the variable chains. As the most variable parts of the molecules, they are crucial to the diversity of antigen specificities generated by lymphocytes. </a:t>
            </a:r>
          </a:p>
          <a:p>
            <a:r>
              <a:rPr lang="en-US" dirty="0"/>
              <a:t>They are 3 CDRs on the heavy chain; CDRH1, CDRH2 and CDRH3</a:t>
            </a:r>
          </a:p>
          <a:p>
            <a:r>
              <a:rPr lang="en-US" dirty="0"/>
              <a:t>B-lymphocytes and T-lymphocytes have antibody-like protein </a:t>
            </a:r>
          </a:p>
          <a:p>
            <a:r>
              <a:rPr lang="en-US" dirty="0"/>
              <a:t>Each B-Cell lymphocyte makes a single type of antibody(</a:t>
            </a:r>
            <a:r>
              <a:rPr lang="en-US" i="1" dirty="0"/>
              <a:t>Ig</a:t>
            </a:r>
            <a:r>
              <a:rPr lang="en-US" dirty="0"/>
              <a:t>) which binds to an antigen. </a:t>
            </a:r>
          </a:p>
          <a:p>
            <a:r>
              <a:rPr lang="en-US" dirty="0"/>
              <a:t>The portion of the antibody that binds to an antigen is highly specific for that antigen and is called an </a:t>
            </a:r>
            <a:r>
              <a:rPr lang="en-US" i="1" dirty="0"/>
              <a:t>antigenic determinant</a:t>
            </a:r>
            <a:r>
              <a:rPr lang="en-US" dirty="0"/>
              <a:t>. 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010A0-1FA3-8C42-9CF9-CFE0219B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416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3CAB-7017-4747-9811-B32D02A0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SVM(Supervised Machine Learning)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097B76-A6B7-F541-8D1C-E35457EEA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817082"/>
              </p:ext>
            </p:extLst>
          </p:nvPr>
        </p:nvGraphicFramePr>
        <p:xfrm>
          <a:off x="659218" y="1360969"/>
          <a:ext cx="10694582" cy="185298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5347291">
                  <a:extLst>
                    <a:ext uri="{9D8B030D-6E8A-4147-A177-3AD203B41FA5}">
                      <a16:colId xmlns:a16="http://schemas.microsoft.com/office/drawing/2014/main" val="1811281335"/>
                    </a:ext>
                  </a:extLst>
                </a:gridCol>
                <a:gridCol w="5347291">
                  <a:extLst>
                    <a:ext uri="{9D8B030D-6E8A-4147-A177-3AD203B41FA5}">
                      <a16:colId xmlns:a16="http://schemas.microsoft.com/office/drawing/2014/main" val="2500279273"/>
                    </a:ext>
                  </a:extLst>
                </a:gridCol>
              </a:tblGrid>
              <a:tr h="806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Dividing of Testing </a:t>
                      </a:r>
                      <a:r>
                        <a:rPr lang="en-US" sz="2000" dirty="0">
                          <a:effectLst/>
                        </a:rPr>
                        <a:t>and</a:t>
                      </a:r>
                      <a:r>
                        <a:rPr lang="en-US" sz="1600" dirty="0">
                          <a:effectLst/>
                        </a:rPr>
                        <a:t> Training 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914589"/>
                  </a:ext>
                </a:extLst>
              </a:tr>
              <a:tr h="596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N_Test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22,114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20811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N_Train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51,600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97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FE21AB-26B8-D844-A05E-AE3A84B0C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81637"/>
              </p:ext>
            </p:extLst>
          </p:nvPr>
        </p:nvGraphicFramePr>
        <p:xfrm>
          <a:off x="659218" y="3487480"/>
          <a:ext cx="10515600" cy="2953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857886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67863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499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71652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0837098"/>
                    </a:ext>
                  </a:extLst>
                </a:gridCol>
              </a:tblGrid>
              <a:tr h="4848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~Residue Start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Residue before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Residue After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Residue Length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723726"/>
                  </a:ext>
                </a:extLst>
              </a:tr>
              <a:tr h="9696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CDRH1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Cys(C)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(W)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Trp-Val, Trp-Ile,Trp-Ala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10-12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42865"/>
                  </a:ext>
                </a:extLst>
              </a:tr>
              <a:tr h="4848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CDRH2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 after end of CDRH1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Leu-Glu-Trp-Ile-Gly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Lys/Arg-Leu/Ile/Val/Phe/Thr/Ser/Ile/Ala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145187"/>
                  </a:ext>
                </a:extLst>
              </a:tr>
              <a:tr h="4848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CDRH3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33 after end of CDRH2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Cys(C)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Trp-Gly-xxx-Gly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3-25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2342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FB441A-95A7-054A-A7FC-65651645EBFD}"/>
              </a:ext>
            </a:extLst>
          </p:cNvPr>
          <p:cNvSpPr txBox="1"/>
          <p:nvPr/>
        </p:nvSpPr>
        <p:spPr>
          <a:xfrm>
            <a:off x="871870" y="6337005"/>
            <a:ext cx="31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Chothia/Abm/kABAT Definitions</a:t>
            </a:r>
          </a:p>
        </p:txBody>
      </p:sp>
    </p:spTree>
    <p:extLst>
      <p:ext uri="{BB962C8B-B14F-4D97-AF65-F5344CB8AC3E}">
        <p14:creationId xmlns:p14="http://schemas.microsoft.com/office/powerpoint/2010/main" val="40504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D184-AC16-B342-9614-7F02CC55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83A8-56B7-3C47-A63D-E225C6F3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>
            <a:normAutofit/>
          </a:bodyPr>
          <a:lstStyle/>
          <a:p>
            <a:r>
              <a:rPr lang="en-US" dirty="0"/>
              <a:t>For testing and dividing data, we took a subset of the data as testing and training data; trainsubset and testsubset</a:t>
            </a:r>
          </a:p>
          <a:p>
            <a:r>
              <a:rPr lang="en-US" dirty="0"/>
              <a:t>We used the same conditions( CDRH1, CDH22 and CDRH3) for the features and binarized our data; assigning 0 or 1 if the features were present for every condition</a:t>
            </a:r>
          </a:p>
          <a:p>
            <a:r>
              <a:rPr lang="en-US" dirty="0"/>
              <a:t>I created a 4</a:t>
            </a:r>
            <a:r>
              <a:rPr lang="en-US" baseline="30000" dirty="0"/>
              <a:t>th</a:t>
            </a:r>
            <a:r>
              <a:rPr lang="en-US" dirty="0"/>
              <a:t> feature by including a  the following motif which was consistent H103(j) == ‘W’, H104(j) == 'G' &amp;&amp; H105(j) == 'Q' || H105(j) == 'T’) and H106(j) == ‘G’ and binarized the out put</a:t>
            </a:r>
          </a:p>
          <a:p>
            <a:r>
              <a:rPr lang="en-US" dirty="0"/>
              <a:t> SVM was then used to analyze and process the data and create a model that can predict CDR regions.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028E-C634-F541-9B71-A00D44AB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10CA7-F754-BF4F-B522-EC583EECA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24136"/>
              </p:ext>
            </p:extLst>
          </p:nvPr>
        </p:nvGraphicFramePr>
        <p:xfrm>
          <a:off x="838200" y="1690687"/>
          <a:ext cx="10515600" cy="1690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18691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39067773"/>
                    </a:ext>
                  </a:extLst>
                </a:gridCol>
              </a:tblGrid>
              <a:tr h="6761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 Post Processing Model for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 engineering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889790"/>
                  </a:ext>
                </a:extLst>
              </a:tr>
              <a:tr h="338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840440"/>
                  </a:ext>
                </a:extLst>
              </a:tr>
              <a:tr h="338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Specificity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996990"/>
                  </a:ext>
                </a:extLst>
              </a:tr>
              <a:tr h="338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Sensitivity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882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2CE02D-7158-9643-9FA3-2CC980D14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42171"/>
              </p:ext>
            </p:extLst>
          </p:nvPr>
        </p:nvGraphicFramePr>
        <p:xfrm>
          <a:off x="838200" y="3763925"/>
          <a:ext cx="10515600" cy="1998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973436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5047032"/>
                    </a:ext>
                  </a:extLst>
                </a:gridCol>
              </a:tblGrid>
              <a:tr h="7995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Processing Model for the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entire data set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196937"/>
                  </a:ext>
                </a:extLst>
              </a:tr>
              <a:tr h="3997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0.731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769085"/>
                  </a:ext>
                </a:extLst>
              </a:tr>
              <a:tr h="3997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Sensitivity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00293"/>
                  </a:ext>
                </a:extLst>
              </a:tr>
              <a:tr h="3997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Specificity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41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0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BE93-6E01-A142-8CAB-F6A06D9E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4BC0-F750-114D-99DE-4CDA4734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sequence variation that is associated with antibodies and T cell receptors are found in the CDRs</a:t>
            </a:r>
            <a:r>
              <a:rPr lang="en-US" dirty="0">
                <a:effectLst/>
              </a:rPr>
              <a:t> with CDR3 being the most variable. </a:t>
            </a:r>
          </a:p>
          <a:p>
            <a:r>
              <a:rPr lang="en-US" dirty="0"/>
              <a:t>A drawback of the Kabat, Chothia, and IMGT numbering schemes is that CDRs length variability takes into account only the most common loop lengths. </a:t>
            </a:r>
          </a:p>
          <a:p>
            <a:r>
              <a:rPr lang="en-US" dirty="0"/>
              <a:t>Our low sensitivity values for the CDR regions could be accounted for by research that alludes  that Non-CDR Determinants have a role in Ag Binding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447A-F8E5-5B42-85AE-EEE1E4B8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DBAA-D80B-0B41-AF0A-858B2B2F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also interesting to see that after including neighboring  regions of CDRH3, the accuracy for the SVM model improved.</a:t>
            </a:r>
          </a:p>
        </p:txBody>
      </p:sp>
    </p:spTree>
    <p:extLst>
      <p:ext uri="{BB962C8B-B14F-4D97-AF65-F5344CB8AC3E}">
        <p14:creationId xmlns:p14="http://schemas.microsoft.com/office/powerpoint/2010/main" val="281785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545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Carol Muriithi</vt:lpstr>
      <vt:lpstr>The Immune System</vt:lpstr>
      <vt:lpstr>Acquired Immunity</vt:lpstr>
      <vt:lpstr>Complementarity-determining regions (CDRs)</vt:lpstr>
      <vt:lpstr>Methods: SVM(Supervised Machine Learning)</vt:lpstr>
      <vt:lpstr>Feature Engineering</vt:lpstr>
      <vt:lpstr>Results and Discussion</vt:lpstr>
      <vt:lpstr>Discussion</vt:lpstr>
      <vt:lpstr>Discussion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 Muriithi</dc:title>
  <dc:creator>Muriithi, Caroline, Wanja</dc:creator>
  <cp:lastModifiedBy>Muriithi, Caroline, Wanja</cp:lastModifiedBy>
  <cp:revision>19</cp:revision>
  <dcterms:created xsi:type="dcterms:W3CDTF">2018-12-04T05:16:26Z</dcterms:created>
  <dcterms:modified xsi:type="dcterms:W3CDTF">2018-12-04T13:43:35Z</dcterms:modified>
</cp:coreProperties>
</file>