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58" r:id="rId3"/>
    <p:sldId id="259" r:id="rId4"/>
    <p:sldId id="290" r:id="rId5"/>
    <p:sldId id="291" r:id="rId6"/>
    <p:sldId id="292" r:id="rId7"/>
    <p:sldId id="297" r:id="rId8"/>
    <p:sldId id="294" r:id="rId9"/>
    <p:sldId id="299" r:id="rId10"/>
    <p:sldId id="301" r:id="rId11"/>
    <p:sldId id="295" r:id="rId12"/>
    <p:sldId id="296" r:id="rId13"/>
    <p:sldId id="266" r:id="rId14"/>
    <p:sldId id="300" r:id="rId15"/>
    <p:sldId id="267" r:id="rId16"/>
    <p:sldId id="298" r:id="rId17"/>
    <p:sldId id="273" r:id="rId18"/>
    <p:sldId id="293" r:id="rId19"/>
  </p:sldIdLst>
  <p:sldSz cx="9144000" cy="5143500" type="screen16x9"/>
  <p:notesSz cx="6858000" cy="9144000"/>
  <p:embeddedFontLst>
    <p:embeddedFont>
      <p:font typeface="Merriweather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1"/>
    <p:restoredTop sz="88261"/>
  </p:normalViewPr>
  <p:slideViewPr>
    <p:cSldViewPr snapToGrid="0">
      <p:cViewPr varScale="1">
        <p:scale>
          <a:sx n="115" d="100"/>
          <a:sy n="115" d="100"/>
        </p:scale>
        <p:origin x="15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rculatory_syste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ssachusetts" TargetMode="External"/><Relationship Id="rId5" Type="http://schemas.openxmlformats.org/officeDocument/2006/relationships/hyperlink" Target="https://en.wikipedia.org/wiki/Framingham,_Massachusetts" TargetMode="External"/><Relationship Id="rId4" Type="http://schemas.openxmlformats.org/officeDocument/2006/relationships/hyperlink" Target="https://en.wikipedia.org/wiki/Cohort_study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iovascular_ris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ramingham_Risk_Scor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e511435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e511435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 mining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process of finding anomalies, patterns and correlations within large data sets to predict outcomes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Framingham Heart Study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long-term, ongoing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Circulatory system"/>
              </a:rPr>
              <a:t>cardiovascular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Cohort study"/>
              </a:rPr>
              <a:t>cohort study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residents of the city of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Framingham, Massachusetts"/>
              </a:rPr>
              <a:t>Framingham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Massachusetts"/>
              </a:rPr>
              <a:t>Massachusetts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study began in 1948 with 5,209 adult subjects from Framingham, and is now on its third generation of participants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e511435e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e511435e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ability of a test to correctly identify those with the disease( true positive)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Specificity: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ability of the test to correctly identify those without the disease (true negative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8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e511435e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e511435e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Epidemiology: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Epidemiology is the study of how often diseases occur in different groups of people and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Includes: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study and analysis of the distribution (who, when, and where) and determinants of health and disease conditions in defined populations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e511435e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e511435e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Framingham Risk Score: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10-year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Cardiovascular risk"/>
              </a:rPr>
              <a:t>cardiovascular risk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an individual can be estimated with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Framingham Risk Score"/>
              </a:rPr>
              <a:t>Framingham Risk Score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including for individuals without known cardiovascular disease. The Framingham Risk Score is based on findings of the Framingham Heart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c036d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c036d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Total Cholesterol-</a:t>
            </a:r>
            <a:r>
              <a:rPr lang="en"/>
              <a:t>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HDL (the good cholesterol) + (the bad cholesterol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 LDL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86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Principal Component Analysis(PCA) is a dimension-reduction tool that can be used to reduce a large data set of variables to a small set that contains most of the information in the large dataset</a:t>
            </a:r>
          </a:p>
          <a:p>
            <a:r>
              <a:rPr lang="en-US" dirty="0"/>
              <a:t>(without taking out missing values)</a:t>
            </a:r>
          </a:p>
        </p:txBody>
      </p:sp>
    </p:spTree>
    <p:extLst>
      <p:ext uri="{BB962C8B-B14F-4D97-AF65-F5344CB8AC3E}">
        <p14:creationId xmlns:p14="http://schemas.microsoft.com/office/powerpoint/2010/main" val="332224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Important Variables identified by PCA: hypertensive or arteriosclerotic cardiovascular disease, SYSBP, Glucose and surprisingly TOTAL CHOL.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e511435e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e511435e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511435e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e511435e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determined from the logistic model are - sysBP, age, cigsPerDay and glucose.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86033" y="120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Epidemiology of the Heart Disease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 </a:t>
            </a:r>
            <a:r>
              <a:rPr lang="en" sz="3600"/>
              <a:t>Data mining on Framingham Heart study dataset</a:t>
            </a:r>
            <a:endParaRPr sz="360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311700" y="3191850"/>
            <a:ext cx="85206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Presented by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885-BBDE-7342-BDE7-BD3CB8AB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data in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E0705-D7E4-6F43-B62C-36FC5F50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8743F-D275-8C40-84E1-D2E702BF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229874"/>
            <a:ext cx="8408554" cy="35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8D9A-7191-F242-8193-76B6E31F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132"/>
            <a:ext cx="8520600" cy="1005743"/>
          </a:xfrm>
        </p:spPr>
        <p:txBody>
          <a:bodyPr/>
          <a:lstStyle/>
          <a:p>
            <a:r>
              <a:rPr lang="en-US" dirty="0"/>
              <a:t>PCA: Dimensionality reduction and further explore relationships between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6510-F946-E844-9FFE-869666285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55D4-A2DE-4A4D-A9DA-312D1369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8" y="1555668"/>
            <a:ext cx="7349628" cy="30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F9F4-D643-B340-9B0F-A6839C93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in PCAS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A00F-273C-854B-A52A-4912AFE44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2856-65CC-3D4B-A1B4-8931ABB1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4" y="1229875"/>
            <a:ext cx="8187551" cy="36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168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Model to predict risk of CHD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221626" y="68109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Looking at the subset of the data that had the 10 years risk factor, we define a logistic model to predict the risk of developing heart disease within the next decade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/>
              <a:t>) Split my data into training and testing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FC30-299B-7649-8415-B73171A6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2339439"/>
            <a:ext cx="8131656" cy="21613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13FF-02D5-D84E-B376-8E47EBD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C132-8F64-794D-85EB-6991A445C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training data on subset of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7D8A-4108-8349-81E7-4D8066AC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8" y="1793173"/>
            <a:ext cx="7723662" cy="30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108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 OF THE LOGISTIC MODEL AND ITS FITNESS</a:t>
            </a:r>
            <a:endParaRPr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116000" y="1102175"/>
            <a:ext cx="30552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Deviance Residuals: </a:t>
            </a:r>
            <a:br>
              <a:rPr lang="en" sz="700"/>
            </a:br>
            <a:r>
              <a:rPr lang="en" sz="700"/>
              <a:t>    Min       1Q   Median       3Q      Max  </a:t>
            </a:r>
            <a:br>
              <a:rPr lang="en" sz="700"/>
            </a:br>
            <a:r>
              <a:rPr lang="en" sz="700"/>
              <a:t>-1.7868  -0.6002  -0.4329  -0.3032   2.7657  </a:t>
            </a:r>
            <a:br>
              <a:rPr lang="en" sz="700"/>
            </a:br>
            <a:br>
              <a:rPr lang="en" sz="700"/>
            </a:br>
            <a:r>
              <a:rPr lang="en" sz="700"/>
              <a:t>Coefficients:</a:t>
            </a:r>
            <a:br>
              <a:rPr lang="en" sz="700"/>
            </a:br>
            <a:r>
              <a:rPr lang="en" sz="700"/>
              <a:t>             Estimate Std. Error z value Pr(&gt;|z|)    </a:t>
            </a:r>
            <a:br>
              <a:rPr lang="en" sz="700"/>
            </a:br>
            <a:r>
              <a:rPr lang="en" sz="700"/>
              <a:t>(Intercept) -8.449078   0.619429 -13.640  &lt; 2e-16 ***</a:t>
            </a:r>
            <a:br>
              <a:rPr lang="en" sz="700"/>
            </a:br>
            <a:r>
              <a:rPr lang="en" sz="700"/>
              <a:t>sysBP        0.015557   0.003448   4.512 6.44e-06 ***</a:t>
            </a:r>
            <a:br>
              <a:rPr lang="en" sz="700"/>
            </a:br>
            <a:r>
              <a:rPr lang="en" sz="700"/>
              <a:t>diaBP        0.001631   0.006341   0.257    0.797    </a:t>
            </a:r>
            <a:br>
              <a:rPr lang="en" sz="700"/>
            </a:br>
            <a:r>
              <a:rPr lang="en" sz="700"/>
              <a:t>BMI          0.010380   0.012372   0.839    0.402    </a:t>
            </a:r>
            <a:br>
              <a:rPr lang="en" sz="700"/>
            </a:br>
            <a:r>
              <a:rPr lang="en" sz="700"/>
              <a:t>heartRate   -0.005740   0.004166  -1.378    0.168    </a:t>
            </a:r>
            <a:br>
              <a:rPr lang="en" sz="700"/>
            </a:br>
            <a:r>
              <a:rPr lang="en" sz="700"/>
              <a:t>glucose      0.007567   0.001675   4.517 6.27e-06 ***</a:t>
            </a:r>
            <a:br>
              <a:rPr lang="en" sz="700"/>
            </a:br>
            <a:r>
              <a:rPr lang="en" sz="700"/>
              <a:t>age          0.066640   0.006650  10.021  &lt; 2e-16 ***</a:t>
            </a:r>
            <a:br>
              <a:rPr lang="en" sz="700"/>
            </a:br>
            <a:r>
              <a:rPr lang="en" sz="700"/>
              <a:t>cigsPerDay   0.027630   0.003949   6.997 2.61e-12 ***</a:t>
            </a:r>
            <a:br>
              <a:rPr lang="en" sz="700"/>
            </a:br>
            <a:r>
              <a:rPr lang="en" sz="700"/>
              <a:t>education   -0.046237   0.049568  -0.933    0.351    </a:t>
            </a:r>
            <a:br>
              <a:rPr lang="en" sz="700"/>
            </a:br>
            <a:r>
              <a:rPr lang="en" sz="700"/>
              <a:t>totChol      0.001612   0.001115   1.445    0.148    </a:t>
            </a:r>
            <a:br>
              <a:rPr lang="en" sz="700"/>
            </a:br>
            <a:r>
              <a:rPr lang="en" sz="700"/>
              <a:t>---</a:t>
            </a:r>
            <a:br>
              <a:rPr lang="en" sz="700"/>
            </a:br>
            <a:r>
              <a:rPr lang="en" sz="700"/>
              <a:t>Signif. codes:  0 ‘***’ 0.001 ‘**’ 0.01 ‘*’ 0.05 ‘.’ 0.1 ‘ ’ 1</a:t>
            </a:r>
            <a:br>
              <a:rPr lang="en" sz="700"/>
            </a:br>
            <a:br>
              <a:rPr lang="en" sz="700"/>
            </a:br>
            <a:r>
              <a:rPr lang="en" sz="700"/>
              <a:t>(Dispersion parameter for binomial family taken to be 1)</a:t>
            </a:r>
            <a:br>
              <a:rPr lang="en" sz="700"/>
            </a:br>
            <a:br>
              <a:rPr lang="en" sz="700"/>
            </a:br>
            <a:r>
              <a:rPr lang="en" sz="700"/>
              <a:t>    Null deviance: 3121.2  on 3657  degrees of freedom</a:t>
            </a:r>
            <a:br>
              <a:rPr lang="en" sz="700"/>
            </a:br>
            <a:r>
              <a:rPr lang="en" sz="700"/>
              <a:t>Residual deviance: 2786.9  on 3648  degrees of freedom</a:t>
            </a:r>
            <a:br>
              <a:rPr lang="en" sz="700"/>
            </a:br>
            <a:r>
              <a:rPr lang="en" sz="700"/>
              <a:t>AIC: 2806.9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240863"/>
            <a:ext cx="5513200" cy="340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DE70-9519-3145-B13B-80547EC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Accuracy: 85%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BCD61-0472-DF41-ADE0-E9726247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1425038"/>
            <a:ext cx="7058561" cy="34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2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85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263850" y="650400"/>
            <a:ext cx="8616300" cy="3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We were able to confirm the significant risk factors for heart disease using our logistic model (in agreement with Mahmood et al. 2013) -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arenBoth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Systolic Blood Pressure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Both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Glucose levels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Both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Average number of cigarettes smoked per day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Both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Age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Both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Total Cholesterol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Other risk factors that might help us better understand are: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Family History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Waist-Hip Ratio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Physical Activity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4234675"/>
            <a:ext cx="5568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03030"/>
                </a:solidFill>
                <a:highlight>
                  <a:srgbClr val="FFFFFF"/>
                </a:highlight>
              </a:rPr>
              <a:t>Ref-</a:t>
            </a: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</a:rPr>
              <a:t> Mahmood, S. S., Levy, D., Vasan, R. S., &amp; Wang, T. J. (2013). The Framingham Heart Study and the epidemiology of cardiovascular disease: a historical perspective. </a:t>
            </a:r>
            <a:r>
              <a:rPr lang="en" sz="1000" i="1">
                <a:solidFill>
                  <a:srgbClr val="303030"/>
                </a:solidFill>
                <a:highlight>
                  <a:srgbClr val="FFFFFF"/>
                </a:highlight>
              </a:rPr>
              <a:t>Lancet (London, England)</a:t>
            </a: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</a:rPr>
              <a:t>, </a:t>
            </a:r>
            <a:r>
              <a:rPr lang="en" sz="1000" i="1">
                <a:solidFill>
                  <a:srgbClr val="303030"/>
                </a:solidFill>
                <a:highlight>
                  <a:srgbClr val="FFFFFF"/>
                </a:highlight>
              </a:rPr>
              <a:t>383</a:t>
            </a: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</a:rPr>
              <a:t>(9921), 999-1008.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F54-1C78-4749-A68A-98096BA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181294"/>
          </a:xfrm>
        </p:spPr>
        <p:txBody>
          <a:bodyPr/>
          <a:lstStyle/>
          <a:p>
            <a:r>
              <a:rPr lang="en-US" dirty="0"/>
              <a:t>What was the most difficult part and what can I do to improve it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F307-2A9D-734D-B7F6-B56B1AE4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8789"/>
            <a:ext cx="8520600" cy="3120085"/>
          </a:xfrm>
        </p:spPr>
        <p:txBody>
          <a:bodyPr/>
          <a:lstStyle/>
          <a:p>
            <a:r>
              <a:rPr lang="en-US" dirty="0"/>
              <a:t>The sensitivity of the model was so low</a:t>
            </a:r>
          </a:p>
          <a:p>
            <a:endParaRPr lang="en-US" dirty="0"/>
          </a:p>
          <a:p>
            <a:r>
              <a:rPr lang="en-US" dirty="0"/>
              <a:t>How to improve it? Lower the Threshold</a:t>
            </a:r>
          </a:p>
          <a:p>
            <a:endParaRPr lang="en-US" dirty="0"/>
          </a:p>
          <a:p>
            <a:r>
              <a:rPr lang="en-US" dirty="0"/>
              <a:t>Missing values in the dataset: did that change anything?</a:t>
            </a:r>
          </a:p>
        </p:txBody>
      </p:sp>
    </p:spTree>
    <p:extLst>
      <p:ext uri="{BB962C8B-B14F-4D97-AF65-F5344CB8AC3E}">
        <p14:creationId xmlns:p14="http://schemas.microsoft.com/office/powerpoint/2010/main" val="21622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3025" y="150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Epidemiology</a:t>
            </a:r>
            <a:endParaRPr sz="48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1688" y="11013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It is the study of diseases in populations, specifically how, when and where they occur.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It is an attempt to understand what are the risk factors associated with a disease and which factors may protect the individual from the disease.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 we attempt to understand these distributions by closely looking at the Framingham heart study data set and see:-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1. How the data is distributed,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2. The relationship between different heart diseases and their respective risk factors)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</a:t>
            </a:r>
            <a:r>
              <a:rPr lang="en" sz="1400" dirty="0" err="1"/>
              <a:t>i</a:t>
            </a:r>
            <a:r>
              <a:rPr lang="en" sz="1400" dirty="0"/>
              <a:t>) BMI, </a:t>
            </a:r>
            <a:r>
              <a:rPr lang="en" sz="1400" dirty="0" err="1"/>
              <a:t>sysBP</a:t>
            </a:r>
            <a:r>
              <a:rPr lang="en" sz="1400" dirty="0"/>
              <a:t>, </a:t>
            </a:r>
            <a:r>
              <a:rPr lang="en" sz="1400" dirty="0" err="1"/>
              <a:t>diaBP</a:t>
            </a:r>
            <a:r>
              <a:rPr lang="en" sz="1400" dirty="0"/>
              <a:t>, </a:t>
            </a:r>
            <a:r>
              <a:rPr lang="en" sz="1400" dirty="0" err="1"/>
              <a:t>prevalentHy</a:t>
            </a:r>
            <a:r>
              <a:rPr lang="en" sz="1400" dirty="0"/>
              <a:t>, </a:t>
            </a:r>
            <a:r>
              <a:rPr lang="en" sz="1400" dirty="0" err="1"/>
              <a:t>prevalentStroke</a:t>
            </a:r>
            <a:r>
              <a:rPr lang="en" sz="1400" dirty="0"/>
              <a:t>, smoking, age, gender, education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dataset used in this project - Framingham Heart Study dataset was provided on request by NHLBI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201702" y="822425"/>
            <a:ext cx="6519300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Inferences and Assumptions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9400" y="1397825"/>
            <a:ext cx="8449800" cy="3471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created two new variables :-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arenBoth"/>
            </a:pPr>
            <a:r>
              <a:rPr lang="en" dirty="0"/>
              <a:t>Pulse Pressure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arenBoth"/>
            </a:pPr>
            <a:r>
              <a:rPr lang="en" dirty="0"/>
              <a:t>BMI Class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to address:-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BMI classes are the highest and lowest risks?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-Which variables are the best predictors for the risk of heart disease?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(Most important for me)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6B7B-5ED8-8046-A1A8-E25F8235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94" y="430425"/>
            <a:ext cx="8222100" cy="838800"/>
          </a:xfrm>
        </p:spPr>
        <p:txBody>
          <a:bodyPr/>
          <a:lstStyle/>
          <a:p>
            <a:r>
              <a:rPr lang="en-US" dirty="0"/>
              <a:t>Methods: 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F42D-6329-FC40-B0DE-2561C4E8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680936"/>
            <a:ext cx="5943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0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27EC-E732-C04A-8A69-A91FFD3A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65" y="287921"/>
            <a:ext cx="8222100" cy="838800"/>
          </a:xfrm>
        </p:spPr>
        <p:txBody>
          <a:bodyPr/>
          <a:lstStyle/>
          <a:p>
            <a:r>
              <a:rPr lang="en-US" dirty="0"/>
              <a:t>Data Preparation: Removing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E59CF-961D-214A-A966-B90673A0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2" y="1401288"/>
            <a:ext cx="8338096" cy="37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3E6E-F532-EB47-8EB0-0CAF4CC2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892"/>
            <a:ext cx="8520600" cy="607800"/>
          </a:xfrm>
        </p:spPr>
        <p:txBody>
          <a:bodyPr/>
          <a:lstStyle/>
          <a:p>
            <a:r>
              <a:rPr lang="en-US" dirty="0"/>
              <a:t>Data Exploration and Analysis: Relationships between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B90E-56B9-9240-9FAC-D1A738EF8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21159-885A-DA47-9C2F-65CFC787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9874"/>
            <a:ext cx="8832300" cy="37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F141-EEA8-304C-BFD9-D6613CF4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619"/>
            <a:ext cx="8520600" cy="607800"/>
          </a:xfrm>
        </p:spPr>
        <p:txBody>
          <a:bodyPr/>
          <a:lstStyle/>
          <a:p>
            <a:r>
              <a:rPr lang="en-US" dirty="0"/>
              <a:t>There are 3179 patents with no heart disease and 572 patients with risk of heart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7FD6-3C31-E046-A385-63B9BBBDD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A9BEF-EF77-F545-A695-8C28EBEC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65" y="1229875"/>
            <a:ext cx="5207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9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11700" y="139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explaining correlation between variables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0" y="747063"/>
            <a:ext cx="7389500" cy="3913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44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33C-E9F3-9745-A39F-B77CF76A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9382"/>
            <a:ext cx="8520600" cy="768418"/>
          </a:xfrm>
        </p:spPr>
        <p:txBody>
          <a:bodyPr/>
          <a:lstStyle/>
          <a:p>
            <a:r>
              <a:rPr lang="en-US" dirty="0"/>
              <a:t>More correlation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2714-AC7C-A84A-B72E-15457B5B0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0A456-D350-AE4F-B037-A62782D1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914400"/>
            <a:ext cx="9001496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965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659</Words>
  <Application>Microsoft Macintosh PowerPoint</Application>
  <PresentationFormat>On-screen Show (16:9)</PresentationFormat>
  <Paragraphs>75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Merriweather</vt:lpstr>
      <vt:lpstr>Arial</vt:lpstr>
      <vt:lpstr>Roboto</vt:lpstr>
      <vt:lpstr>Times New Roman</vt:lpstr>
      <vt:lpstr>Geometric</vt:lpstr>
      <vt:lpstr>Understanding Epidemiology of the Heart Disease   -- Data mining on Framingham Heart study dataset</vt:lpstr>
      <vt:lpstr>Epidemiology</vt:lpstr>
      <vt:lpstr>New Inferences and Assumptions</vt:lpstr>
      <vt:lpstr>Methods: Data Preparation</vt:lpstr>
      <vt:lpstr>Data Preparation: Removing missing values</vt:lpstr>
      <vt:lpstr>Data Exploration and Analysis: Relationships between variables</vt:lpstr>
      <vt:lpstr>There are 3179 patents with no heart disease and 572 patients with risk of heart disease</vt:lpstr>
      <vt:lpstr>Plots explaining correlation between variables</vt:lpstr>
      <vt:lpstr>More correlation plots</vt:lpstr>
      <vt:lpstr>Distribution of data in the dataset</vt:lpstr>
      <vt:lpstr>PCA: Dimensionality reduction and further explore relationships between variables</vt:lpstr>
      <vt:lpstr>Important variables in PCAS</vt:lpstr>
      <vt:lpstr>Logistic Regression Model to predict risk of CHD</vt:lpstr>
      <vt:lpstr>Logistic Regression</vt:lpstr>
      <vt:lpstr>SUMMARY OF THE LOGISTIC MODEL AND ITS FITNESS</vt:lpstr>
      <vt:lpstr>Model Accuracy: 85%</vt:lpstr>
      <vt:lpstr>Conclusions</vt:lpstr>
      <vt:lpstr>What was the most difficult part and what can I do to improve it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Epidemiology of the Heart Disease   -- Data mining on Framingham Heart study dataset</dc:title>
  <cp:lastModifiedBy>Muriithi, Caroline, Wanja</cp:lastModifiedBy>
  <cp:revision>19</cp:revision>
  <dcterms:modified xsi:type="dcterms:W3CDTF">2019-05-08T02:35:13Z</dcterms:modified>
</cp:coreProperties>
</file>