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7" autoAdjust="0"/>
    <p:restoredTop sz="94660"/>
  </p:normalViewPr>
  <p:slideViewPr>
    <p:cSldViewPr snapToGrid="0">
      <p:cViewPr varScale="1">
        <p:scale>
          <a:sx n="56" d="100"/>
          <a:sy n="56" d="100"/>
        </p:scale>
        <p:origin x="78"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87B46-C6D4-4D86-8C72-74146870B3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5B4822D-5415-447E-A16C-D0D1254C62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E279EC8-57D0-492F-B653-0E1DA38F19C2}"/>
              </a:ext>
            </a:extLst>
          </p:cNvPr>
          <p:cNvSpPr>
            <a:spLocks noGrp="1"/>
          </p:cNvSpPr>
          <p:nvPr>
            <p:ph type="dt" sz="half" idx="10"/>
          </p:nvPr>
        </p:nvSpPr>
        <p:spPr/>
        <p:txBody>
          <a:bodyPr/>
          <a:lstStyle/>
          <a:p>
            <a:fld id="{3110621F-07AA-4D90-96EE-0FA07B9FD45C}" type="datetimeFigureOut">
              <a:rPr lang="en-CA" smtClean="0"/>
              <a:t>29/07/2020</a:t>
            </a:fld>
            <a:endParaRPr lang="en-CA"/>
          </a:p>
        </p:txBody>
      </p:sp>
      <p:sp>
        <p:nvSpPr>
          <p:cNvPr id="5" name="Footer Placeholder 4">
            <a:extLst>
              <a:ext uri="{FF2B5EF4-FFF2-40B4-BE49-F238E27FC236}">
                <a16:creationId xmlns:a16="http://schemas.microsoft.com/office/drawing/2014/main" id="{5DDA47E9-1F5D-4554-8DC8-E4DF7A1F79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A2CA871-AB26-472C-9078-08093B0DDC19}"/>
              </a:ext>
            </a:extLst>
          </p:cNvPr>
          <p:cNvSpPr>
            <a:spLocks noGrp="1"/>
          </p:cNvSpPr>
          <p:nvPr>
            <p:ph type="sldNum" sz="quarter" idx="12"/>
          </p:nvPr>
        </p:nvSpPr>
        <p:spPr/>
        <p:txBody>
          <a:bodyPr/>
          <a:lstStyle/>
          <a:p>
            <a:fld id="{88F12B9E-4B63-44F6-B8AD-3AFADC0A1BBC}" type="slidenum">
              <a:rPr lang="en-CA" smtClean="0"/>
              <a:t>‹#›</a:t>
            </a:fld>
            <a:endParaRPr lang="en-CA"/>
          </a:p>
        </p:txBody>
      </p:sp>
    </p:spTree>
    <p:extLst>
      <p:ext uri="{BB962C8B-B14F-4D97-AF65-F5344CB8AC3E}">
        <p14:creationId xmlns:p14="http://schemas.microsoft.com/office/powerpoint/2010/main" val="3049837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0B20-377D-4B9A-AC7F-BFF4FBB5714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5A931C2-C05B-4C3D-8780-B3ED148CC3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3316EC-4A8C-4F17-AD1B-5308A5BC9916}"/>
              </a:ext>
            </a:extLst>
          </p:cNvPr>
          <p:cNvSpPr>
            <a:spLocks noGrp="1"/>
          </p:cNvSpPr>
          <p:nvPr>
            <p:ph type="dt" sz="half" idx="10"/>
          </p:nvPr>
        </p:nvSpPr>
        <p:spPr/>
        <p:txBody>
          <a:bodyPr/>
          <a:lstStyle/>
          <a:p>
            <a:fld id="{3110621F-07AA-4D90-96EE-0FA07B9FD45C}" type="datetimeFigureOut">
              <a:rPr lang="en-CA" smtClean="0"/>
              <a:t>29/07/2020</a:t>
            </a:fld>
            <a:endParaRPr lang="en-CA"/>
          </a:p>
        </p:txBody>
      </p:sp>
      <p:sp>
        <p:nvSpPr>
          <p:cNvPr id="5" name="Footer Placeholder 4">
            <a:extLst>
              <a:ext uri="{FF2B5EF4-FFF2-40B4-BE49-F238E27FC236}">
                <a16:creationId xmlns:a16="http://schemas.microsoft.com/office/drawing/2014/main" id="{A4BBFA75-0539-42C0-9D21-3C49E9E35BD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574669-A5D0-4409-8E80-7386BF9AAA23}"/>
              </a:ext>
            </a:extLst>
          </p:cNvPr>
          <p:cNvSpPr>
            <a:spLocks noGrp="1"/>
          </p:cNvSpPr>
          <p:nvPr>
            <p:ph type="sldNum" sz="quarter" idx="12"/>
          </p:nvPr>
        </p:nvSpPr>
        <p:spPr/>
        <p:txBody>
          <a:bodyPr/>
          <a:lstStyle/>
          <a:p>
            <a:fld id="{88F12B9E-4B63-44F6-B8AD-3AFADC0A1BBC}" type="slidenum">
              <a:rPr lang="en-CA" smtClean="0"/>
              <a:t>‹#›</a:t>
            </a:fld>
            <a:endParaRPr lang="en-CA"/>
          </a:p>
        </p:txBody>
      </p:sp>
    </p:spTree>
    <p:extLst>
      <p:ext uri="{BB962C8B-B14F-4D97-AF65-F5344CB8AC3E}">
        <p14:creationId xmlns:p14="http://schemas.microsoft.com/office/powerpoint/2010/main" val="96145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D5EA69-0BD5-4DCD-A30B-64C427EE68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6D2EF69-DDE4-47F0-9136-D72864A1C1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960D4C2-F8B8-46D9-AE9E-3AD7CA153643}"/>
              </a:ext>
            </a:extLst>
          </p:cNvPr>
          <p:cNvSpPr>
            <a:spLocks noGrp="1"/>
          </p:cNvSpPr>
          <p:nvPr>
            <p:ph type="dt" sz="half" idx="10"/>
          </p:nvPr>
        </p:nvSpPr>
        <p:spPr/>
        <p:txBody>
          <a:bodyPr/>
          <a:lstStyle/>
          <a:p>
            <a:fld id="{3110621F-07AA-4D90-96EE-0FA07B9FD45C}" type="datetimeFigureOut">
              <a:rPr lang="en-CA" smtClean="0"/>
              <a:t>29/07/2020</a:t>
            </a:fld>
            <a:endParaRPr lang="en-CA"/>
          </a:p>
        </p:txBody>
      </p:sp>
      <p:sp>
        <p:nvSpPr>
          <p:cNvPr id="5" name="Footer Placeholder 4">
            <a:extLst>
              <a:ext uri="{FF2B5EF4-FFF2-40B4-BE49-F238E27FC236}">
                <a16:creationId xmlns:a16="http://schemas.microsoft.com/office/drawing/2014/main" id="{08388663-C884-474D-AD10-854241BC7C4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A0AFFF5-BF58-438B-A659-02B8FD5AE4C6}"/>
              </a:ext>
            </a:extLst>
          </p:cNvPr>
          <p:cNvSpPr>
            <a:spLocks noGrp="1"/>
          </p:cNvSpPr>
          <p:nvPr>
            <p:ph type="sldNum" sz="quarter" idx="12"/>
          </p:nvPr>
        </p:nvSpPr>
        <p:spPr/>
        <p:txBody>
          <a:bodyPr/>
          <a:lstStyle/>
          <a:p>
            <a:fld id="{88F12B9E-4B63-44F6-B8AD-3AFADC0A1BBC}" type="slidenum">
              <a:rPr lang="en-CA" smtClean="0"/>
              <a:t>‹#›</a:t>
            </a:fld>
            <a:endParaRPr lang="en-CA"/>
          </a:p>
        </p:txBody>
      </p:sp>
    </p:spTree>
    <p:extLst>
      <p:ext uri="{BB962C8B-B14F-4D97-AF65-F5344CB8AC3E}">
        <p14:creationId xmlns:p14="http://schemas.microsoft.com/office/powerpoint/2010/main" val="110634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97838-B5AA-43AE-B038-723CCC95C06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EF87234-8DDF-4588-B967-F64E71979F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ADCAA0E-F5D1-4073-998F-C318149E3997}"/>
              </a:ext>
            </a:extLst>
          </p:cNvPr>
          <p:cNvSpPr>
            <a:spLocks noGrp="1"/>
          </p:cNvSpPr>
          <p:nvPr>
            <p:ph type="dt" sz="half" idx="10"/>
          </p:nvPr>
        </p:nvSpPr>
        <p:spPr/>
        <p:txBody>
          <a:bodyPr/>
          <a:lstStyle/>
          <a:p>
            <a:fld id="{3110621F-07AA-4D90-96EE-0FA07B9FD45C}" type="datetimeFigureOut">
              <a:rPr lang="en-CA" smtClean="0"/>
              <a:t>29/07/2020</a:t>
            </a:fld>
            <a:endParaRPr lang="en-CA"/>
          </a:p>
        </p:txBody>
      </p:sp>
      <p:sp>
        <p:nvSpPr>
          <p:cNvPr id="5" name="Footer Placeholder 4">
            <a:extLst>
              <a:ext uri="{FF2B5EF4-FFF2-40B4-BE49-F238E27FC236}">
                <a16:creationId xmlns:a16="http://schemas.microsoft.com/office/drawing/2014/main" id="{B6E4A94E-0947-4091-BEAD-82362A47A50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233C683-8234-415A-83E9-0E974222CD59}"/>
              </a:ext>
            </a:extLst>
          </p:cNvPr>
          <p:cNvSpPr>
            <a:spLocks noGrp="1"/>
          </p:cNvSpPr>
          <p:nvPr>
            <p:ph type="sldNum" sz="quarter" idx="12"/>
          </p:nvPr>
        </p:nvSpPr>
        <p:spPr/>
        <p:txBody>
          <a:bodyPr/>
          <a:lstStyle/>
          <a:p>
            <a:fld id="{88F12B9E-4B63-44F6-B8AD-3AFADC0A1BBC}" type="slidenum">
              <a:rPr lang="en-CA" smtClean="0"/>
              <a:t>‹#›</a:t>
            </a:fld>
            <a:endParaRPr lang="en-CA"/>
          </a:p>
        </p:txBody>
      </p:sp>
    </p:spTree>
    <p:extLst>
      <p:ext uri="{BB962C8B-B14F-4D97-AF65-F5344CB8AC3E}">
        <p14:creationId xmlns:p14="http://schemas.microsoft.com/office/powerpoint/2010/main" val="353844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7269-65D5-478C-840E-D05A60B293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8E18F21-48C2-4428-A2B7-324D103B4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F12548-8222-4D68-8EB3-40036A7299CF}"/>
              </a:ext>
            </a:extLst>
          </p:cNvPr>
          <p:cNvSpPr>
            <a:spLocks noGrp="1"/>
          </p:cNvSpPr>
          <p:nvPr>
            <p:ph type="dt" sz="half" idx="10"/>
          </p:nvPr>
        </p:nvSpPr>
        <p:spPr/>
        <p:txBody>
          <a:bodyPr/>
          <a:lstStyle/>
          <a:p>
            <a:fld id="{3110621F-07AA-4D90-96EE-0FA07B9FD45C}" type="datetimeFigureOut">
              <a:rPr lang="en-CA" smtClean="0"/>
              <a:t>29/07/2020</a:t>
            </a:fld>
            <a:endParaRPr lang="en-CA"/>
          </a:p>
        </p:txBody>
      </p:sp>
      <p:sp>
        <p:nvSpPr>
          <p:cNvPr id="5" name="Footer Placeholder 4">
            <a:extLst>
              <a:ext uri="{FF2B5EF4-FFF2-40B4-BE49-F238E27FC236}">
                <a16:creationId xmlns:a16="http://schemas.microsoft.com/office/drawing/2014/main" id="{AED4FAB0-659F-4E21-B3C8-6D3B7154BBB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A3E569D-5803-473E-9C82-1DD2D03C4BB7}"/>
              </a:ext>
            </a:extLst>
          </p:cNvPr>
          <p:cNvSpPr>
            <a:spLocks noGrp="1"/>
          </p:cNvSpPr>
          <p:nvPr>
            <p:ph type="sldNum" sz="quarter" idx="12"/>
          </p:nvPr>
        </p:nvSpPr>
        <p:spPr/>
        <p:txBody>
          <a:bodyPr/>
          <a:lstStyle/>
          <a:p>
            <a:fld id="{88F12B9E-4B63-44F6-B8AD-3AFADC0A1BBC}" type="slidenum">
              <a:rPr lang="en-CA" smtClean="0"/>
              <a:t>‹#›</a:t>
            </a:fld>
            <a:endParaRPr lang="en-CA"/>
          </a:p>
        </p:txBody>
      </p:sp>
    </p:spTree>
    <p:extLst>
      <p:ext uri="{BB962C8B-B14F-4D97-AF65-F5344CB8AC3E}">
        <p14:creationId xmlns:p14="http://schemas.microsoft.com/office/powerpoint/2010/main" val="126406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AFF32-AFF3-4882-A9EE-219859775EB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8661156-CD72-4398-9275-8CA806348C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B5D3A2B-2A6F-4987-806C-060E7D840F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4C0D65C-3A98-439F-BD5F-F317B1E826A6}"/>
              </a:ext>
            </a:extLst>
          </p:cNvPr>
          <p:cNvSpPr>
            <a:spLocks noGrp="1"/>
          </p:cNvSpPr>
          <p:nvPr>
            <p:ph type="dt" sz="half" idx="10"/>
          </p:nvPr>
        </p:nvSpPr>
        <p:spPr/>
        <p:txBody>
          <a:bodyPr/>
          <a:lstStyle/>
          <a:p>
            <a:fld id="{3110621F-07AA-4D90-96EE-0FA07B9FD45C}" type="datetimeFigureOut">
              <a:rPr lang="en-CA" smtClean="0"/>
              <a:t>29/07/2020</a:t>
            </a:fld>
            <a:endParaRPr lang="en-CA"/>
          </a:p>
        </p:txBody>
      </p:sp>
      <p:sp>
        <p:nvSpPr>
          <p:cNvPr id="6" name="Footer Placeholder 5">
            <a:extLst>
              <a:ext uri="{FF2B5EF4-FFF2-40B4-BE49-F238E27FC236}">
                <a16:creationId xmlns:a16="http://schemas.microsoft.com/office/drawing/2014/main" id="{37468EED-A807-4E6C-8CA9-3CC0488DAF0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0AEA25C-5BB4-43C8-809E-C2EDBDF15302}"/>
              </a:ext>
            </a:extLst>
          </p:cNvPr>
          <p:cNvSpPr>
            <a:spLocks noGrp="1"/>
          </p:cNvSpPr>
          <p:nvPr>
            <p:ph type="sldNum" sz="quarter" idx="12"/>
          </p:nvPr>
        </p:nvSpPr>
        <p:spPr/>
        <p:txBody>
          <a:bodyPr/>
          <a:lstStyle/>
          <a:p>
            <a:fld id="{88F12B9E-4B63-44F6-B8AD-3AFADC0A1BBC}" type="slidenum">
              <a:rPr lang="en-CA" smtClean="0"/>
              <a:t>‹#›</a:t>
            </a:fld>
            <a:endParaRPr lang="en-CA"/>
          </a:p>
        </p:txBody>
      </p:sp>
    </p:spTree>
    <p:extLst>
      <p:ext uri="{BB962C8B-B14F-4D97-AF65-F5344CB8AC3E}">
        <p14:creationId xmlns:p14="http://schemas.microsoft.com/office/powerpoint/2010/main" val="2445641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67E72-C639-424F-AAF6-B0978638C73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8F79771-9ACE-470F-994D-B22FA59A89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EF5AD3-5629-4967-B2F5-A70A2AC3E6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03647FD-3AC6-4AA5-958C-7BDFB251A3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D3545F-19DD-4908-9648-D41C3ABA9B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5693A73-5CCB-4F51-95C6-5890B93989F4}"/>
              </a:ext>
            </a:extLst>
          </p:cNvPr>
          <p:cNvSpPr>
            <a:spLocks noGrp="1"/>
          </p:cNvSpPr>
          <p:nvPr>
            <p:ph type="dt" sz="half" idx="10"/>
          </p:nvPr>
        </p:nvSpPr>
        <p:spPr/>
        <p:txBody>
          <a:bodyPr/>
          <a:lstStyle/>
          <a:p>
            <a:fld id="{3110621F-07AA-4D90-96EE-0FA07B9FD45C}" type="datetimeFigureOut">
              <a:rPr lang="en-CA" smtClean="0"/>
              <a:t>29/07/2020</a:t>
            </a:fld>
            <a:endParaRPr lang="en-CA"/>
          </a:p>
        </p:txBody>
      </p:sp>
      <p:sp>
        <p:nvSpPr>
          <p:cNvPr id="8" name="Footer Placeholder 7">
            <a:extLst>
              <a:ext uri="{FF2B5EF4-FFF2-40B4-BE49-F238E27FC236}">
                <a16:creationId xmlns:a16="http://schemas.microsoft.com/office/drawing/2014/main" id="{39B75067-E70A-4F76-839E-81EA751FA72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EDBC919-9C69-40D6-A3C5-9E736BCD33F2}"/>
              </a:ext>
            </a:extLst>
          </p:cNvPr>
          <p:cNvSpPr>
            <a:spLocks noGrp="1"/>
          </p:cNvSpPr>
          <p:nvPr>
            <p:ph type="sldNum" sz="quarter" idx="12"/>
          </p:nvPr>
        </p:nvSpPr>
        <p:spPr/>
        <p:txBody>
          <a:bodyPr/>
          <a:lstStyle/>
          <a:p>
            <a:fld id="{88F12B9E-4B63-44F6-B8AD-3AFADC0A1BBC}" type="slidenum">
              <a:rPr lang="en-CA" smtClean="0"/>
              <a:t>‹#›</a:t>
            </a:fld>
            <a:endParaRPr lang="en-CA"/>
          </a:p>
        </p:txBody>
      </p:sp>
    </p:spTree>
    <p:extLst>
      <p:ext uri="{BB962C8B-B14F-4D97-AF65-F5344CB8AC3E}">
        <p14:creationId xmlns:p14="http://schemas.microsoft.com/office/powerpoint/2010/main" val="3537659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B535D-5AE4-4204-9E1A-97557BA0FA8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85BF105-6187-4871-9A50-98472A462D01}"/>
              </a:ext>
            </a:extLst>
          </p:cNvPr>
          <p:cNvSpPr>
            <a:spLocks noGrp="1"/>
          </p:cNvSpPr>
          <p:nvPr>
            <p:ph type="dt" sz="half" idx="10"/>
          </p:nvPr>
        </p:nvSpPr>
        <p:spPr/>
        <p:txBody>
          <a:bodyPr/>
          <a:lstStyle/>
          <a:p>
            <a:fld id="{3110621F-07AA-4D90-96EE-0FA07B9FD45C}" type="datetimeFigureOut">
              <a:rPr lang="en-CA" smtClean="0"/>
              <a:t>29/07/2020</a:t>
            </a:fld>
            <a:endParaRPr lang="en-CA"/>
          </a:p>
        </p:txBody>
      </p:sp>
      <p:sp>
        <p:nvSpPr>
          <p:cNvPr id="4" name="Footer Placeholder 3">
            <a:extLst>
              <a:ext uri="{FF2B5EF4-FFF2-40B4-BE49-F238E27FC236}">
                <a16:creationId xmlns:a16="http://schemas.microsoft.com/office/drawing/2014/main" id="{44764B9B-8EDB-45A9-AE3E-538A291B9D3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843AABA-6557-436C-AE5B-0B3DA5F45012}"/>
              </a:ext>
            </a:extLst>
          </p:cNvPr>
          <p:cNvSpPr>
            <a:spLocks noGrp="1"/>
          </p:cNvSpPr>
          <p:nvPr>
            <p:ph type="sldNum" sz="quarter" idx="12"/>
          </p:nvPr>
        </p:nvSpPr>
        <p:spPr/>
        <p:txBody>
          <a:bodyPr/>
          <a:lstStyle/>
          <a:p>
            <a:fld id="{88F12B9E-4B63-44F6-B8AD-3AFADC0A1BBC}" type="slidenum">
              <a:rPr lang="en-CA" smtClean="0"/>
              <a:t>‹#›</a:t>
            </a:fld>
            <a:endParaRPr lang="en-CA"/>
          </a:p>
        </p:txBody>
      </p:sp>
    </p:spTree>
    <p:extLst>
      <p:ext uri="{BB962C8B-B14F-4D97-AF65-F5344CB8AC3E}">
        <p14:creationId xmlns:p14="http://schemas.microsoft.com/office/powerpoint/2010/main" val="1763614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296BC3-011C-467D-9FD8-0A267EC8A251}"/>
              </a:ext>
            </a:extLst>
          </p:cNvPr>
          <p:cNvSpPr>
            <a:spLocks noGrp="1"/>
          </p:cNvSpPr>
          <p:nvPr>
            <p:ph type="dt" sz="half" idx="10"/>
          </p:nvPr>
        </p:nvSpPr>
        <p:spPr/>
        <p:txBody>
          <a:bodyPr/>
          <a:lstStyle/>
          <a:p>
            <a:fld id="{3110621F-07AA-4D90-96EE-0FA07B9FD45C}" type="datetimeFigureOut">
              <a:rPr lang="en-CA" smtClean="0"/>
              <a:t>29/07/2020</a:t>
            </a:fld>
            <a:endParaRPr lang="en-CA"/>
          </a:p>
        </p:txBody>
      </p:sp>
      <p:sp>
        <p:nvSpPr>
          <p:cNvPr id="3" name="Footer Placeholder 2">
            <a:extLst>
              <a:ext uri="{FF2B5EF4-FFF2-40B4-BE49-F238E27FC236}">
                <a16:creationId xmlns:a16="http://schemas.microsoft.com/office/drawing/2014/main" id="{6324D9A9-0947-4182-8EBB-B0A25077FB1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5485D20-0EA4-4E03-9DF1-B56F9783163F}"/>
              </a:ext>
            </a:extLst>
          </p:cNvPr>
          <p:cNvSpPr>
            <a:spLocks noGrp="1"/>
          </p:cNvSpPr>
          <p:nvPr>
            <p:ph type="sldNum" sz="quarter" idx="12"/>
          </p:nvPr>
        </p:nvSpPr>
        <p:spPr/>
        <p:txBody>
          <a:bodyPr/>
          <a:lstStyle/>
          <a:p>
            <a:fld id="{88F12B9E-4B63-44F6-B8AD-3AFADC0A1BBC}" type="slidenum">
              <a:rPr lang="en-CA" smtClean="0"/>
              <a:t>‹#›</a:t>
            </a:fld>
            <a:endParaRPr lang="en-CA"/>
          </a:p>
        </p:txBody>
      </p:sp>
    </p:spTree>
    <p:extLst>
      <p:ext uri="{BB962C8B-B14F-4D97-AF65-F5344CB8AC3E}">
        <p14:creationId xmlns:p14="http://schemas.microsoft.com/office/powerpoint/2010/main" val="827101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F156-EB87-40BF-9AD8-EF7DFA9203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40264D8-B4AF-4AA3-AEC4-41EC27B2BD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F03CD9C-4057-49A2-92FB-2C35B674A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E35D4-1AC8-4155-A7BE-A63EB17C0021}"/>
              </a:ext>
            </a:extLst>
          </p:cNvPr>
          <p:cNvSpPr>
            <a:spLocks noGrp="1"/>
          </p:cNvSpPr>
          <p:nvPr>
            <p:ph type="dt" sz="half" idx="10"/>
          </p:nvPr>
        </p:nvSpPr>
        <p:spPr/>
        <p:txBody>
          <a:bodyPr/>
          <a:lstStyle/>
          <a:p>
            <a:fld id="{3110621F-07AA-4D90-96EE-0FA07B9FD45C}" type="datetimeFigureOut">
              <a:rPr lang="en-CA" smtClean="0"/>
              <a:t>29/07/2020</a:t>
            </a:fld>
            <a:endParaRPr lang="en-CA"/>
          </a:p>
        </p:txBody>
      </p:sp>
      <p:sp>
        <p:nvSpPr>
          <p:cNvPr id="6" name="Footer Placeholder 5">
            <a:extLst>
              <a:ext uri="{FF2B5EF4-FFF2-40B4-BE49-F238E27FC236}">
                <a16:creationId xmlns:a16="http://schemas.microsoft.com/office/drawing/2014/main" id="{4FD76ACA-DC06-4B42-A29E-2AAB0009140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A83A033-42D3-43B5-9E4C-BE4845AC0147}"/>
              </a:ext>
            </a:extLst>
          </p:cNvPr>
          <p:cNvSpPr>
            <a:spLocks noGrp="1"/>
          </p:cNvSpPr>
          <p:nvPr>
            <p:ph type="sldNum" sz="quarter" idx="12"/>
          </p:nvPr>
        </p:nvSpPr>
        <p:spPr/>
        <p:txBody>
          <a:bodyPr/>
          <a:lstStyle/>
          <a:p>
            <a:fld id="{88F12B9E-4B63-44F6-B8AD-3AFADC0A1BBC}" type="slidenum">
              <a:rPr lang="en-CA" smtClean="0"/>
              <a:t>‹#›</a:t>
            </a:fld>
            <a:endParaRPr lang="en-CA"/>
          </a:p>
        </p:txBody>
      </p:sp>
    </p:spTree>
    <p:extLst>
      <p:ext uri="{BB962C8B-B14F-4D97-AF65-F5344CB8AC3E}">
        <p14:creationId xmlns:p14="http://schemas.microsoft.com/office/powerpoint/2010/main" val="3136982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81E8C-BDA0-45FB-9139-FE8E0DB769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EF35562-CD45-480D-82BD-B2AD6604D5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9272C87-119A-4964-8C15-E9447F832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EBC5EA-F3ED-43BE-A0ED-D408401B740B}"/>
              </a:ext>
            </a:extLst>
          </p:cNvPr>
          <p:cNvSpPr>
            <a:spLocks noGrp="1"/>
          </p:cNvSpPr>
          <p:nvPr>
            <p:ph type="dt" sz="half" idx="10"/>
          </p:nvPr>
        </p:nvSpPr>
        <p:spPr/>
        <p:txBody>
          <a:bodyPr/>
          <a:lstStyle/>
          <a:p>
            <a:fld id="{3110621F-07AA-4D90-96EE-0FA07B9FD45C}" type="datetimeFigureOut">
              <a:rPr lang="en-CA" smtClean="0"/>
              <a:t>29/07/2020</a:t>
            </a:fld>
            <a:endParaRPr lang="en-CA"/>
          </a:p>
        </p:txBody>
      </p:sp>
      <p:sp>
        <p:nvSpPr>
          <p:cNvPr id="6" name="Footer Placeholder 5">
            <a:extLst>
              <a:ext uri="{FF2B5EF4-FFF2-40B4-BE49-F238E27FC236}">
                <a16:creationId xmlns:a16="http://schemas.microsoft.com/office/drawing/2014/main" id="{C9BADBA8-71CB-4078-B68E-2CF705FB419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8A03D3D-717A-463C-9168-403F3B0C0A05}"/>
              </a:ext>
            </a:extLst>
          </p:cNvPr>
          <p:cNvSpPr>
            <a:spLocks noGrp="1"/>
          </p:cNvSpPr>
          <p:nvPr>
            <p:ph type="sldNum" sz="quarter" idx="12"/>
          </p:nvPr>
        </p:nvSpPr>
        <p:spPr/>
        <p:txBody>
          <a:bodyPr/>
          <a:lstStyle/>
          <a:p>
            <a:fld id="{88F12B9E-4B63-44F6-B8AD-3AFADC0A1BBC}" type="slidenum">
              <a:rPr lang="en-CA" smtClean="0"/>
              <a:t>‹#›</a:t>
            </a:fld>
            <a:endParaRPr lang="en-CA"/>
          </a:p>
        </p:txBody>
      </p:sp>
    </p:spTree>
    <p:extLst>
      <p:ext uri="{BB962C8B-B14F-4D97-AF65-F5344CB8AC3E}">
        <p14:creationId xmlns:p14="http://schemas.microsoft.com/office/powerpoint/2010/main" val="510452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046ECC-5F15-45F7-BE02-E1B1A38316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2CC3EF8-C75D-48AB-9660-C6E31606C9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75BF92B-5F6E-483E-A447-5DD069EF5C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0621F-07AA-4D90-96EE-0FA07B9FD45C}" type="datetimeFigureOut">
              <a:rPr lang="en-CA" smtClean="0"/>
              <a:t>29/07/2020</a:t>
            </a:fld>
            <a:endParaRPr lang="en-CA"/>
          </a:p>
        </p:txBody>
      </p:sp>
      <p:sp>
        <p:nvSpPr>
          <p:cNvPr id="5" name="Footer Placeholder 4">
            <a:extLst>
              <a:ext uri="{FF2B5EF4-FFF2-40B4-BE49-F238E27FC236}">
                <a16:creationId xmlns:a16="http://schemas.microsoft.com/office/drawing/2014/main" id="{202AE84C-08C2-45E6-9190-B7C18EFA45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90DD7B1-F5B6-4BF8-AFC1-C665BEE097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F12B9E-4B63-44F6-B8AD-3AFADC0A1BBC}" type="slidenum">
              <a:rPr lang="en-CA" smtClean="0"/>
              <a:t>‹#›</a:t>
            </a:fld>
            <a:endParaRPr lang="en-CA"/>
          </a:p>
        </p:txBody>
      </p:sp>
    </p:spTree>
    <p:extLst>
      <p:ext uri="{BB962C8B-B14F-4D97-AF65-F5344CB8AC3E}">
        <p14:creationId xmlns:p14="http://schemas.microsoft.com/office/powerpoint/2010/main" val="2397689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390C9-B405-4B67-824C-176F03A4E1BF}"/>
              </a:ext>
            </a:extLst>
          </p:cNvPr>
          <p:cNvSpPr>
            <a:spLocks noGrp="1"/>
          </p:cNvSpPr>
          <p:nvPr>
            <p:ph type="ctrTitle"/>
          </p:nvPr>
        </p:nvSpPr>
        <p:spPr>
          <a:xfrm>
            <a:off x="1524000" y="570273"/>
            <a:ext cx="9144000" cy="2387600"/>
          </a:xfrm>
        </p:spPr>
        <p:txBody>
          <a:bodyPr/>
          <a:lstStyle/>
          <a:p>
            <a:r>
              <a:rPr lang="en-CA" dirty="0"/>
              <a:t>Capstone Project</a:t>
            </a:r>
          </a:p>
        </p:txBody>
      </p:sp>
      <p:sp>
        <p:nvSpPr>
          <p:cNvPr id="3" name="Subtitle 2">
            <a:extLst>
              <a:ext uri="{FF2B5EF4-FFF2-40B4-BE49-F238E27FC236}">
                <a16:creationId xmlns:a16="http://schemas.microsoft.com/office/drawing/2014/main" id="{EEC9F9D9-F2E4-442B-8D50-E7592BEC7FD4}"/>
              </a:ext>
            </a:extLst>
          </p:cNvPr>
          <p:cNvSpPr>
            <a:spLocks noGrp="1"/>
          </p:cNvSpPr>
          <p:nvPr>
            <p:ph type="subTitle" idx="1"/>
          </p:nvPr>
        </p:nvSpPr>
        <p:spPr>
          <a:xfrm>
            <a:off x="1524000" y="3602037"/>
            <a:ext cx="9144000" cy="2685689"/>
          </a:xfrm>
        </p:spPr>
        <p:txBody>
          <a:bodyPr>
            <a:normAutofit/>
          </a:bodyPr>
          <a:lstStyle/>
          <a:p>
            <a:r>
              <a:rPr lang="en-US" sz="4000" dirty="0"/>
              <a:t>The Battle of Neighborhoods Opening Chinese Restaurant in Toronto</a:t>
            </a:r>
          </a:p>
          <a:p>
            <a:endParaRPr lang="en-US" sz="4000" dirty="0"/>
          </a:p>
          <a:p>
            <a:r>
              <a:rPr lang="en-US" sz="4000" dirty="0"/>
              <a:t>Carol Wang</a:t>
            </a:r>
            <a:endParaRPr lang="en-CA" sz="4000" dirty="0"/>
          </a:p>
        </p:txBody>
      </p:sp>
    </p:spTree>
    <p:extLst>
      <p:ext uri="{BB962C8B-B14F-4D97-AF65-F5344CB8AC3E}">
        <p14:creationId xmlns:p14="http://schemas.microsoft.com/office/powerpoint/2010/main" val="350259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B24BB-D222-4A5E-8CF7-F89FC4978C38}"/>
              </a:ext>
            </a:extLst>
          </p:cNvPr>
          <p:cNvSpPr>
            <a:spLocks noGrp="1"/>
          </p:cNvSpPr>
          <p:nvPr>
            <p:ph type="title"/>
          </p:nvPr>
        </p:nvSpPr>
        <p:spPr/>
        <p:txBody>
          <a:bodyPr/>
          <a:lstStyle/>
          <a:p>
            <a:r>
              <a:rPr lang="en-CA" dirty="0"/>
              <a:t>Clustering</a:t>
            </a:r>
          </a:p>
        </p:txBody>
      </p:sp>
      <p:sp>
        <p:nvSpPr>
          <p:cNvPr id="3" name="Content Placeholder 2">
            <a:extLst>
              <a:ext uri="{FF2B5EF4-FFF2-40B4-BE49-F238E27FC236}">
                <a16:creationId xmlns:a16="http://schemas.microsoft.com/office/drawing/2014/main" id="{AF88C608-EE8E-4279-9725-0F7E7A3F8CA2}"/>
              </a:ext>
            </a:extLst>
          </p:cNvPr>
          <p:cNvSpPr>
            <a:spLocks noGrp="1"/>
          </p:cNvSpPr>
          <p:nvPr>
            <p:ph idx="1"/>
          </p:nvPr>
        </p:nvSpPr>
        <p:spPr>
          <a:xfrm>
            <a:off x="406880" y="1690688"/>
            <a:ext cx="3837317" cy="4351338"/>
          </a:xfrm>
        </p:spPr>
        <p:txBody>
          <a:bodyPr/>
          <a:lstStyle/>
          <a:p>
            <a:r>
              <a:rPr lang="en-US" dirty="0"/>
              <a:t>Then data is grouped into 5 clusters. The clusters and the top 10 venues for each neighborhood are shown below:</a:t>
            </a:r>
            <a:endParaRPr lang="en-CA" dirty="0"/>
          </a:p>
          <a:p>
            <a:endParaRPr lang="en-CA" dirty="0"/>
          </a:p>
        </p:txBody>
      </p:sp>
      <p:pic>
        <p:nvPicPr>
          <p:cNvPr id="4" name="Picture 3" descr="A screenshot of a cell phone&#10;&#10;Description automatically generated">
            <a:extLst>
              <a:ext uri="{FF2B5EF4-FFF2-40B4-BE49-F238E27FC236}">
                <a16:creationId xmlns:a16="http://schemas.microsoft.com/office/drawing/2014/main" id="{A324A269-C8E8-40CC-B6DD-2DCACDD63909}"/>
              </a:ext>
            </a:extLst>
          </p:cNvPr>
          <p:cNvPicPr/>
          <p:nvPr/>
        </p:nvPicPr>
        <p:blipFill>
          <a:blip r:embed="rId2">
            <a:extLst>
              <a:ext uri="{28A0092B-C50C-407E-A947-70E740481C1C}">
                <a14:useLocalDpi xmlns:a14="http://schemas.microsoft.com/office/drawing/2010/main" val="0"/>
              </a:ext>
            </a:extLst>
          </a:blip>
          <a:stretch>
            <a:fillRect/>
          </a:stretch>
        </p:blipFill>
        <p:spPr>
          <a:xfrm>
            <a:off x="5513004" y="365125"/>
            <a:ext cx="6272116" cy="2627342"/>
          </a:xfrm>
          <a:prstGeom prst="rect">
            <a:avLst/>
          </a:prstGeom>
        </p:spPr>
      </p:pic>
      <p:pic>
        <p:nvPicPr>
          <p:cNvPr id="5" name="Picture 4" descr="A close up of a map&#10;&#10;Description automatically generated">
            <a:extLst>
              <a:ext uri="{FF2B5EF4-FFF2-40B4-BE49-F238E27FC236}">
                <a16:creationId xmlns:a16="http://schemas.microsoft.com/office/drawing/2014/main" id="{BFF9CE89-7750-448F-97F3-7FF5A3F16A22}"/>
              </a:ext>
            </a:extLst>
          </p:cNvPr>
          <p:cNvPicPr/>
          <p:nvPr/>
        </p:nvPicPr>
        <p:blipFill>
          <a:blip r:embed="rId3">
            <a:extLst>
              <a:ext uri="{28A0092B-C50C-407E-A947-70E740481C1C}">
                <a14:useLocalDpi xmlns:a14="http://schemas.microsoft.com/office/drawing/2010/main" val="0"/>
              </a:ext>
            </a:extLst>
          </a:blip>
          <a:stretch>
            <a:fillRect/>
          </a:stretch>
        </p:blipFill>
        <p:spPr>
          <a:xfrm>
            <a:off x="5571139" y="3152654"/>
            <a:ext cx="6155845" cy="3584575"/>
          </a:xfrm>
          <a:prstGeom prst="rect">
            <a:avLst/>
          </a:prstGeom>
        </p:spPr>
      </p:pic>
    </p:spTree>
    <p:extLst>
      <p:ext uri="{BB962C8B-B14F-4D97-AF65-F5344CB8AC3E}">
        <p14:creationId xmlns:p14="http://schemas.microsoft.com/office/powerpoint/2010/main" val="2089949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7C64-B8A6-4FD7-900F-921031F309DA}"/>
              </a:ext>
            </a:extLst>
          </p:cNvPr>
          <p:cNvSpPr>
            <a:spLocks noGrp="1"/>
          </p:cNvSpPr>
          <p:nvPr>
            <p:ph type="title"/>
          </p:nvPr>
        </p:nvSpPr>
        <p:spPr/>
        <p:txBody>
          <a:bodyPr/>
          <a:lstStyle/>
          <a:p>
            <a:r>
              <a:rPr lang="en-CA" dirty="0"/>
              <a:t>Discussion</a:t>
            </a:r>
          </a:p>
        </p:txBody>
      </p:sp>
      <p:sp>
        <p:nvSpPr>
          <p:cNvPr id="3" name="Content Placeholder 2">
            <a:extLst>
              <a:ext uri="{FF2B5EF4-FFF2-40B4-BE49-F238E27FC236}">
                <a16:creationId xmlns:a16="http://schemas.microsoft.com/office/drawing/2014/main" id="{DFA6F7EC-79F2-4973-B4BF-93681D2BBF11}"/>
              </a:ext>
            </a:extLst>
          </p:cNvPr>
          <p:cNvSpPr>
            <a:spLocks noGrp="1"/>
          </p:cNvSpPr>
          <p:nvPr>
            <p:ph idx="1"/>
          </p:nvPr>
        </p:nvSpPr>
        <p:spPr>
          <a:xfrm>
            <a:off x="838200" y="1825625"/>
            <a:ext cx="2612366" cy="4351338"/>
          </a:xfrm>
        </p:spPr>
        <p:txBody>
          <a:bodyPr/>
          <a:lstStyle/>
          <a:p>
            <a:r>
              <a:rPr lang="en-US" dirty="0"/>
              <a:t>Then dataset is grouped by clusters to get the means of the frequency occurrence of each cluster, and examined by a heatmap.</a:t>
            </a:r>
            <a:endParaRPr lang="en-CA" dirty="0"/>
          </a:p>
          <a:p>
            <a:endParaRPr lang="en-CA" dirty="0"/>
          </a:p>
        </p:txBody>
      </p:sp>
      <p:pic>
        <p:nvPicPr>
          <p:cNvPr id="4" name="Picture 3" descr="A close up of a sign&#10;&#10;Description automatically generated">
            <a:extLst>
              <a:ext uri="{FF2B5EF4-FFF2-40B4-BE49-F238E27FC236}">
                <a16:creationId xmlns:a16="http://schemas.microsoft.com/office/drawing/2014/main" id="{6096FF38-969E-4314-BF6F-C43079C415C5}"/>
              </a:ext>
            </a:extLst>
          </p:cNvPr>
          <p:cNvPicPr/>
          <p:nvPr/>
        </p:nvPicPr>
        <p:blipFill>
          <a:blip r:embed="rId2">
            <a:extLst>
              <a:ext uri="{28A0092B-C50C-407E-A947-70E740481C1C}">
                <a14:useLocalDpi xmlns:a14="http://schemas.microsoft.com/office/drawing/2010/main" val="0"/>
              </a:ext>
            </a:extLst>
          </a:blip>
          <a:stretch>
            <a:fillRect/>
          </a:stretch>
        </p:blipFill>
        <p:spPr>
          <a:xfrm>
            <a:off x="4836543" y="365125"/>
            <a:ext cx="7067910" cy="2930166"/>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7370DFCF-70ED-4FE5-8B5B-A22C27430A14}"/>
              </a:ext>
            </a:extLst>
          </p:cNvPr>
          <p:cNvPicPr/>
          <p:nvPr/>
        </p:nvPicPr>
        <p:blipFill>
          <a:blip r:embed="rId3">
            <a:extLst>
              <a:ext uri="{28A0092B-C50C-407E-A947-70E740481C1C}">
                <a14:useLocalDpi xmlns:a14="http://schemas.microsoft.com/office/drawing/2010/main" val="0"/>
              </a:ext>
            </a:extLst>
          </a:blip>
          <a:stretch>
            <a:fillRect/>
          </a:stretch>
        </p:blipFill>
        <p:spPr>
          <a:xfrm>
            <a:off x="5548671" y="3295290"/>
            <a:ext cx="4268189" cy="3053751"/>
          </a:xfrm>
          <a:prstGeom prst="rect">
            <a:avLst/>
          </a:prstGeom>
        </p:spPr>
      </p:pic>
    </p:spTree>
    <p:extLst>
      <p:ext uri="{BB962C8B-B14F-4D97-AF65-F5344CB8AC3E}">
        <p14:creationId xmlns:p14="http://schemas.microsoft.com/office/powerpoint/2010/main" val="3025246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2475B-DA7A-4E54-B34A-4C12BC357C13}"/>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BCE7EEFB-6155-435F-8CFC-4142A305E2C1}"/>
              </a:ext>
            </a:extLst>
          </p:cNvPr>
          <p:cNvSpPr>
            <a:spLocks noGrp="1"/>
          </p:cNvSpPr>
          <p:nvPr>
            <p:ph idx="1"/>
          </p:nvPr>
        </p:nvSpPr>
        <p:spPr>
          <a:xfrm>
            <a:off x="838200" y="1825625"/>
            <a:ext cx="5257800" cy="4351338"/>
          </a:xfrm>
        </p:spPr>
        <p:txBody>
          <a:bodyPr/>
          <a:lstStyle/>
          <a:p>
            <a:r>
              <a:rPr lang="en-US" dirty="0"/>
              <a:t>Conclusions can be taken from the previous maps, tables, and exploratory data analysis. For example, cluster 1 and 4 has high frequency of Chinese restaurants, so try not to open a new Chinese restaurant in cluster 1 or 4 neighborhoods. </a:t>
            </a:r>
            <a:endParaRPr lang="en-CA" dirty="0"/>
          </a:p>
          <a:p>
            <a:endParaRPr lang="en-CA" dirty="0"/>
          </a:p>
        </p:txBody>
      </p:sp>
      <p:pic>
        <p:nvPicPr>
          <p:cNvPr id="4" name="Picture 3" descr="A screenshot of a social media post&#10;&#10;Description automatically generated">
            <a:extLst>
              <a:ext uri="{FF2B5EF4-FFF2-40B4-BE49-F238E27FC236}">
                <a16:creationId xmlns:a16="http://schemas.microsoft.com/office/drawing/2014/main" id="{1CC01660-6525-47C8-8FB8-010845E36509}"/>
              </a:ext>
            </a:extLst>
          </p:cNvPr>
          <p:cNvPicPr/>
          <p:nvPr/>
        </p:nvPicPr>
        <p:blipFill>
          <a:blip r:embed="rId2">
            <a:extLst>
              <a:ext uri="{28A0092B-C50C-407E-A947-70E740481C1C}">
                <a14:useLocalDpi xmlns:a14="http://schemas.microsoft.com/office/drawing/2010/main" val="0"/>
              </a:ext>
            </a:extLst>
          </a:blip>
          <a:stretch>
            <a:fillRect/>
          </a:stretch>
        </p:blipFill>
        <p:spPr>
          <a:xfrm>
            <a:off x="6818192" y="1467643"/>
            <a:ext cx="5257800" cy="3708205"/>
          </a:xfrm>
          <a:prstGeom prst="rect">
            <a:avLst/>
          </a:prstGeom>
        </p:spPr>
      </p:pic>
    </p:spTree>
    <p:extLst>
      <p:ext uri="{BB962C8B-B14F-4D97-AF65-F5344CB8AC3E}">
        <p14:creationId xmlns:p14="http://schemas.microsoft.com/office/powerpoint/2010/main" val="3059765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2A189-6483-49A5-A530-966A46DE9F5D}"/>
              </a:ext>
            </a:extLst>
          </p:cNvPr>
          <p:cNvSpPr>
            <a:spLocks noGrp="1"/>
          </p:cNvSpPr>
          <p:nvPr>
            <p:ph type="title"/>
          </p:nvPr>
        </p:nvSpPr>
        <p:spPr/>
        <p:txBody>
          <a:bodyPr/>
          <a:lstStyle/>
          <a:p>
            <a:r>
              <a:rPr lang="en-CA" dirty="0"/>
              <a:t>Business Understanding/Problem Description</a:t>
            </a:r>
          </a:p>
        </p:txBody>
      </p:sp>
      <p:sp>
        <p:nvSpPr>
          <p:cNvPr id="3" name="Content Placeholder 2">
            <a:extLst>
              <a:ext uri="{FF2B5EF4-FFF2-40B4-BE49-F238E27FC236}">
                <a16:creationId xmlns:a16="http://schemas.microsoft.com/office/drawing/2014/main" id="{017D43B7-406B-4596-AA28-DE0ABE48444A}"/>
              </a:ext>
            </a:extLst>
          </p:cNvPr>
          <p:cNvSpPr>
            <a:spLocks noGrp="1"/>
          </p:cNvSpPr>
          <p:nvPr>
            <p:ph idx="1"/>
          </p:nvPr>
        </p:nvSpPr>
        <p:spPr/>
        <p:txBody>
          <a:bodyPr/>
          <a:lstStyle/>
          <a:p>
            <a:r>
              <a:rPr lang="en-CA" b="1" dirty="0"/>
              <a:t>Objective: </a:t>
            </a:r>
            <a:r>
              <a:rPr lang="en-US" dirty="0"/>
              <a:t>In this project, we will find the best neighborhood in Toronto for opening a new Chinese restaurant.</a:t>
            </a:r>
            <a:endParaRPr lang="en-CA" dirty="0"/>
          </a:p>
          <a:p>
            <a:endParaRPr lang="en-CA" dirty="0"/>
          </a:p>
          <a:p>
            <a:r>
              <a:rPr lang="en-US" dirty="0"/>
              <a:t>There are some questions we need to address: </a:t>
            </a:r>
            <a:endParaRPr lang="en-CA" dirty="0"/>
          </a:p>
          <a:p>
            <a:pPr lvl="1"/>
            <a:r>
              <a:rPr lang="en-US" dirty="0"/>
              <a:t>People live in which neighborhood likely eat in this kind of restaurant?</a:t>
            </a:r>
            <a:endParaRPr lang="en-CA" dirty="0"/>
          </a:p>
          <a:p>
            <a:pPr lvl="1"/>
            <a:r>
              <a:rPr lang="en-US" dirty="0"/>
              <a:t>How many "similar" restaurants are available nearby?</a:t>
            </a:r>
            <a:endParaRPr lang="en-CA" dirty="0"/>
          </a:p>
          <a:p>
            <a:pPr lvl="1"/>
            <a:r>
              <a:rPr lang="en-US" dirty="0"/>
              <a:t>Do the "similar" restaurants cost more? If so, what specialty do that have?</a:t>
            </a:r>
            <a:endParaRPr lang="en-CA" dirty="0"/>
          </a:p>
          <a:p>
            <a:endParaRPr lang="en-CA" dirty="0"/>
          </a:p>
        </p:txBody>
      </p:sp>
    </p:spTree>
    <p:extLst>
      <p:ext uri="{BB962C8B-B14F-4D97-AF65-F5344CB8AC3E}">
        <p14:creationId xmlns:p14="http://schemas.microsoft.com/office/powerpoint/2010/main" val="3170821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07AC4-37A8-4A39-A070-91196F8D1612}"/>
              </a:ext>
            </a:extLst>
          </p:cNvPr>
          <p:cNvSpPr>
            <a:spLocks noGrp="1"/>
          </p:cNvSpPr>
          <p:nvPr>
            <p:ph type="title"/>
          </p:nvPr>
        </p:nvSpPr>
        <p:spPr/>
        <p:txBody>
          <a:bodyPr/>
          <a:lstStyle/>
          <a:p>
            <a:r>
              <a:rPr lang="en-CA" dirty="0"/>
              <a:t>Data Source</a:t>
            </a:r>
          </a:p>
        </p:txBody>
      </p:sp>
      <p:sp>
        <p:nvSpPr>
          <p:cNvPr id="3" name="Content Placeholder 2">
            <a:extLst>
              <a:ext uri="{FF2B5EF4-FFF2-40B4-BE49-F238E27FC236}">
                <a16:creationId xmlns:a16="http://schemas.microsoft.com/office/drawing/2014/main" id="{2973895D-D403-41E9-A6F0-E46F980A340A}"/>
              </a:ext>
            </a:extLst>
          </p:cNvPr>
          <p:cNvSpPr>
            <a:spLocks noGrp="1"/>
          </p:cNvSpPr>
          <p:nvPr>
            <p:ph idx="1"/>
          </p:nvPr>
        </p:nvSpPr>
        <p:spPr/>
        <p:txBody>
          <a:bodyPr/>
          <a:lstStyle/>
          <a:p>
            <a:pPr lvl="0"/>
            <a:r>
              <a:rPr lang="en-US" dirty="0"/>
              <a:t>List of postal code for communities in Toronto from Wikipedia: </a:t>
            </a:r>
            <a:endParaRPr lang="en-CA" dirty="0"/>
          </a:p>
          <a:p>
            <a:r>
              <a:rPr lang="en-US" u="sng" dirty="0">
                <a:hlinkClick r:id="rId2"/>
              </a:rPr>
              <a:t>https://en.wikipedia.org/wiki/List_of_postal_codes_of_Canada:_M</a:t>
            </a:r>
            <a:endParaRPr lang="en-CA" dirty="0"/>
          </a:p>
          <a:p>
            <a:pPr lvl="0"/>
            <a:r>
              <a:rPr lang="en-US" dirty="0"/>
              <a:t>Geospatial Coordinates CSV file for Toronto postal codes from </a:t>
            </a:r>
            <a:r>
              <a:rPr lang="en-US" u="sng" dirty="0">
                <a:hlinkClick r:id="rId3"/>
              </a:rPr>
              <a:t>http://cocl/us/Geospatial_data</a:t>
            </a:r>
            <a:endParaRPr lang="en-CA" dirty="0"/>
          </a:p>
          <a:p>
            <a:pPr lvl="0"/>
            <a:r>
              <a:rPr lang="en-US" dirty="0"/>
              <a:t>Foursquare API venues explore methods to get venues of given neighborhoods</a:t>
            </a:r>
            <a:endParaRPr lang="en-CA" dirty="0"/>
          </a:p>
          <a:p>
            <a:pPr lvl="0"/>
            <a:r>
              <a:rPr lang="en-US" dirty="0"/>
              <a:t>Foursquare API venues methods to get ranks and likes of restaurants by given venue id</a:t>
            </a:r>
            <a:endParaRPr lang="en-CA" dirty="0"/>
          </a:p>
          <a:p>
            <a:endParaRPr lang="en-CA" dirty="0"/>
          </a:p>
        </p:txBody>
      </p:sp>
    </p:spTree>
    <p:extLst>
      <p:ext uri="{BB962C8B-B14F-4D97-AF65-F5344CB8AC3E}">
        <p14:creationId xmlns:p14="http://schemas.microsoft.com/office/powerpoint/2010/main" val="2960247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17E7-0770-49ED-9A53-ECBEEA1C91DC}"/>
              </a:ext>
            </a:extLst>
          </p:cNvPr>
          <p:cNvSpPr>
            <a:spLocks noGrp="1"/>
          </p:cNvSpPr>
          <p:nvPr>
            <p:ph type="title"/>
          </p:nvPr>
        </p:nvSpPr>
        <p:spPr/>
        <p:txBody>
          <a:bodyPr/>
          <a:lstStyle/>
          <a:p>
            <a:r>
              <a:rPr lang="en-CA" dirty="0"/>
              <a:t>Methodology</a:t>
            </a:r>
          </a:p>
        </p:txBody>
      </p:sp>
      <p:sp>
        <p:nvSpPr>
          <p:cNvPr id="3" name="Content Placeholder 2">
            <a:extLst>
              <a:ext uri="{FF2B5EF4-FFF2-40B4-BE49-F238E27FC236}">
                <a16:creationId xmlns:a16="http://schemas.microsoft.com/office/drawing/2014/main" id="{D82BD052-6F62-4801-9DA6-85D88521762F}"/>
              </a:ext>
            </a:extLst>
          </p:cNvPr>
          <p:cNvSpPr>
            <a:spLocks noGrp="1"/>
          </p:cNvSpPr>
          <p:nvPr>
            <p:ph idx="1"/>
          </p:nvPr>
        </p:nvSpPr>
        <p:spPr>
          <a:xfrm>
            <a:off x="838200" y="1535502"/>
            <a:ext cx="10515600" cy="5089585"/>
          </a:xfrm>
        </p:spPr>
        <p:txBody>
          <a:bodyPr>
            <a:normAutofit fontScale="92500" lnSpcReduction="20000"/>
          </a:bodyPr>
          <a:lstStyle/>
          <a:p>
            <a:pPr lvl="0"/>
            <a:r>
              <a:rPr lang="en-US" dirty="0"/>
              <a:t>I will use of demographic data by neighborhoods, which allows me to gauge people’s taste in each neighborhood. For example, I assume areas with a majority of Chinese people would be prefer to go to Chinse restaurant. </a:t>
            </a:r>
            <a:endParaRPr lang="en-CA" dirty="0"/>
          </a:p>
          <a:p>
            <a:endParaRPr lang="en-CA" dirty="0"/>
          </a:p>
          <a:p>
            <a:pPr lvl="0"/>
            <a:r>
              <a:rPr lang="en-US" dirty="0"/>
              <a:t>I will use the Foursquare API to explore neighborhoods in Toronto and apply the explore function to get the most common venue categories in each of the neighborhoods. </a:t>
            </a:r>
            <a:endParaRPr lang="en-CA" dirty="0"/>
          </a:p>
          <a:p>
            <a:endParaRPr lang="en-CA" dirty="0"/>
          </a:p>
          <a:p>
            <a:pPr lvl="0"/>
            <a:r>
              <a:rPr lang="en-US" dirty="0"/>
              <a:t>I will then use this feature to group the neighborhoods into clusters and use the k-means clustering algorithm to refine the groupings. </a:t>
            </a:r>
            <a:endParaRPr lang="en-CA" dirty="0"/>
          </a:p>
          <a:p>
            <a:endParaRPr lang="en-CA" dirty="0"/>
          </a:p>
          <a:p>
            <a:pPr lvl="0"/>
            <a:r>
              <a:rPr lang="en-US" dirty="0"/>
              <a:t>Finally, I will use the Folium library to visualize the neighborhoods in Toronto and their emerging clusters as well as push the right neighborhood for setting up the restaurant business. </a:t>
            </a:r>
            <a:endParaRPr lang="en-CA" dirty="0"/>
          </a:p>
          <a:p>
            <a:endParaRPr lang="en-CA" dirty="0"/>
          </a:p>
        </p:txBody>
      </p:sp>
    </p:spTree>
    <p:extLst>
      <p:ext uri="{BB962C8B-B14F-4D97-AF65-F5344CB8AC3E}">
        <p14:creationId xmlns:p14="http://schemas.microsoft.com/office/powerpoint/2010/main" val="371041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66E86-B09E-4DF5-8364-0B52FF7A03AF}"/>
              </a:ext>
            </a:extLst>
          </p:cNvPr>
          <p:cNvSpPr>
            <a:spLocks noGrp="1"/>
          </p:cNvSpPr>
          <p:nvPr>
            <p:ph type="title"/>
          </p:nvPr>
        </p:nvSpPr>
        <p:spPr/>
        <p:txBody>
          <a:bodyPr/>
          <a:lstStyle/>
          <a:p>
            <a:r>
              <a:rPr lang="en-CA" dirty="0"/>
              <a:t>Data Cleaning: </a:t>
            </a:r>
          </a:p>
        </p:txBody>
      </p:sp>
      <p:sp>
        <p:nvSpPr>
          <p:cNvPr id="3" name="Content Placeholder 2">
            <a:extLst>
              <a:ext uri="{FF2B5EF4-FFF2-40B4-BE49-F238E27FC236}">
                <a16:creationId xmlns:a16="http://schemas.microsoft.com/office/drawing/2014/main" id="{5EE6A16E-36DF-43E3-B1B2-166421822321}"/>
              </a:ext>
            </a:extLst>
          </p:cNvPr>
          <p:cNvSpPr>
            <a:spLocks noGrp="1"/>
          </p:cNvSpPr>
          <p:nvPr>
            <p:ph idx="1"/>
          </p:nvPr>
        </p:nvSpPr>
        <p:spPr/>
        <p:txBody>
          <a:bodyPr/>
          <a:lstStyle/>
          <a:p>
            <a:r>
              <a:rPr lang="en-US" dirty="0"/>
              <a:t>I will use </a:t>
            </a:r>
            <a:r>
              <a:rPr lang="en-US" dirty="0" err="1"/>
              <a:t>BeautifulSoup</a:t>
            </a:r>
            <a:r>
              <a:rPr lang="en-US" dirty="0"/>
              <a:t> library to scrape Wikipedia to list of postal codes for each community. Remove the empty data in each row and group each zip code with all neighborhoods: </a:t>
            </a:r>
            <a:endParaRPr lang="en-CA" dirty="0"/>
          </a:p>
          <a:p>
            <a:endParaRPr lang="en-CA" dirty="0"/>
          </a:p>
        </p:txBody>
      </p:sp>
      <p:pic>
        <p:nvPicPr>
          <p:cNvPr id="4" name="Picture 3" descr="A screenshot of a cell phone&#10;&#10;Description automatically generated">
            <a:extLst>
              <a:ext uri="{FF2B5EF4-FFF2-40B4-BE49-F238E27FC236}">
                <a16:creationId xmlns:a16="http://schemas.microsoft.com/office/drawing/2014/main" id="{F18BAF7D-ED53-4FBA-9E61-74BC6E38E7E8}"/>
              </a:ext>
            </a:extLst>
          </p:cNvPr>
          <p:cNvPicPr/>
          <p:nvPr/>
        </p:nvPicPr>
        <p:blipFill>
          <a:blip r:embed="rId2">
            <a:extLst>
              <a:ext uri="{28A0092B-C50C-407E-A947-70E740481C1C}">
                <a14:useLocalDpi xmlns:a14="http://schemas.microsoft.com/office/drawing/2010/main" val="0"/>
              </a:ext>
            </a:extLst>
          </a:blip>
          <a:stretch>
            <a:fillRect/>
          </a:stretch>
        </p:blipFill>
        <p:spPr>
          <a:xfrm>
            <a:off x="1914254" y="3605871"/>
            <a:ext cx="7022712" cy="2887004"/>
          </a:xfrm>
          <a:prstGeom prst="rect">
            <a:avLst/>
          </a:prstGeom>
        </p:spPr>
      </p:pic>
    </p:spTree>
    <p:extLst>
      <p:ext uri="{BB962C8B-B14F-4D97-AF65-F5344CB8AC3E}">
        <p14:creationId xmlns:p14="http://schemas.microsoft.com/office/powerpoint/2010/main" val="52281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66E86-B09E-4DF5-8364-0B52FF7A03AF}"/>
              </a:ext>
            </a:extLst>
          </p:cNvPr>
          <p:cNvSpPr>
            <a:spLocks noGrp="1"/>
          </p:cNvSpPr>
          <p:nvPr>
            <p:ph type="title"/>
          </p:nvPr>
        </p:nvSpPr>
        <p:spPr/>
        <p:txBody>
          <a:bodyPr/>
          <a:lstStyle/>
          <a:p>
            <a:r>
              <a:rPr lang="en-CA" dirty="0"/>
              <a:t>Data Cleaning: </a:t>
            </a:r>
          </a:p>
        </p:txBody>
      </p:sp>
      <p:sp>
        <p:nvSpPr>
          <p:cNvPr id="3" name="Content Placeholder 2">
            <a:extLst>
              <a:ext uri="{FF2B5EF4-FFF2-40B4-BE49-F238E27FC236}">
                <a16:creationId xmlns:a16="http://schemas.microsoft.com/office/drawing/2014/main" id="{5EE6A16E-36DF-43E3-B1B2-166421822321}"/>
              </a:ext>
            </a:extLst>
          </p:cNvPr>
          <p:cNvSpPr>
            <a:spLocks noGrp="1"/>
          </p:cNvSpPr>
          <p:nvPr>
            <p:ph idx="1"/>
          </p:nvPr>
        </p:nvSpPr>
        <p:spPr/>
        <p:txBody>
          <a:bodyPr/>
          <a:lstStyle/>
          <a:p>
            <a:r>
              <a:rPr lang="en-US" dirty="0"/>
              <a:t>Then geospatial data (coordinates) is read into pandas </a:t>
            </a:r>
            <a:r>
              <a:rPr lang="en-US" dirty="0" err="1"/>
              <a:t>dataframe</a:t>
            </a:r>
            <a:r>
              <a:rPr lang="en-US" dirty="0"/>
              <a:t>. Then joined with the previous </a:t>
            </a:r>
            <a:r>
              <a:rPr lang="en-US" dirty="0" err="1"/>
              <a:t>dataframe</a:t>
            </a:r>
            <a:r>
              <a:rPr lang="en-US" dirty="0"/>
              <a:t> to get a new </a:t>
            </a:r>
            <a:r>
              <a:rPr lang="en-US" dirty="0" err="1"/>
              <a:t>dataframe</a:t>
            </a:r>
            <a:r>
              <a:rPr lang="en-US" dirty="0"/>
              <a:t> with zip code, neighborhood, latitude, and longitude coordinates.</a:t>
            </a:r>
            <a:endParaRPr lang="en-CA" dirty="0"/>
          </a:p>
          <a:p>
            <a:endParaRPr lang="en-CA" dirty="0"/>
          </a:p>
        </p:txBody>
      </p:sp>
      <p:pic>
        <p:nvPicPr>
          <p:cNvPr id="5" name="Picture 4" descr="A screenshot of a cell phone&#10;&#10;Description automatically generated">
            <a:extLst>
              <a:ext uri="{FF2B5EF4-FFF2-40B4-BE49-F238E27FC236}">
                <a16:creationId xmlns:a16="http://schemas.microsoft.com/office/drawing/2014/main" id="{FCE674D0-0522-444E-B859-93CEEE345E52}"/>
              </a:ext>
            </a:extLst>
          </p:cNvPr>
          <p:cNvPicPr/>
          <p:nvPr/>
        </p:nvPicPr>
        <p:blipFill>
          <a:blip r:embed="rId2">
            <a:extLst>
              <a:ext uri="{28A0092B-C50C-407E-A947-70E740481C1C}">
                <a14:useLocalDpi xmlns:a14="http://schemas.microsoft.com/office/drawing/2010/main" val="0"/>
              </a:ext>
            </a:extLst>
          </a:blip>
          <a:stretch>
            <a:fillRect/>
          </a:stretch>
        </p:blipFill>
        <p:spPr>
          <a:xfrm>
            <a:off x="579408" y="3550385"/>
            <a:ext cx="6045679" cy="2470854"/>
          </a:xfrm>
          <a:prstGeom prst="rect">
            <a:avLst/>
          </a:prstGeom>
        </p:spPr>
      </p:pic>
      <p:pic>
        <p:nvPicPr>
          <p:cNvPr id="6" name="Picture 5" descr="A close up of a map&#10;&#10;Description automatically generated">
            <a:extLst>
              <a:ext uri="{FF2B5EF4-FFF2-40B4-BE49-F238E27FC236}">
                <a16:creationId xmlns:a16="http://schemas.microsoft.com/office/drawing/2014/main" id="{ADAF0938-1CF0-4EDA-BCC3-0F0A33F838BF}"/>
              </a:ext>
            </a:extLst>
          </p:cNvPr>
          <p:cNvPicPr/>
          <p:nvPr/>
        </p:nvPicPr>
        <p:blipFill>
          <a:blip r:embed="rId3">
            <a:extLst>
              <a:ext uri="{28A0092B-C50C-407E-A947-70E740481C1C}">
                <a14:useLocalDpi xmlns:a14="http://schemas.microsoft.com/office/drawing/2010/main" val="0"/>
              </a:ext>
            </a:extLst>
          </a:blip>
          <a:stretch>
            <a:fillRect/>
          </a:stretch>
        </p:blipFill>
        <p:spPr>
          <a:xfrm>
            <a:off x="6625087" y="3161799"/>
            <a:ext cx="5466715" cy="3248025"/>
          </a:xfrm>
          <a:prstGeom prst="rect">
            <a:avLst/>
          </a:prstGeom>
        </p:spPr>
      </p:pic>
    </p:spTree>
    <p:extLst>
      <p:ext uri="{BB962C8B-B14F-4D97-AF65-F5344CB8AC3E}">
        <p14:creationId xmlns:p14="http://schemas.microsoft.com/office/powerpoint/2010/main" val="3784959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6925-CD96-418D-B000-079003061525}"/>
              </a:ext>
            </a:extLst>
          </p:cNvPr>
          <p:cNvSpPr>
            <a:spLocks noGrp="1"/>
          </p:cNvSpPr>
          <p:nvPr>
            <p:ph type="title"/>
          </p:nvPr>
        </p:nvSpPr>
        <p:spPr/>
        <p:txBody>
          <a:bodyPr/>
          <a:lstStyle/>
          <a:p>
            <a:r>
              <a:rPr lang="en-CA" dirty="0"/>
              <a:t>Foursquare API</a:t>
            </a:r>
          </a:p>
        </p:txBody>
      </p:sp>
      <p:sp>
        <p:nvSpPr>
          <p:cNvPr id="3" name="Content Placeholder 2">
            <a:extLst>
              <a:ext uri="{FF2B5EF4-FFF2-40B4-BE49-F238E27FC236}">
                <a16:creationId xmlns:a16="http://schemas.microsoft.com/office/drawing/2014/main" id="{C59492C7-4E2B-4F99-A898-B36B49F2D5FE}"/>
              </a:ext>
            </a:extLst>
          </p:cNvPr>
          <p:cNvSpPr>
            <a:spLocks noGrp="1"/>
          </p:cNvSpPr>
          <p:nvPr>
            <p:ph idx="1"/>
          </p:nvPr>
        </p:nvSpPr>
        <p:spPr/>
        <p:txBody>
          <a:bodyPr/>
          <a:lstStyle/>
          <a:p>
            <a:r>
              <a:rPr lang="en-US" dirty="0"/>
              <a:t>I will use Foursquare API to explore neighborhoods and merge it to </a:t>
            </a:r>
            <a:r>
              <a:rPr lang="en-US" dirty="0" err="1"/>
              <a:t>dataframe</a:t>
            </a:r>
            <a:r>
              <a:rPr lang="en-US" dirty="0"/>
              <a:t> including neighborhoods and top-rated venues. </a:t>
            </a:r>
            <a:endParaRPr lang="en-CA" dirty="0"/>
          </a:p>
          <a:p>
            <a:endParaRPr lang="en-CA" dirty="0"/>
          </a:p>
        </p:txBody>
      </p:sp>
      <p:pic>
        <p:nvPicPr>
          <p:cNvPr id="4" name="Picture 3" descr="A screenshot of a cell phone&#10;&#10;Description automatically generated">
            <a:extLst>
              <a:ext uri="{FF2B5EF4-FFF2-40B4-BE49-F238E27FC236}">
                <a16:creationId xmlns:a16="http://schemas.microsoft.com/office/drawing/2014/main" id="{8BC1DF65-1B73-45B3-A6C7-E5E90E1D545C}"/>
              </a:ext>
            </a:extLst>
          </p:cNvPr>
          <p:cNvPicPr/>
          <p:nvPr/>
        </p:nvPicPr>
        <p:blipFill>
          <a:blip r:embed="rId2">
            <a:extLst>
              <a:ext uri="{28A0092B-C50C-407E-A947-70E740481C1C}">
                <a14:useLocalDpi xmlns:a14="http://schemas.microsoft.com/office/drawing/2010/main" val="0"/>
              </a:ext>
            </a:extLst>
          </a:blip>
          <a:stretch>
            <a:fillRect/>
          </a:stretch>
        </p:blipFill>
        <p:spPr>
          <a:xfrm>
            <a:off x="1813320" y="3185034"/>
            <a:ext cx="8193321" cy="3126866"/>
          </a:xfrm>
          <a:prstGeom prst="rect">
            <a:avLst/>
          </a:prstGeom>
        </p:spPr>
      </p:pic>
    </p:spTree>
    <p:extLst>
      <p:ext uri="{BB962C8B-B14F-4D97-AF65-F5344CB8AC3E}">
        <p14:creationId xmlns:p14="http://schemas.microsoft.com/office/powerpoint/2010/main" val="2141388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CFF2-242E-4458-9430-C787FC22506F}"/>
              </a:ext>
            </a:extLst>
          </p:cNvPr>
          <p:cNvSpPr>
            <a:spLocks noGrp="1"/>
          </p:cNvSpPr>
          <p:nvPr>
            <p:ph type="title"/>
          </p:nvPr>
        </p:nvSpPr>
        <p:spPr/>
        <p:txBody>
          <a:bodyPr/>
          <a:lstStyle/>
          <a:p>
            <a:r>
              <a:rPr lang="en-CA" dirty="0"/>
              <a:t>Features: </a:t>
            </a:r>
          </a:p>
        </p:txBody>
      </p:sp>
      <p:sp>
        <p:nvSpPr>
          <p:cNvPr id="3" name="Content Placeholder 2">
            <a:extLst>
              <a:ext uri="{FF2B5EF4-FFF2-40B4-BE49-F238E27FC236}">
                <a16:creationId xmlns:a16="http://schemas.microsoft.com/office/drawing/2014/main" id="{F1B53C79-2A5A-44B9-BB57-C84F99C3F437}"/>
              </a:ext>
            </a:extLst>
          </p:cNvPr>
          <p:cNvSpPr>
            <a:spLocks noGrp="1"/>
          </p:cNvSpPr>
          <p:nvPr>
            <p:ph idx="1"/>
          </p:nvPr>
        </p:nvSpPr>
        <p:spPr>
          <a:xfrm>
            <a:off x="464636" y="1587082"/>
            <a:ext cx="3405996" cy="4351338"/>
          </a:xfrm>
        </p:spPr>
        <p:txBody>
          <a:bodyPr/>
          <a:lstStyle/>
          <a:p>
            <a:r>
              <a:rPr lang="en-US" dirty="0"/>
              <a:t>When extracting features from a dataset, it is often useful to transform categorical features into vectors. Then group them by neighborhood by taking the mean of the frequency of occurrence. </a:t>
            </a:r>
            <a:endParaRPr lang="en-CA" dirty="0"/>
          </a:p>
          <a:p>
            <a:endParaRPr lang="en-CA" dirty="0"/>
          </a:p>
        </p:txBody>
      </p:sp>
      <p:pic>
        <p:nvPicPr>
          <p:cNvPr id="4" name="Picture 3" descr="A screenshot of a cell phone&#10;&#10;Description automatically generated">
            <a:extLst>
              <a:ext uri="{FF2B5EF4-FFF2-40B4-BE49-F238E27FC236}">
                <a16:creationId xmlns:a16="http://schemas.microsoft.com/office/drawing/2014/main" id="{DB79346D-65EB-45F3-9903-83AAE9DA2633}"/>
              </a:ext>
            </a:extLst>
          </p:cNvPr>
          <p:cNvPicPr/>
          <p:nvPr/>
        </p:nvPicPr>
        <p:blipFill>
          <a:blip r:embed="rId2">
            <a:extLst>
              <a:ext uri="{28A0092B-C50C-407E-A947-70E740481C1C}">
                <a14:useLocalDpi xmlns:a14="http://schemas.microsoft.com/office/drawing/2010/main" val="0"/>
              </a:ext>
            </a:extLst>
          </a:blip>
          <a:stretch>
            <a:fillRect/>
          </a:stretch>
        </p:blipFill>
        <p:spPr>
          <a:xfrm>
            <a:off x="4751963" y="440606"/>
            <a:ext cx="6601837" cy="260949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4AEA6058-DC84-49C1-8382-35FCBB5ECD90}"/>
              </a:ext>
            </a:extLst>
          </p:cNvPr>
          <p:cNvPicPr/>
          <p:nvPr/>
        </p:nvPicPr>
        <p:blipFill>
          <a:blip r:embed="rId3">
            <a:extLst>
              <a:ext uri="{28A0092B-C50C-407E-A947-70E740481C1C}">
                <a14:useLocalDpi xmlns:a14="http://schemas.microsoft.com/office/drawing/2010/main" val="0"/>
              </a:ext>
            </a:extLst>
          </a:blip>
          <a:stretch>
            <a:fillRect/>
          </a:stretch>
        </p:blipFill>
        <p:spPr>
          <a:xfrm>
            <a:off x="4751963" y="3347620"/>
            <a:ext cx="6601836" cy="3069774"/>
          </a:xfrm>
          <a:prstGeom prst="rect">
            <a:avLst/>
          </a:prstGeom>
        </p:spPr>
      </p:pic>
    </p:spTree>
    <p:extLst>
      <p:ext uri="{BB962C8B-B14F-4D97-AF65-F5344CB8AC3E}">
        <p14:creationId xmlns:p14="http://schemas.microsoft.com/office/powerpoint/2010/main" val="3511093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804B9-0EA7-46B0-ADF2-7EB45AE59D14}"/>
              </a:ext>
            </a:extLst>
          </p:cNvPr>
          <p:cNvSpPr>
            <a:spLocks noGrp="1"/>
          </p:cNvSpPr>
          <p:nvPr>
            <p:ph type="title"/>
          </p:nvPr>
        </p:nvSpPr>
        <p:spPr/>
        <p:txBody>
          <a:bodyPr/>
          <a:lstStyle/>
          <a:p>
            <a:r>
              <a:rPr lang="en-CA" dirty="0"/>
              <a:t>Clustering</a:t>
            </a:r>
          </a:p>
        </p:txBody>
      </p:sp>
      <p:sp>
        <p:nvSpPr>
          <p:cNvPr id="3" name="Content Placeholder 2">
            <a:extLst>
              <a:ext uri="{FF2B5EF4-FFF2-40B4-BE49-F238E27FC236}">
                <a16:creationId xmlns:a16="http://schemas.microsoft.com/office/drawing/2014/main" id="{7DAE0522-8A1F-42C8-910B-A5CA6B25F9EC}"/>
              </a:ext>
            </a:extLst>
          </p:cNvPr>
          <p:cNvSpPr>
            <a:spLocks noGrp="1"/>
          </p:cNvSpPr>
          <p:nvPr>
            <p:ph idx="1"/>
          </p:nvPr>
        </p:nvSpPr>
        <p:spPr/>
        <p:txBody>
          <a:bodyPr>
            <a:normAutofit fontScale="92500" lnSpcReduction="20000"/>
          </a:bodyPr>
          <a:lstStyle/>
          <a:p>
            <a:r>
              <a:rPr lang="en-US" dirty="0"/>
              <a:t>In clustering, I try to find homogeneous subgroup within our data such that data points in each cluster are as similar as possible according to a similarity measure such as Euclidean-based distance or correlation-based distance. </a:t>
            </a:r>
            <a:endParaRPr lang="en-CA" dirty="0"/>
          </a:p>
          <a:p>
            <a:endParaRPr lang="en-CA" dirty="0"/>
          </a:p>
          <a:p>
            <a:r>
              <a:rPr lang="en-US" dirty="0"/>
              <a:t>Clustering is considered an unsupervised learning method since we don’t have the ground truth to compare the output of the clustering algorithm to the true labels to evaluate its performance.  In this project, I use K-means clustering, which is a type of unsupervised learning, which is used when have unlabeled data. The K-means algorithm is an iterative algorithm that tries to partition the dataset into K pre-defined distinct non-overlapping subgroups where each data point belongs to only one group. In this case, the clustering is based on types of nearby venues. </a:t>
            </a:r>
            <a:endParaRPr lang="en-CA" dirty="0"/>
          </a:p>
          <a:p>
            <a:endParaRPr lang="en-CA" dirty="0"/>
          </a:p>
        </p:txBody>
      </p:sp>
    </p:spTree>
    <p:extLst>
      <p:ext uri="{BB962C8B-B14F-4D97-AF65-F5344CB8AC3E}">
        <p14:creationId xmlns:p14="http://schemas.microsoft.com/office/powerpoint/2010/main" val="2121484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657</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Capstone Project</vt:lpstr>
      <vt:lpstr>Business Understanding/Problem Description</vt:lpstr>
      <vt:lpstr>Data Source</vt:lpstr>
      <vt:lpstr>Methodology</vt:lpstr>
      <vt:lpstr>Data Cleaning: </vt:lpstr>
      <vt:lpstr>Data Cleaning: </vt:lpstr>
      <vt:lpstr>Foursquare API</vt:lpstr>
      <vt:lpstr>Features: </vt:lpstr>
      <vt:lpstr>Clustering</vt:lpstr>
      <vt:lpstr>Clustering</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Carol Wang</dc:creator>
  <cp:lastModifiedBy>Carol Wang</cp:lastModifiedBy>
  <cp:revision>4</cp:revision>
  <dcterms:created xsi:type="dcterms:W3CDTF">2020-07-30T05:35:57Z</dcterms:created>
  <dcterms:modified xsi:type="dcterms:W3CDTF">2020-07-30T05:42:39Z</dcterms:modified>
</cp:coreProperties>
</file>