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74" r:id="rId3"/>
    <p:sldId id="269" r:id="rId4"/>
    <p:sldId id="272" r:id="rId5"/>
    <p:sldId id="271" r:id="rId6"/>
    <p:sldId id="268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2873"/>
    <a:srgbClr val="D9B504"/>
    <a:srgbClr val="021E56"/>
    <a:srgbClr val="BF9004"/>
    <a:srgbClr val="E2F0D9"/>
    <a:srgbClr val="BF9000"/>
    <a:srgbClr val="FFFFFF"/>
    <a:srgbClr val="000000"/>
    <a:srgbClr val="92BED5"/>
    <a:srgbClr val="2A31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69" autoAdjust="0"/>
    <p:restoredTop sz="94660"/>
  </p:normalViewPr>
  <p:slideViewPr>
    <p:cSldViewPr snapToGrid="0">
      <p:cViewPr varScale="1">
        <p:scale>
          <a:sx n="82" d="100"/>
          <a:sy n="82" d="100"/>
        </p:scale>
        <p:origin x="6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9443E6-165D-5FC7-8919-3AD851E77E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6679C78-B397-5CE3-A195-1CB3A98143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3FDFEEA-D3B3-9D20-2AE8-1DB355D01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5A29D-12B0-4F5D-8AAB-797661EF75B4}" type="datetimeFigureOut">
              <a:rPr lang="pt-BR" smtClean="0"/>
              <a:t>15/06/2022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C933F68-C084-D4A2-D698-F2F95DDC4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8128222-7AC2-AE2F-AAA1-9EA2EF119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D3BED-9130-4B9B-87E9-03A62B9460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0586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3528C9-4DEC-4C36-3505-5AA22AC2B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058E34E-BA9E-F25E-059D-207CE84795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71090CA-7BF0-31B6-06E1-20A643A8B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5A29D-12B0-4F5D-8AAB-797661EF75B4}" type="datetimeFigureOut">
              <a:rPr lang="pt-BR" smtClean="0"/>
              <a:t>15/06/2022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8DB8F2D-82DC-353F-090D-7B08DB11A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32B7FB0-A2DE-32FD-9515-9B10EE6D4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D3BED-9130-4B9B-87E9-03A62B9460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2072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9C7B216-0EA1-0FD0-4398-7528802C24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60D573D-E9EC-C3D0-5582-AF21AC793D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0A2E18F-4385-9BBE-8935-8FFEE6F96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5A29D-12B0-4F5D-8AAB-797661EF75B4}" type="datetimeFigureOut">
              <a:rPr lang="pt-BR" smtClean="0"/>
              <a:t>15/06/2022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7BEDF32-0A6A-F71B-4890-291CCA69D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6E03C1C-F2C8-86C0-1C53-A5930F85E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D3BED-9130-4B9B-87E9-03A62B9460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4400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277FF9-7B1A-3D27-F8EC-BA8D53670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536959B-D63B-2448-F2D0-E117DBFB4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2DB1E73-A0A0-05A7-FF6F-35A7B7CAE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5A29D-12B0-4F5D-8AAB-797661EF75B4}" type="datetimeFigureOut">
              <a:rPr lang="pt-BR" smtClean="0"/>
              <a:t>15/06/2022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390F772-3D28-AC69-B0BF-12FF95EC7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8EF32BA-E7C6-378E-BC78-D7FFFC8B8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D3BED-9130-4B9B-87E9-03A62B9460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1722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4177F9-F957-3399-7A88-E6471DC0A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1AAC38C-9C6F-0C5D-A0C3-DC23C7381B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594939D-63AB-1CD0-FD74-A79661BB1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5A29D-12B0-4F5D-8AAB-797661EF75B4}" type="datetimeFigureOut">
              <a:rPr lang="pt-BR" smtClean="0"/>
              <a:t>15/06/2022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21FCAFF-EE6B-4C7D-D43F-B86545E01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B2FB880-9876-DB4D-7E26-E69ADDCAC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D3BED-9130-4B9B-87E9-03A62B9460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2375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F10667-60EA-E4FB-0723-D77C622E9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37751E9-4E40-A14A-9EB5-628C670BC6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12BBCF4-1A65-0C1B-589D-9E627BEB97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2E14138-0D53-B95B-8277-F80839A40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5A29D-12B0-4F5D-8AAB-797661EF75B4}" type="datetimeFigureOut">
              <a:rPr lang="pt-BR" smtClean="0"/>
              <a:t>15/06/2022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7F4766A-EE73-B565-B3C7-6BD6CF1EE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5871E47-CC5A-C22B-DF13-F0A99544C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D3BED-9130-4B9B-87E9-03A62B9460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8648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B132D0-A323-5274-9CF0-DFBD9ACD1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77548B7-3BDD-CB1C-71E6-FFE0E9FBC4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42ABEB1-855E-F461-8F26-1678E4492C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0B9BBC3-7CDF-CFAE-0E55-6EB3F7AFDE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F7085D5-5F7A-5EE4-2A76-CBC60B3524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80335E0-8AFF-CB12-423B-90FA857B8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5A29D-12B0-4F5D-8AAB-797661EF75B4}" type="datetimeFigureOut">
              <a:rPr lang="pt-BR" smtClean="0"/>
              <a:t>15/06/2022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1597077-1BB1-140F-5C9F-2CBEE6513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8D49A706-900D-D27C-E691-2F1D7C822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D3BED-9130-4B9B-87E9-03A62B9460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533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F627B1-6545-2AC2-18CB-820BDDBE1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3CAB00D-D05B-D1B6-1A4E-74C77B343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5A29D-12B0-4F5D-8AAB-797661EF75B4}" type="datetimeFigureOut">
              <a:rPr lang="pt-BR" smtClean="0"/>
              <a:t>15/06/2022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B248D77-85AC-C9EE-7E92-40CA0E874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0244100-315A-392D-8BA7-291108E2B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D3BED-9130-4B9B-87E9-03A62B9460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5380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D7E1358-6A45-D9A7-1593-00BC103A5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5A29D-12B0-4F5D-8AAB-797661EF75B4}" type="datetimeFigureOut">
              <a:rPr lang="pt-BR" smtClean="0"/>
              <a:t>15/06/2022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CA69E64-0EC8-BFCD-4983-3CDCEC8A8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A15AAD4-E48E-C001-43CD-35E5EAAF6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D3BED-9130-4B9B-87E9-03A62B9460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8146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0DD24E-55A8-935A-D838-28BB8ADEF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DBA1865-E6CC-58A7-EEA8-048AB91242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DA371AA-C67C-A60F-C827-C806836171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D10BFA9-F1F9-0BEC-AFBA-FA50AA870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5A29D-12B0-4F5D-8AAB-797661EF75B4}" type="datetimeFigureOut">
              <a:rPr lang="pt-BR" smtClean="0"/>
              <a:t>15/06/2022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F736F55-21D2-A63A-CD02-D7E88C603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9835237-42B6-A8F5-7DD2-169BC7989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D3BED-9130-4B9B-87E9-03A62B9460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5621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F56EC2-4EFB-7650-4512-995DD9DE7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858F34F-DC3E-DDC1-733E-1955B542B7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5B08B47-B71A-FF81-8E30-7CCAE8B361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16EA6B1-A6C8-F9EC-82FF-710F247A6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5A29D-12B0-4F5D-8AAB-797661EF75B4}" type="datetimeFigureOut">
              <a:rPr lang="pt-BR" smtClean="0"/>
              <a:t>15/06/2022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85180F6-5211-D5FA-F730-98959F28A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A7E02C3-80C9-4253-1D3D-12DA9E86D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D3BED-9130-4B9B-87E9-03A62B9460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8680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1D04F525-5A6C-76B8-E0D1-D32F10C52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FC137CB-955F-1E32-CB02-A072972D12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105FAEE-8163-C486-AD8A-4985AB9192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5A29D-12B0-4F5D-8AAB-797661EF75B4}" type="datetimeFigureOut">
              <a:rPr lang="pt-BR" smtClean="0"/>
              <a:t>15/06/2022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8D8D211-C9E3-B76E-EC03-E5567426CA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D1223BB-EC73-81CC-FB36-B751F5CAD8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D3BED-9130-4B9B-87E9-03A62B9460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2981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10" Type="http://schemas.openxmlformats.org/officeDocument/2006/relationships/image" Target="../media/image11.svg"/><Relationship Id="rId4" Type="http://schemas.openxmlformats.org/officeDocument/2006/relationships/image" Target="../media/image3.svg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Uma imagem contendo verde, mesa, pequeno, azul&#10;&#10;Descrição gerada automaticamente">
            <a:extLst>
              <a:ext uri="{FF2B5EF4-FFF2-40B4-BE49-F238E27FC236}">
                <a16:creationId xmlns:a16="http://schemas.microsoft.com/office/drawing/2014/main" id="{D1264F84-CDEE-A0DE-53A7-A5FDA06EF3B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52"/>
          <a:stretch/>
        </p:blipFill>
        <p:spPr>
          <a:xfrm flipH="1">
            <a:off x="-2" y="0"/>
            <a:ext cx="12192001" cy="6858000"/>
          </a:xfrm>
          <a:prstGeom prst="rect">
            <a:avLst/>
          </a:prstGeom>
        </p:spPr>
      </p:pic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3E32DCEB-91F9-62A2-5661-D4F8FD363E0A}"/>
              </a:ext>
            </a:extLst>
          </p:cNvPr>
          <p:cNvSpPr/>
          <p:nvPr/>
        </p:nvSpPr>
        <p:spPr>
          <a:xfrm>
            <a:off x="83147" y="578756"/>
            <a:ext cx="12014411" cy="6206628"/>
          </a:xfrm>
          <a:prstGeom prst="roundRect">
            <a:avLst>
              <a:gd name="adj" fmla="val 1934"/>
            </a:avLst>
          </a:prstGeom>
          <a:solidFill>
            <a:srgbClr val="E2F0D9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: Cantos Superiores Arredondados 13">
            <a:extLst>
              <a:ext uri="{FF2B5EF4-FFF2-40B4-BE49-F238E27FC236}">
                <a16:creationId xmlns:a16="http://schemas.microsoft.com/office/drawing/2014/main" id="{5E9DCC2E-F60C-1088-5B87-107A3F53B34F}"/>
              </a:ext>
            </a:extLst>
          </p:cNvPr>
          <p:cNvSpPr/>
          <p:nvPr/>
        </p:nvSpPr>
        <p:spPr>
          <a:xfrm>
            <a:off x="236154" y="1661940"/>
            <a:ext cx="4860000" cy="252000"/>
          </a:xfrm>
          <a:prstGeom prst="round2SameRect">
            <a:avLst>
              <a:gd name="adj1" fmla="val 20617"/>
              <a:gd name="adj2" fmla="val 0"/>
            </a:avLst>
          </a:prstGeom>
          <a:solidFill>
            <a:srgbClr val="D9B504"/>
          </a:solidFill>
          <a:ln>
            <a:noFill/>
          </a:ln>
          <a:effectLst>
            <a:outerShdw blurRad="127000" dist="381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: Cantos Superiores Arredondados 14">
            <a:extLst>
              <a:ext uri="{FF2B5EF4-FFF2-40B4-BE49-F238E27FC236}">
                <a16:creationId xmlns:a16="http://schemas.microsoft.com/office/drawing/2014/main" id="{E4210A69-5246-E211-8D3F-FBE8D5CFA597}"/>
              </a:ext>
            </a:extLst>
          </p:cNvPr>
          <p:cNvSpPr/>
          <p:nvPr/>
        </p:nvSpPr>
        <p:spPr>
          <a:xfrm flipV="1">
            <a:off x="236154" y="1896275"/>
            <a:ext cx="4860000" cy="4752000"/>
          </a:xfrm>
          <a:prstGeom prst="round2SameRect">
            <a:avLst>
              <a:gd name="adj1" fmla="val 2939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FF05894D-DB7B-6B09-4035-7D2AAB3AAF24}"/>
              </a:ext>
            </a:extLst>
          </p:cNvPr>
          <p:cNvSpPr txBox="1"/>
          <p:nvPr/>
        </p:nvSpPr>
        <p:spPr>
          <a:xfrm>
            <a:off x="21101" y="48892"/>
            <a:ext cx="5232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rgbClr val="021E56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Remunerações Governo Federal</a:t>
            </a:r>
          </a:p>
        </p:txBody>
      </p: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C930A3F9-D3B2-CDFD-6628-D4D0642EF5FA}"/>
              </a:ext>
            </a:extLst>
          </p:cNvPr>
          <p:cNvSpPr/>
          <p:nvPr/>
        </p:nvSpPr>
        <p:spPr>
          <a:xfrm>
            <a:off x="236154" y="735313"/>
            <a:ext cx="1800000" cy="648000"/>
          </a:xfrm>
          <a:prstGeom prst="roundRect">
            <a:avLst/>
          </a:prstGeom>
          <a:solidFill>
            <a:srgbClr val="D9B504"/>
          </a:solidFill>
          <a:ln>
            <a:noFill/>
          </a:ln>
          <a:effectLst>
            <a:outerShdw blurRad="127000" dist="381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F192A953-733C-D3A8-46F8-2CFD713FD19F}"/>
              </a:ext>
            </a:extLst>
          </p:cNvPr>
          <p:cNvSpPr/>
          <p:nvPr/>
        </p:nvSpPr>
        <p:spPr>
          <a:xfrm>
            <a:off x="2301974" y="734051"/>
            <a:ext cx="2160000" cy="648000"/>
          </a:xfrm>
          <a:prstGeom prst="roundRect">
            <a:avLst/>
          </a:prstGeom>
          <a:solidFill>
            <a:srgbClr val="D9B504"/>
          </a:solidFill>
          <a:ln>
            <a:noFill/>
          </a:ln>
          <a:effectLst>
            <a:outerShdw blurRad="127000" dist="381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DBB6D95C-85FA-DCB4-F371-CCDB9D30BBFA}"/>
              </a:ext>
            </a:extLst>
          </p:cNvPr>
          <p:cNvSpPr/>
          <p:nvPr/>
        </p:nvSpPr>
        <p:spPr>
          <a:xfrm>
            <a:off x="7441614" y="730268"/>
            <a:ext cx="2088000" cy="648000"/>
          </a:xfrm>
          <a:prstGeom prst="roundRect">
            <a:avLst/>
          </a:prstGeom>
          <a:solidFill>
            <a:srgbClr val="D9B504"/>
          </a:solidFill>
          <a:ln>
            <a:noFill/>
          </a:ln>
          <a:effectLst>
            <a:outerShdw blurRad="127000" dist="381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25" name="Gráfico 24" descr="Usuários com preenchimento sólido">
            <a:extLst>
              <a:ext uri="{FF2B5EF4-FFF2-40B4-BE49-F238E27FC236}">
                <a16:creationId xmlns:a16="http://schemas.microsoft.com/office/drawing/2014/main" id="{3CD23043-9BD6-93D1-4F64-CD318403D9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71731" y="1053422"/>
            <a:ext cx="324000" cy="324000"/>
          </a:xfrm>
          <a:prstGeom prst="rect">
            <a:avLst/>
          </a:prstGeom>
        </p:spPr>
      </p:pic>
      <p:pic>
        <p:nvPicPr>
          <p:cNvPr id="26" name="Gráfico 25" descr="Moedas com preenchimento sólido">
            <a:extLst>
              <a:ext uri="{FF2B5EF4-FFF2-40B4-BE49-F238E27FC236}">
                <a16:creationId xmlns:a16="http://schemas.microsoft.com/office/drawing/2014/main" id="{A75D8FD5-4CB0-B4BC-B25B-796FFBFBE80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105729" y="1048918"/>
            <a:ext cx="324000" cy="324000"/>
          </a:xfrm>
          <a:prstGeom prst="rect">
            <a:avLst/>
          </a:prstGeom>
        </p:spPr>
      </p:pic>
      <p:sp>
        <p:nvSpPr>
          <p:cNvPr id="13" name="Retângulo: Cantos Superiores Arredondados 12">
            <a:extLst>
              <a:ext uri="{FF2B5EF4-FFF2-40B4-BE49-F238E27FC236}">
                <a16:creationId xmlns:a16="http://schemas.microsoft.com/office/drawing/2014/main" id="{67A3F84D-D263-084B-2F17-8C9C61FBF967}"/>
              </a:ext>
            </a:extLst>
          </p:cNvPr>
          <p:cNvSpPr/>
          <p:nvPr/>
        </p:nvSpPr>
        <p:spPr>
          <a:xfrm>
            <a:off x="5367434" y="1661940"/>
            <a:ext cx="2736000" cy="252000"/>
          </a:xfrm>
          <a:prstGeom prst="round2SameRect">
            <a:avLst>
              <a:gd name="adj1" fmla="val 20617"/>
              <a:gd name="adj2" fmla="val 0"/>
            </a:avLst>
          </a:prstGeom>
          <a:solidFill>
            <a:srgbClr val="D9B504"/>
          </a:solidFill>
          <a:ln>
            <a:noFill/>
          </a:ln>
          <a:effectLst>
            <a:outerShdw blurRad="127000" dist="381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Retângulo: Cantos Superiores Arredondados 16">
            <a:extLst>
              <a:ext uri="{FF2B5EF4-FFF2-40B4-BE49-F238E27FC236}">
                <a16:creationId xmlns:a16="http://schemas.microsoft.com/office/drawing/2014/main" id="{99E119B3-544C-6B48-C553-3CAA2A21FA0B}"/>
              </a:ext>
            </a:extLst>
          </p:cNvPr>
          <p:cNvSpPr/>
          <p:nvPr/>
        </p:nvSpPr>
        <p:spPr>
          <a:xfrm flipV="1">
            <a:off x="5367434" y="1896275"/>
            <a:ext cx="2736000" cy="2340000"/>
          </a:xfrm>
          <a:prstGeom prst="round2SameRect">
            <a:avLst>
              <a:gd name="adj1" fmla="val 2939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: Cantos Superiores Arredondados 17">
            <a:extLst>
              <a:ext uri="{FF2B5EF4-FFF2-40B4-BE49-F238E27FC236}">
                <a16:creationId xmlns:a16="http://schemas.microsoft.com/office/drawing/2014/main" id="{A644D82C-26A8-DF2F-9FC7-5477CDBBA4A6}"/>
              </a:ext>
            </a:extLst>
          </p:cNvPr>
          <p:cNvSpPr/>
          <p:nvPr/>
        </p:nvSpPr>
        <p:spPr>
          <a:xfrm>
            <a:off x="5367434" y="4436480"/>
            <a:ext cx="6588000" cy="252000"/>
          </a:xfrm>
          <a:prstGeom prst="round2SameRect">
            <a:avLst>
              <a:gd name="adj1" fmla="val 20617"/>
              <a:gd name="adj2" fmla="val 0"/>
            </a:avLst>
          </a:prstGeom>
          <a:solidFill>
            <a:srgbClr val="D9B504"/>
          </a:solidFill>
          <a:ln>
            <a:noFill/>
          </a:ln>
          <a:effectLst>
            <a:outerShdw blurRad="127000" dist="381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: Cantos Superiores Arredondados 18">
            <a:extLst>
              <a:ext uri="{FF2B5EF4-FFF2-40B4-BE49-F238E27FC236}">
                <a16:creationId xmlns:a16="http://schemas.microsoft.com/office/drawing/2014/main" id="{E45F5C29-F291-2DD3-A6B6-E3F697EAFD65}"/>
              </a:ext>
            </a:extLst>
          </p:cNvPr>
          <p:cNvSpPr/>
          <p:nvPr/>
        </p:nvSpPr>
        <p:spPr>
          <a:xfrm flipV="1">
            <a:off x="5367434" y="4668275"/>
            <a:ext cx="6588000" cy="1980000"/>
          </a:xfrm>
          <a:prstGeom prst="round2SameRect">
            <a:avLst>
              <a:gd name="adj1" fmla="val 2939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: Cantos Superiores Arredondados 20">
            <a:extLst>
              <a:ext uri="{FF2B5EF4-FFF2-40B4-BE49-F238E27FC236}">
                <a16:creationId xmlns:a16="http://schemas.microsoft.com/office/drawing/2014/main" id="{5C7BD370-9D20-56A1-12FB-CE4C0B9EB6A9}"/>
              </a:ext>
            </a:extLst>
          </p:cNvPr>
          <p:cNvSpPr/>
          <p:nvPr/>
        </p:nvSpPr>
        <p:spPr>
          <a:xfrm>
            <a:off x="8355434" y="1661940"/>
            <a:ext cx="3600000" cy="252000"/>
          </a:xfrm>
          <a:prstGeom prst="round2SameRect">
            <a:avLst>
              <a:gd name="adj1" fmla="val 20617"/>
              <a:gd name="adj2" fmla="val 0"/>
            </a:avLst>
          </a:prstGeom>
          <a:solidFill>
            <a:srgbClr val="D9B504"/>
          </a:solidFill>
          <a:ln>
            <a:noFill/>
          </a:ln>
          <a:effectLst>
            <a:outerShdw blurRad="127000" dist="381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0" name="Retângulo: Cantos Superiores Arredondados 19">
            <a:extLst>
              <a:ext uri="{FF2B5EF4-FFF2-40B4-BE49-F238E27FC236}">
                <a16:creationId xmlns:a16="http://schemas.microsoft.com/office/drawing/2014/main" id="{20A99165-0DD5-255C-8023-C58E00E3AD3E}"/>
              </a:ext>
            </a:extLst>
          </p:cNvPr>
          <p:cNvSpPr/>
          <p:nvPr/>
        </p:nvSpPr>
        <p:spPr>
          <a:xfrm flipV="1">
            <a:off x="8355434" y="1896275"/>
            <a:ext cx="3600000" cy="2340000"/>
          </a:xfrm>
          <a:prstGeom prst="round2SameRect">
            <a:avLst>
              <a:gd name="adj1" fmla="val 2939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: Cantos Arredondados 27">
            <a:extLst>
              <a:ext uri="{FF2B5EF4-FFF2-40B4-BE49-F238E27FC236}">
                <a16:creationId xmlns:a16="http://schemas.microsoft.com/office/drawing/2014/main" id="{9A00C589-70E0-86C1-AC8F-6D460E683727}"/>
              </a:ext>
            </a:extLst>
          </p:cNvPr>
          <p:cNvSpPr/>
          <p:nvPr/>
        </p:nvSpPr>
        <p:spPr>
          <a:xfrm>
            <a:off x="9795434" y="732790"/>
            <a:ext cx="2160000" cy="648000"/>
          </a:xfrm>
          <a:prstGeom prst="roundRect">
            <a:avLst/>
          </a:prstGeom>
          <a:solidFill>
            <a:srgbClr val="D9B504"/>
          </a:solidFill>
          <a:ln>
            <a:noFill/>
          </a:ln>
          <a:effectLst>
            <a:outerShdw blurRad="127000" dist="381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9" name="Gráfico 28" descr="Moedas com preenchimento sólido">
            <a:extLst>
              <a:ext uri="{FF2B5EF4-FFF2-40B4-BE49-F238E27FC236}">
                <a16:creationId xmlns:a16="http://schemas.microsoft.com/office/drawing/2014/main" id="{4D4ADC94-B0AF-D624-45F4-088EA565D7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602748" y="1038523"/>
            <a:ext cx="324000" cy="324000"/>
          </a:xfrm>
          <a:prstGeom prst="rect">
            <a:avLst/>
          </a:prstGeom>
        </p:spPr>
      </p:pic>
      <p:sp>
        <p:nvSpPr>
          <p:cNvPr id="30" name="Retângulo: Cantos Arredondados 29">
            <a:extLst>
              <a:ext uri="{FF2B5EF4-FFF2-40B4-BE49-F238E27FC236}">
                <a16:creationId xmlns:a16="http://schemas.microsoft.com/office/drawing/2014/main" id="{9556194C-8FFE-C2CD-E729-1B0E6A19E94E}"/>
              </a:ext>
            </a:extLst>
          </p:cNvPr>
          <p:cNvSpPr/>
          <p:nvPr/>
        </p:nvSpPr>
        <p:spPr>
          <a:xfrm>
            <a:off x="4727794" y="731529"/>
            <a:ext cx="2448000" cy="648000"/>
          </a:xfrm>
          <a:prstGeom prst="roundRect">
            <a:avLst/>
          </a:prstGeom>
          <a:solidFill>
            <a:srgbClr val="D9B504"/>
          </a:solidFill>
          <a:ln>
            <a:noFill/>
          </a:ln>
          <a:effectLst>
            <a:outerShdw blurRad="127000" dist="381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Gráfico 11" descr="Balança da justiça">
            <a:extLst>
              <a:ext uri="{FF2B5EF4-FFF2-40B4-BE49-F238E27FC236}">
                <a16:creationId xmlns:a16="http://schemas.microsoft.com/office/drawing/2014/main" id="{6968BB45-1B40-4222-81C7-5CCC9FFBB18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829836" y="1029665"/>
            <a:ext cx="324000" cy="324000"/>
          </a:xfrm>
          <a:prstGeom prst="rect">
            <a:avLst/>
          </a:prstGeom>
        </p:spPr>
      </p:pic>
      <p:pic>
        <p:nvPicPr>
          <p:cNvPr id="35" name="Gráfico 34" descr="Revisão do cliente">
            <a:extLst>
              <a:ext uri="{FF2B5EF4-FFF2-40B4-BE49-F238E27FC236}">
                <a16:creationId xmlns:a16="http://schemas.microsoft.com/office/drawing/2014/main" id="{C9B8F8ED-3995-C0AD-99C9-4B8CD14CF02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187300" y="1030318"/>
            <a:ext cx="324000" cy="324000"/>
          </a:xfrm>
          <a:prstGeom prst="rect">
            <a:avLst/>
          </a:prstGeom>
        </p:spPr>
      </p:pic>
      <p:sp>
        <p:nvSpPr>
          <p:cNvPr id="32" name="CaixaDeTexto 31">
            <a:extLst>
              <a:ext uri="{FF2B5EF4-FFF2-40B4-BE49-F238E27FC236}">
                <a16:creationId xmlns:a16="http://schemas.microsoft.com/office/drawing/2014/main" id="{B29CCEFE-77AD-CADE-B483-AF6C87573EFF}"/>
              </a:ext>
            </a:extLst>
          </p:cNvPr>
          <p:cNvSpPr txBox="1"/>
          <p:nvPr/>
        </p:nvSpPr>
        <p:spPr>
          <a:xfrm>
            <a:off x="235109" y="1082530"/>
            <a:ext cx="1440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b="1" dirty="0">
                <a:solidFill>
                  <a:srgbClr val="021E56"/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Colaboradores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053489F1-5D83-50FE-E90D-E321A05CA06B}"/>
              </a:ext>
            </a:extLst>
          </p:cNvPr>
          <p:cNvSpPr txBox="1"/>
          <p:nvPr/>
        </p:nvSpPr>
        <p:spPr>
          <a:xfrm>
            <a:off x="2291437" y="1081340"/>
            <a:ext cx="1980000" cy="262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b="1" dirty="0">
                <a:solidFill>
                  <a:srgbClr val="021E56"/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Remuneração Total</a:t>
            </a: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9A9DAC3C-FC33-CA34-B187-6F504CF9DADE}"/>
              </a:ext>
            </a:extLst>
          </p:cNvPr>
          <p:cNvSpPr txBox="1"/>
          <p:nvPr/>
        </p:nvSpPr>
        <p:spPr>
          <a:xfrm>
            <a:off x="4730420" y="1081340"/>
            <a:ext cx="2160000" cy="262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b="1" dirty="0">
                <a:solidFill>
                  <a:srgbClr val="021E56"/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Honorários Advocatícios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9E6014E7-2908-3945-12CE-D4422C2EB543}"/>
              </a:ext>
            </a:extLst>
          </p:cNvPr>
          <p:cNvSpPr txBox="1"/>
          <p:nvPr/>
        </p:nvSpPr>
        <p:spPr>
          <a:xfrm>
            <a:off x="7445716" y="1082530"/>
            <a:ext cx="1800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b="1" dirty="0">
                <a:solidFill>
                  <a:srgbClr val="021E56"/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Honorários Jetons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9E129F2E-79B8-7A2D-BD66-194ACB6B3E5D}"/>
              </a:ext>
            </a:extLst>
          </p:cNvPr>
          <p:cNvSpPr txBox="1"/>
          <p:nvPr/>
        </p:nvSpPr>
        <p:spPr>
          <a:xfrm>
            <a:off x="9788701" y="1082530"/>
            <a:ext cx="1980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b="1" dirty="0">
                <a:solidFill>
                  <a:srgbClr val="021E56"/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Folha Salarial Total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B6C3B2AB-0562-5989-B7E0-BAB022D8EF0D}"/>
              </a:ext>
            </a:extLst>
          </p:cNvPr>
          <p:cNvSpPr txBox="1"/>
          <p:nvPr/>
        </p:nvSpPr>
        <p:spPr>
          <a:xfrm>
            <a:off x="242628" y="1651955"/>
            <a:ext cx="4860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b="1" dirty="0">
                <a:solidFill>
                  <a:srgbClr val="021E56"/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Remuneração por Órgão Superior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611CD7B8-5B29-E81E-0255-0DF10567277F}"/>
              </a:ext>
            </a:extLst>
          </p:cNvPr>
          <p:cNvSpPr txBox="1"/>
          <p:nvPr/>
        </p:nvSpPr>
        <p:spPr>
          <a:xfrm>
            <a:off x="5367549" y="1651955"/>
            <a:ext cx="2736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b="1" dirty="0">
                <a:solidFill>
                  <a:srgbClr val="021E56"/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Remuneração por Classificação</a:t>
            </a: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18787211-21D7-ABE5-E9BF-0379B3175797}"/>
              </a:ext>
            </a:extLst>
          </p:cNvPr>
          <p:cNvSpPr txBox="1"/>
          <p:nvPr/>
        </p:nvSpPr>
        <p:spPr>
          <a:xfrm>
            <a:off x="8354693" y="1651955"/>
            <a:ext cx="3600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b="1" dirty="0">
                <a:solidFill>
                  <a:srgbClr val="021E56"/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Composição das Remunerações</a:t>
            </a: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0562629F-C8DF-E29C-883F-01AD6B733F07}"/>
              </a:ext>
            </a:extLst>
          </p:cNvPr>
          <p:cNvSpPr txBox="1"/>
          <p:nvPr/>
        </p:nvSpPr>
        <p:spPr>
          <a:xfrm>
            <a:off x="5367549" y="4421889"/>
            <a:ext cx="6588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b="1" dirty="0">
                <a:solidFill>
                  <a:srgbClr val="021E56"/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Remunerações nos Últimos 6 Meses</a:t>
            </a:r>
          </a:p>
        </p:txBody>
      </p:sp>
    </p:spTree>
    <p:extLst>
      <p:ext uri="{BB962C8B-B14F-4D97-AF65-F5344CB8AC3E}">
        <p14:creationId xmlns:p14="http://schemas.microsoft.com/office/powerpoint/2010/main" val="1694237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Uma imagem contendo verde, mesa, pequeno, azul&#10;&#10;Descrição gerada automaticamente">
            <a:extLst>
              <a:ext uri="{FF2B5EF4-FFF2-40B4-BE49-F238E27FC236}">
                <a16:creationId xmlns:a16="http://schemas.microsoft.com/office/drawing/2014/main" id="{D1264F84-CDEE-A0DE-53A7-A5FDA06EF3B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52"/>
          <a:stretch/>
        </p:blipFill>
        <p:spPr>
          <a:xfrm flipH="1">
            <a:off x="-2" y="0"/>
            <a:ext cx="12192001" cy="6858000"/>
          </a:xfrm>
          <a:prstGeom prst="rect">
            <a:avLst/>
          </a:prstGeom>
        </p:spPr>
      </p:pic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3E32DCEB-91F9-62A2-5661-D4F8FD363E0A}"/>
              </a:ext>
            </a:extLst>
          </p:cNvPr>
          <p:cNvSpPr/>
          <p:nvPr/>
        </p:nvSpPr>
        <p:spPr>
          <a:xfrm>
            <a:off x="83147" y="578756"/>
            <a:ext cx="12014411" cy="6206628"/>
          </a:xfrm>
          <a:prstGeom prst="roundRect">
            <a:avLst>
              <a:gd name="adj" fmla="val 1934"/>
            </a:avLst>
          </a:prstGeom>
          <a:solidFill>
            <a:srgbClr val="E2F0D9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: Cantos Superiores Arredondados 13">
            <a:extLst>
              <a:ext uri="{FF2B5EF4-FFF2-40B4-BE49-F238E27FC236}">
                <a16:creationId xmlns:a16="http://schemas.microsoft.com/office/drawing/2014/main" id="{5E9DCC2E-F60C-1088-5B87-107A3F53B34F}"/>
              </a:ext>
            </a:extLst>
          </p:cNvPr>
          <p:cNvSpPr/>
          <p:nvPr/>
        </p:nvSpPr>
        <p:spPr>
          <a:xfrm>
            <a:off x="236154" y="1661940"/>
            <a:ext cx="4860000" cy="252000"/>
          </a:xfrm>
          <a:prstGeom prst="round2SameRect">
            <a:avLst>
              <a:gd name="adj1" fmla="val 20617"/>
              <a:gd name="adj2" fmla="val 0"/>
            </a:avLst>
          </a:prstGeom>
          <a:solidFill>
            <a:srgbClr val="D9B504"/>
          </a:solidFill>
          <a:ln>
            <a:noFill/>
          </a:ln>
          <a:effectLst>
            <a:outerShdw blurRad="127000" dist="381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: Cantos Superiores Arredondados 14">
            <a:extLst>
              <a:ext uri="{FF2B5EF4-FFF2-40B4-BE49-F238E27FC236}">
                <a16:creationId xmlns:a16="http://schemas.microsoft.com/office/drawing/2014/main" id="{E4210A69-5246-E211-8D3F-FBE8D5CFA597}"/>
              </a:ext>
            </a:extLst>
          </p:cNvPr>
          <p:cNvSpPr/>
          <p:nvPr/>
        </p:nvSpPr>
        <p:spPr>
          <a:xfrm flipV="1">
            <a:off x="236154" y="1896275"/>
            <a:ext cx="4860000" cy="4752000"/>
          </a:xfrm>
          <a:prstGeom prst="round2SameRect">
            <a:avLst>
              <a:gd name="adj1" fmla="val 2939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FF05894D-DB7B-6B09-4035-7D2AAB3AAF24}"/>
              </a:ext>
            </a:extLst>
          </p:cNvPr>
          <p:cNvSpPr txBox="1"/>
          <p:nvPr/>
        </p:nvSpPr>
        <p:spPr>
          <a:xfrm>
            <a:off x="21101" y="48892"/>
            <a:ext cx="70058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rgbClr val="021E56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Remunerações Governo Federal - Servidores</a:t>
            </a:r>
          </a:p>
        </p:txBody>
      </p: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C930A3F9-D3B2-CDFD-6628-D4D0642EF5FA}"/>
              </a:ext>
            </a:extLst>
          </p:cNvPr>
          <p:cNvSpPr/>
          <p:nvPr/>
        </p:nvSpPr>
        <p:spPr>
          <a:xfrm>
            <a:off x="236154" y="735313"/>
            <a:ext cx="1620000" cy="648000"/>
          </a:xfrm>
          <a:prstGeom prst="roundRect">
            <a:avLst/>
          </a:prstGeom>
          <a:solidFill>
            <a:srgbClr val="D9B504"/>
          </a:solidFill>
          <a:ln>
            <a:noFill/>
          </a:ln>
          <a:effectLst>
            <a:outerShdw blurRad="127000" dist="381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F192A953-733C-D3A8-46F8-2CFD713FD19F}"/>
              </a:ext>
            </a:extLst>
          </p:cNvPr>
          <p:cNvSpPr/>
          <p:nvPr/>
        </p:nvSpPr>
        <p:spPr>
          <a:xfrm>
            <a:off x="2130974" y="735313"/>
            <a:ext cx="2340000" cy="648000"/>
          </a:xfrm>
          <a:prstGeom prst="roundRect">
            <a:avLst/>
          </a:prstGeom>
          <a:solidFill>
            <a:srgbClr val="D9B504"/>
          </a:solidFill>
          <a:ln>
            <a:noFill/>
          </a:ln>
          <a:effectLst>
            <a:outerShdw blurRad="127000" dist="381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5" name="Gráfico 24" descr="Usuários com preenchimento sólido">
            <a:extLst>
              <a:ext uri="{FF2B5EF4-FFF2-40B4-BE49-F238E27FC236}">
                <a16:creationId xmlns:a16="http://schemas.microsoft.com/office/drawing/2014/main" id="{3CD23043-9BD6-93D1-4F64-CD318403D9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85116" y="1053422"/>
            <a:ext cx="324000" cy="324000"/>
          </a:xfrm>
          <a:prstGeom prst="rect">
            <a:avLst/>
          </a:prstGeom>
        </p:spPr>
      </p:pic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DBB6D95C-85FA-DCB4-F371-CCDB9D30BBFA}"/>
              </a:ext>
            </a:extLst>
          </p:cNvPr>
          <p:cNvSpPr/>
          <p:nvPr/>
        </p:nvSpPr>
        <p:spPr>
          <a:xfrm>
            <a:off x="9795434" y="735313"/>
            <a:ext cx="2160000" cy="648000"/>
          </a:xfrm>
          <a:prstGeom prst="roundRect">
            <a:avLst/>
          </a:prstGeom>
          <a:solidFill>
            <a:srgbClr val="D9B504"/>
          </a:solidFill>
          <a:ln>
            <a:noFill/>
          </a:ln>
          <a:effectLst>
            <a:outerShdw blurRad="127000" dist="381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26" name="Gráfico 25" descr="Moedas com preenchimento sólido">
            <a:extLst>
              <a:ext uri="{FF2B5EF4-FFF2-40B4-BE49-F238E27FC236}">
                <a16:creationId xmlns:a16="http://schemas.microsoft.com/office/drawing/2014/main" id="{A75D8FD5-4CB0-B4BC-B25B-796FFBFBE80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115057" y="1048918"/>
            <a:ext cx="324000" cy="324000"/>
          </a:xfrm>
          <a:prstGeom prst="rect">
            <a:avLst/>
          </a:prstGeom>
        </p:spPr>
      </p:pic>
      <p:pic>
        <p:nvPicPr>
          <p:cNvPr id="27" name="Gráfico 26" descr="Crescimento Comercial com preenchimento sólido">
            <a:extLst>
              <a:ext uri="{FF2B5EF4-FFF2-40B4-BE49-F238E27FC236}">
                <a16:creationId xmlns:a16="http://schemas.microsoft.com/office/drawing/2014/main" id="{96A27F43-8F2B-8622-858F-2087F638A48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602329" y="1049616"/>
            <a:ext cx="324000" cy="324000"/>
          </a:xfrm>
          <a:prstGeom prst="rect">
            <a:avLst/>
          </a:prstGeom>
        </p:spPr>
      </p:pic>
      <p:sp>
        <p:nvSpPr>
          <p:cNvPr id="13" name="Retângulo: Cantos Superiores Arredondados 12">
            <a:extLst>
              <a:ext uri="{FF2B5EF4-FFF2-40B4-BE49-F238E27FC236}">
                <a16:creationId xmlns:a16="http://schemas.microsoft.com/office/drawing/2014/main" id="{67A3F84D-D263-084B-2F17-8C9C61FBF967}"/>
              </a:ext>
            </a:extLst>
          </p:cNvPr>
          <p:cNvSpPr/>
          <p:nvPr/>
        </p:nvSpPr>
        <p:spPr>
          <a:xfrm>
            <a:off x="5367434" y="1661940"/>
            <a:ext cx="3600000" cy="252000"/>
          </a:xfrm>
          <a:prstGeom prst="round2SameRect">
            <a:avLst>
              <a:gd name="adj1" fmla="val 20617"/>
              <a:gd name="adj2" fmla="val 0"/>
            </a:avLst>
          </a:prstGeom>
          <a:solidFill>
            <a:srgbClr val="D9B504"/>
          </a:solidFill>
          <a:ln>
            <a:noFill/>
          </a:ln>
          <a:effectLst>
            <a:outerShdw blurRad="127000" dist="381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Retângulo: Cantos Superiores Arredondados 16">
            <a:extLst>
              <a:ext uri="{FF2B5EF4-FFF2-40B4-BE49-F238E27FC236}">
                <a16:creationId xmlns:a16="http://schemas.microsoft.com/office/drawing/2014/main" id="{99E119B3-544C-6B48-C553-3CAA2A21FA0B}"/>
              </a:ext>
            </a:extLst>
          </p:cNvPr>
          <p:cNvSpPr/>
          <p:nvPr/>
        </p:nvSpPr>
        <p:spPr>
          <a:xfrm flipV="1">
            <a:off x="5367434" y="1896275"/>
            <a:ext cx="3600000" cy="2520000"/>
          </a:xfrm>
          <a:prstGeom prst="round2SameRect">
            <a:avLst>
              <a:gd name="adj1" fmla="val 2939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: Cantos Superiores Arredondados 17">
            <a:extLst>
              <a:ext uri="{FF2B5EF4-FFF2-40B4-BE49-F238E27FC236}">
                <a16:creationId xmlns:a16="http://schemas.microsoft.com/office/drawing/2014/main" id="{A644D82C-26A8-DF2F-9FC7-5477CDBBA4A6}"/>
              </a:ext>
            </a:extLst>
          </p:cNvPr>
          <p:cNvSpPr/>
          <p:nvPr/>
        </p:nvSpPr>
        <p:spPr>
          <a:xfrm>
            <a:off x="5367434" y="4614031"/>
            <a:ext cx="6588000" cy="252000"/>
          </a:xfrm>
          <a:prstGeom prst="round2SameRect">
            <a:avLst>
              <a:gd name="adj1" fmla="val 20617"/>
              <a:gd name="adj2" fmla="val 0"/>
            </a:avLst>
          </a:prstGeom>
          <a:solidFill>
            <a:srgbClr val="D9B504"/>
          </a:solidFill>
          <a:ln>
            <a:noFill/>
          </a:ln>
          <a:effectLst>
            <a:outerShdw blurRad="127000" dist="381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: Cantos Superiores Arredondados 18">
            <a:extLst>
              <a:ext uri="{FF2B5EF4-FFF2-40B4-BE49-F238E27FC236}">
                <a16:creationId xmlns:a16="http://schemas.microsoft.com/office/drawing/2014/main" id="{E45F5C29-F291-2DD3-A6B6-E3F697EAFD65}"/>
              </a:ext>
            </a:extLst>
          </p:cNvPr>
          <p:cNvSpPr/>
          <p:nvPr/>
        </p:nvSpPr>
        <p:spPr>
          <a:xfrm flipV="1">
            <a:off x="5367434" y="4848275"/>
            <a:ext cx="6588000" cy="1800000"/>
          </a:xfrm>
          <a:prstGeom prst="round2SameRect">
            <a:avLst>
              <a:gd name="adj1" fmla="val 2939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: Cantos Superiores Arredondados 20">
            <a:extLst>
              <a:ext uri="{FF2B5EF4-FFF2-40B4-BE49-F238E27FC236}">
                <a16:creationId xmlns:a16="http://schemas.microsoft.com/office/drawing/2014/main" id="{5C7BD370-9D20-56A1-12FB-CE4C0B9EB6A9}"/>
              </a:ext>
            </a:extLst>
          </p:cNvPr>
          <p:cNvSpPr/>
          <p:nvPr/>
        </p:nvSpPr>
        <p:spPr>
          <a:xfrm>
            <a:off x="9255434" y="1661940"/>
            <a:ext cx="2700000" cy="252000"/>
          </a:xfrm>
          <a:prstGeom prst="round2SameRect">
            <a:avLst>
              <a:gd name="adj1" fmla="val 20617"/>
              <a:gd name="adj2" fmla="val 0"/>
            </a:avLst>
          </a:prstGeom>
          <a:solidFill>
            <a:srgbClr val="D9B504"/>
          </a:solidFill>
          <a:ln>
            <a:noFill/>
          </a:ln>
          <a:effectLst>
            <a:outerShdw blurRad="127000" dist="381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8" name="Retângulo: Cantos Arredondados 27">
            <a:extLst>
              <a:ext uri="{FF2B5EF4-FFF2-40B4-BE49-F238E27FC236}">
                <a16:creationId xmlns:a16="http://schemas.microsoft.com/office/drawing/2014/main" id="{9A00C589-70E0-86C1-AC8F-6D460E683727}"/>
              </a:ext>
            </a:extLst>
          </p:cNvPr>
          <p:cNvSpPr/>
          <p:nvPr/>
        </p:nvSpPr>
        <p:spPr>
          <a:xfrm>
            <a:off x="4745794" y="735313"/>
            <a:ext cx="2340000" cy="648000"/>
          </a:xfrm>
          <a:prstGeom prst="roundRect">
            <a:avLst/>
          </a:prstGeom>
          <a:solidFill>
            <a:srgbClr val="D9B504"/>
          </a:solidFill>
          <a:ln>
            <a:noFill/>
          </a:ln>
          <a:effectLst>
            <a:outerShdw blurRad="127000" dist="381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: Cantos Superiores Arredondados 19">
            <a:extLst>
              <a:ext uri="{FF2B5EF4-FFF2-40B4-BE49-F238E27FC236}">
                <a16:creationId xmlns:a16="http://schemas.microsoft.com/office/drawing/2014/main" id="{20A99165-0DD5-255C-8023-C58E00E3AD3E}"/>
              </a:ext>
            </a:extLst>
          </p:cNvPr>
          <p:cNvSpPr/>
          <p:nvPr/>
        </p:nvSpPr>
        <p:spPr>
          <a:xfrm flipV="1">
            <a:off x="9255434" y="1896275"/>
            <a:ext cx="2700000" cy="2520000"/>
          </a:xfrm>
          <a:prstGeom prst="round2SameRect">
            <a:avLst>
              <a:gd name="adj1" fmla="val 2939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9" name="Gráfico 28" descr="Moedas com preenchimento sólido">
            <a:extLst>
              <a:ext uri="{FF2B5EF4-FFF2-40B4-BE49-F238E27FC236}">
                <a16:creationId xmlns:a16="http://schemas.microsoft.com/office/drawing/2014/main" id="{4D4ADC94-B0AF-D624-45F4-088EA565D7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730986" y="1048918"/>
            <a:ext cx="324000" cy="324000"/>
          </a:xfrm>
          <a:prstGeom prst="rect">
            <a:avLst/>
          </a:prstGeom>
        </p:spPr>
      </p:pic>
      <p:sp>
        <p:nvSpPr>
          <p:cNvPr id="30" name="Retângulo: Cantos Arredondados 29">
            <a:extLst>
              <a:ext uri="{FF2B5EF4-FFF2-40B4-BE49-F238E27FC236}">
                <a16:creationId xmlns:a16="http://schemas.microsoft.com/office/drawing/2014/main" id="{9556194C-8FFE-C2CD-E729-1B0E6A19E94E}"/>
              </a:ext>
            </a:extLst>
          </p:cNvPr>
          <p:cNvSpPr/>
          <p:nvPr/>
        </p:nvSpPr>
        <p:spPr>
          <a:xfrm>
            <a:off x="7360614" y="735313"/>
            <a:ext cx="2160000" cy="648000"/>
          </a:xfrm>
          <a:prstGeom prst="roundRect">
            <a:avLst/>
          </a:prstGeom>
          <a:solidFill>
            <a:srgbClr val="D9B504"/>
          </a:solidFill>
          <a:ln>
            <a:noFill/>
          </a:ln>
          <a:effectLst>
            <a:outerShdw blurRad="127000" dist="381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1" name="Gráfico 30" descr="Crescimento Comercial com preenchimento sólido">
            <a:extLst>
              <a:ext uri="{FF2B5EF4-FFF2-40B4-BE49-F238E27FC236}">
                <a16:creationId xmlns:a16="http://schemas.microsoft.com/office/drawing/2014/main" id="{41CF92F1-BDC6-D43A-389D-6A340BBDAC3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169651" y="1049616"/>
            <a:ext cx="324000" cy="324000"/>
          </a:xfrm>
          <a:prstGeom prst="rect">
            <a:avLst/>
          </a:prstGeom>
        </p:spPr>
      </p:pic>
      <p:sp>
        <p:nvSpPr>
          <p:cNvPr id="32" name="CaixaDeTexto 31">
            <a:extLst>
              <a:ext uri="{FF2B5EF4-FFF2-40B4-BE49-F238E27FC236}">
                <a16:creationId xmlns:a16="http://schemas.microsoft.com/office/drawing/2014/main" id="{24EC12FF-4739-246F-43F6-9AD482A676AD}"/>
              </a:ext>
            </a:extLst>
          </p:cNvPr>
          <p:cNvSpPr txBox="1"/>
          <p:nvPr/>
        </p:nvSpPr>
        <p:spPr>
          <a:xfrm>
            <a:off x="225778" y="1082530"/>
            <a:ext cx="1368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b="1" dirty="0">
                <a:solidFill>
                  <a:srgbClr val="021E56"/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Servidores</a:t>
            </a: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DC9A144A-2A49-ED5F-3A9E-B04889B513C9}"/>
              </a:ext>
            </a:extLst>
          </p:cNvPr>
          <p:cNvSpPr txBox="1"/>
          <p:nvPr/>
        </p:nvSpPr>
        <p:spPr>
          <a:xfrm>
            <a:off x="2114152" y="1081340"/>
            <a:ext cx="2088000" cy="262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b="1" dirty="0">
                <a:solidFill>
                  <a:srgbClr val="021E56"/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Remuneração Total</a:t>
            </a: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467C1845-0F2E-41A9-4156-808B58FED6ED}"/>
              </a:ext>
            </a:extLst>
          </p:cNvPr>
          <p:cNvSpPr txBox="1"/>
          <p:nvPr/>
        </p:nvSpPr>
        <p:spPr>
          <a:xfrm>
            <a:off x="4749986" y="1081340"/>
            <a:ext cx="2088000" cy="262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b="1" dirty="0">
                <a:solidFill>
                  <a:srgbClr val="021E56"/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Remuneração Líquida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6B9AC21C-AC6D-AABB-27DA-97D1AD537D8C}"/>
              </a:ext>
            </a:extLst>
          </p:cNvPr>
          <p:cNvSpPr txBox="1"/>
          <p:nvPr/>
        </p:nvSpPr>
        <p:spPr>
          <a:xfrm>
            <a:off x="7363177" y="1082530"/>
            <a:ext cx="1872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b="1" dirty="0">
                <a:solidFill>
                  <a:srgbClr val="021E56"/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Remuneração Média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D1CA722E-02B0-D93E-75B1-92AE2BCE9D89}"/>
              </a:ext>
            </a:extLst>
          </p:cNvPr>
          <p:cNvSpPr txBox="1"/>
          <p:nvPr/>
        </p:nvSpPr>
        <p:spPr>
          <a:xfrm>
            <a:off x="9792229" y="1082530"/>
            <a:ext cx="1980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b="1" dirty="0">
                <a:solidFill>
                  <a:srgbClr val="021E56"/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Salário Médio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E21BD076-9017-4C0C-BDDB-1610409DCB68}"/>
              </a:ext>
            </a:extLst>
          </p:cNvPr>
          <p:cNvSpPr txBox="1"/>
          <p:nvPr/>
        </p:nvSpPr>
        <p:spPr>
          <a:xfrm>
            <a:off x="242628" y="1651955"/>
            <a:ext cx="4860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b="1" dirty="0">
                <a:solidFill>
                  <a:srgbClr val="021E56"/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Remuneração por Órgão Superior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BE368C9D-5FEE-414E-4913-DEB6D5B78D28}"/>
              </a:ext>
            </a:extLst>
          </p:cNvPr>
          <p:cNvSpPr txBox="1"/>
          <p:nvPr/>
        </p:nvSpPr>
        <p:spPr>
          <a:xfrm>
            <a:off x="5367549" y="1651955"/>
            <a:ext cx="3600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b="1" dirty="0">
                <a:solidFill>
                  <a:srgbClr val="021E56"/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Composição das Remunerações</a:t>
            </a: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4C77BB61-5816-6BF4-B8C9-5A40AF1D3B15}"/>
              </a:ext>
            </a:extLst>
          </p:cNvPr>
          <p:cNvSpPr txBox="1"/>
          <p:nvPr/>
        </p:nvSpPr>
        <p:spPr>
          <a:xfrm>
            <a:off x="9269090" y="1651955"/>
            <a:ext cx="2700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b="1" dirty="0">
                <a:solidFill>
                  <a:srgbClr val="021E56"/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Remuneração por Estado</a:t>
            </a: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ADA10C71-3F30-4991-C671-378807C46FD2}"/>
              </a:ext>
            </a:extLst>
          </p:cNvPr>
          <p:cNvSpPr txBox="1"/>
          <p:nvPr/>
        </p:nvSpPr>
        <p:spPr>
          <a:xfrm>
            <a:off x="5367549" y="4599895"/>
            <a:ext cx="6588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b="1" dirty="0">
                <a:solidFill>
                  <a:srgbClr val="021E56"/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Remunerações nos Últimos 6 Meses</a:t>
            </a:r>
          </a:p>
        </p:txBody>
      </p:sp>
    </p:spTree>
    <p:extLst>
      <p:ext uri="{BB962C8B-B14F-4D97-AF65-F5344CB8AC3E}">
        <p14:creationId xmlns:p14="http://schemas.microsoft.com/office/powerpoint/2010/main" val="2598323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Uma imagem contendo verde, mesa, pequeno, azul&#10;&#10;Descrição gerada automaticamente">
            <a:extLst>
              <a:ext uri="{FF2B5EF4-FFF2-40B4-BE49-F238E27FC236}">
                <a16:creationId xmlns:a16="http://schemas.microsoft.com/office/drawing/2014/main" id="{D1264F84-CDEE-A0DE-53A7-A5FDA06EF3B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52"/>
          <a:stretch/>
        </p:blipFill>
        <p:spPr>
          <a:xfrm flipH="1">
            <a:off x="-2" y="0"/>
            <a:ext cx="12192001" cy="6858000"/>
          </a:xfrm>
          <a:prstGeom prst="rect">
            <a:avLst/>
          </a:prstGeom>
        </p:spPr>
      </p:pic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3E32DCEB-91F9-62A2-5661-D4F8FD363E0A}"/>
              </a:ext>
            </a:extLst>
          </p:cNvPr>
          <p:cNvSpPr/>
          <p:nvPr/>
        </p:nvSpPr>
        <p:spPr>
          <a:xfrm>
            <a:off x="83147" y="578756"/>
            <a:ext cx="12014411" cy="6206628"/>
          </a:xfrm>
          <a:prstGeom prst="roundRect">
            <a:avLst>
              <a:gd name="adj" fmla="val 1934"/>
            </a:avLst>
          </a:prstGeom>
          <a:solidFill>
            <a:srgbClr val="E2F0D9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FF05894D-DB7B-6B09-4035-7D2AAB3AAF24}"/>
              </a:ext>
            </a:extLst>
          </p:cNvPr>
          <p:cNvSpPr txBox="1"/>
          <p:nvPr/>
        </p:nvSpPr>
        <p:spPr>
          <a:xfrm>
            <a:off x="21100" y="48892"/>
            <a:ext cx="82738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rgbClr val="021E56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Remunerações Governo Federal - Servidores (Cargos)</a:t>
            </a:r>
          </a:p>
        </p:txBody>
      </p:sp>
      <p:sp>
        <p:nvSpPr>
          <p:cNvPr id="5" name="Retângulo: Cantos Superiores Arredondados 4">
            <a:extLst>
              <a:ext uri="{FF2B5EF4-FFF2-40B4-BE49-F238E27FC236}">
                <a16:creationId xmlns:a16="http://schemas.microsoft.com/office/drawing/2014/main" id="{A28DBDE3-2444-E8C2-CAEF-7CE5C5700EFC}"/>
              </a:ext>
            </a:extLst>
          </p:cNvPr>
          <p:cNvSpPr/>
          <p:nvPr/>
        </p:nvSpPr>
        <p:spPr>
          <a:xfrm>
            <a:off x="3747434" y="735313"/>
            <a:ext cx="8208000" cy="252000"/>
          </a:xfrm>
          <a:prstGeom prst="round2SameRect">
            <a:avLst>
              <a:gd name="adj1" fmla="val 20617"/>
              <a:gd name="adj2" fmla="val 0"/>
            </a:avLst>
          </a:prstGeom>
          <a:solidFill>
            <a:srgbClr val="D9B504"/>
          </a:solidFill>
          <a:ln>
            <a:noFill/>
          </a:ln>
          <a:effectLst>
            <a:outerShdw blurRad="127000" dist="381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Retângulo: Cantos Superiores Arredondados 7">
            <a:extLst>
              <a:ext uri="{FF2B5EF4-FFF2-40B4-BE49-F238E27FC236}">
                <a16:creationId xmlns:a16="http://schemas.microsoft.com/office/drawing/2014/main" id="{0441FC8A-DBE2-5B79-0578-E2EAAA4CDD90}"/>
              </a:ext>
            </a:extLst>
          </p:cNvPr>
          <p:cNvSpPr/>
          <p:nvPr/>
        </p:nvSpPr>
        <p:spPr>
          <a:xfrm flipV="1">
            <a:off x="3747434" y="972768"/>
            <a:ext cx="8208000" cy="5670000"/>
          </a:xfrm>
          <a:prstGeom prst="round2SameRect">
            <a:avLst>
              <a:gd name="adj1" fmla="val 2112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C368C2D8-64AD-D0C3-1DD2-6E45248B872F}"/>
              </a:ext>
            </a:extLst>
          </p:cNvPr>
          <p:cNvSpPr txBox="1"/>
          <p:nvPr/>
        </p:nvSpPr>
        <p:spPr>
          <a:xfrm>
            <a:off x="3749311" y="721177"/>
            <a:ext cx="8208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b="1" dirty="0">
                <a:solidFill>
                  <a:srgbClr val="021E56"/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Informações por Cargo</a:t>
            </a:r>
          </a:p>
        </p:txBody>
      </p:sp>
    </p:spTree>
    <p:extLst>
      <p:ext uri="{BB962C8B-B14F-4D97-AF65-F5344CB8AC3E}">
        <p14:creationId xmlns:p14="http://schemas.microsoft.com/office/powerpoint/2010/main" val="1490777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Uma imagem contendo verde, mesa, pequeno, azul&#10;&#10;Descrição gerada automaticamente">
            <a:extLst>
              <a:ext uri="{FF2B5EF4-FFF2-40B4-BE49-F238E27FC236}">
                <a16:creationId xmlns:a16="http://schemas.microsoft.com/office/drawing/2014/main" id="{D1264F84-CDEE-A0DE-53A7-A5FDA06EF3B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52"/>
          <a:stretch/>
        </p:blipFill>
        <p:spPr>
          <a:xfrm flipH="1">
            <a:off x="-2" y="0"/>
            <a:ext cx="12192001" cy="6858000"/>
          </a:xfrm>
          <a:prstGeom prst="rect">
            <a:avLst/>
          </a:prstGeom>
        </p:spPr>
      </p:pic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3E32DCEB-91F9-62A2-5661-D4F8FD363E0A}"/>
              </a:ext>
            </a:extLst>
          </p:cNvPr>
          <p:cNvSpPr/>
          <p:nvPr/>
        </p:nvSpPr>
        <p:spPr>
          <a:xfrm>
            <a:off x="83147" y="578756"/>
            <a:ext cx="12014411" cy="6206628"/>
          </a:xfrm>
          <a:prstGeom prst="roundRect">
            <a:avLst>
              <a:gd name="adj" fmla="val 1934"/>
            </a:avLst>
          </a:prstGeom>
          <a:solidFill>
            <a:srgbClr val="E2F0D9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: Cantos Superiores Arredondados 13">
            <a:extLst>
              <a:ext uri="{FF2B5EF4-FFF2-40B4-BE49-F238E27FC236}">
                <a16:creationId xmlns:a16="http://schemas.microsoft.com/office/drawing/2014/main" id="{5E9DCC2E-F60C-1088-5B87-107A3F53B34F}"/>
              </a:ext>
            </a:extLst>
          </p:cNvPr>
          <p:cNvSpPr/>
          <p:nvPr/>
        </p:nvSpPr>
        <p:spPr>
          <a:xfrm>
            <a:off x="236154" y="1661940"/>
            <a:ext cx="4860000" cy="252000"/>
          </a:xfrm>
          <a:prstGeom prst="round2SameRect">
            <a:avLst>
              <a:gd name="adj1" fmla="val 20617"/>
              <a:gd name="adj2" fmla="val 0"/>
            </a:avLst>
          </a:prstGeom>
          <a:solidFill>
            <a:srgbClr val="D9B504"/>
          </a:solidFill>
          <a:ln>
            <a:noFill/>
          </a:ln>
          <a:effectLst>
            <a:outerShdw blurRad="127000" dist="381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: Cantos Superiores Arredondados 14">
            <a:extLst>
              <a:ext uri="{FF2B5EF4-FFF2-40B4-BE49-F238E27FC236}">
                <a16:creationId xmlns:a16="http://schemas.microsoft.com/office/drawing/2014/main" id="{E4210A69-5246-E211-8D3F-FBE8D5CFA597}"/>
              </a:ext>
            </a:extLst>
          </p:cNvPr>
          <p:cNvSpPr/>
          <p:nvPr/>
        </p:nvSpPr>
        <p:spPr>
          <a:xfrm flipV="1">
            <a:off x="236154" y="1896275"/>
            <a:ext cx="4860000" cy="4752000"/>
          </a:xfrm>
          <a:prstGeom prst="round2SameRect">
            <a:avLst>
              <a:gd name="adj1" fmla="val 2939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FF05894D-DB7B-6B09-4035-7D2AAB3AAF24}"/>
              </a:ext>
            </a:extLst>
          </p:cNvPr>
          <p:cNvSpPr txBox="1"/>
          <p:nvPr/>
        </p:nvSpPr>
        <p:spPr>
          <a:xfrm>
            <a:off x="21101" y="48892"/>
            <a:ext cx="67821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rgbClr val="021E56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Remunerações Governo Federal - Militares</a:t>
            </a:r>
          </a:p>
        </p:txBody>
      </p:sp>
      <p:sp>
        <p:nvSpPr>
          <p:cNvPr id="13" name="Retângulo: Cantos Superiores Arredondados 12">
            <a:extLst>
              <a:ext uri="{FF2B5EF4-FFF2-40B4-BE49-F238E27FC236}">
                <a16:creationId xmlns:a16="http://schemas.microsoft.com/office/drawing/2014/main" id="{67A3F84D-D263-084B-2F17-8C9C61FBF967}"/>
              </a:ext>
            </a:extLst>
          </p:cNvPr>
          <p:cNvSpPr/>
          <p:nvPr/>
        </p:nvSpPr>
        <p:spPr>
          <a:xfrm>
            <a:off x="5367434" y="1661940"/>
            <a:ext cx="3600000" cy="252000"/>
          </a:xfrm>
          <a:prstGeom prst="round2SameRect">
            <a:avLst>
              <a:gd name="adj1" fmla="val 20617"/>
              <a:gd name="adj2" fmla="val 0"/>
            </a:avLst>
          </a:prstGeom>
          <a:solidFill>
            <a:srgbClr val="D9B504"/>
          </a:solidFill>
          <a:ln>
            <a:noFill/>
          </a:ln>
          <a:effectLst>
            <a:outerShdw blurRad="127000" dist="381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Retângulo: Cantos Superiores Arredondados 16">
            <a:extLst>
              <a:ext uri="{FF2B5EF4-FFF2-40B4-BE49-F238E27FC236}">
                <a16:creationId xmlns:a16="http://schemas.microsoft.com/office/drawing/2014/main" id="{99E119B3-544C-6B48-C553-3CAA2A21FA0B}"/>
              </a:ext>
            </a:extLst>
          </p:cNvPr>
          <p:cNvSpPr/>
          <p:nvPr/>
        </p:nvSpPr>
        <p:spPr>
          <a:xfrm flipV="1">
            <a:off x="5367434" y="1896275"/>
            <a:ext cx="3600000" cy="2520000"/>
          </a:xfrm>
          <a:prstGeom prst="round2SameRect">
            <a:avLst>
              <a:gd name="adj1" fmla="val 2939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: Cantos Superiores Arredondados 17">
            <a:extLst>
              <a:ext uri="{FF2B5EF4-FFF2-40B4-BE49-F238E27FC236}">
                <a16:creationId xmlns:a16="http://schemas.microsoft.com/office/drawing/2014/main" id="{A644D82C-26A8-DF2F-9FC7-5477CDBBA4A6}"/>
              </a:ext>
            </a:extLst>
          </p:cNvPr>
          <p:cNvSpPr/>
          <p:nvPr/>
        </p:nvSpPr>
        <p:spPr>
          <a:xfrm>
            <a:off x="5367434" y="4614031"/>
            <a:ext cx="6588000" cy="252000"/>
          </a:xfrm>
          <a:prstGeom prst="round2SameRect">
            <a:avLst>
              <a:gd name="adj1" fmla="val 20617"/>
              <a:gd name="adj2" fmla="val 0"/>
            </a:avLst>
          </a:prstGeom>
          <a:solidFill>
            <a:srgbClr val="D9B504"/>
          </a:solidFill>
          <a:ln>
            <a:noFill/>
          </a:ln>
          <a:effectLst>
            <a:outerShdw blurRad="127000" dist="381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: Cantos Superiores Arredondados 18">
            <a:extLst>
              <a:ext uri="{FF2B5EF4-FFF2-40B4-BE49-F238E27FC236}">
                <a16:creationId xmlns:a16="http://schemas.microsoft.com/office/drawing/2014/main" id="{E45F5C29-F291-2DD3-A6B6-E3F697EAFD65}"/>
              </a:ext>
            </a:extLst>
          </p:cNvPr>
          <p:cNvSpPr/>
          <p:nvPr/>
        </p:nvSpPr>
        <p:spPr>
          <a:xfrm flipV="1">
            <a:off x="5367434" y="4848275"/>
            <a:ext cx="6588000" cy="1800000"/>
          </a:xfrm>
          <a:prstGeom prst="round2SameRect">
            <a:avLst>
              <a:gd name="adj1" fmla="val 2939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: Cantos Superiores Arredondados 20">
            <a:extLst>
              <a:ext uri="{FF2B5EF4-FFF2-40B4-BE49-F238E27FC236}">
                <a16:creationId xmlns:a16="http://schemas.microsoft.com/office/drawing/2014/main" id="{5C7BD370-9D20-56A1-12FB-CE4C0B9EB6A9}"/>
              </a:ext>
            </a:extLst>
          </p:cNvPr>
          <p:cNvSpPr/>
          <p:nvPr/>
        </p:nvSpPr>
        <p:spPr>
          <a:xfrm>
            <a:off x="9255434" y="1661940"/>
            <a:ext cx="2700000" cy="252000"/>
          </a:xfrm>
          <a:prstGeom prst="round2SameRect">
            <a:avLst>
              <a:gd name="adj1" fmla="val 20617"/>
              <a:gd name="adj2" fmla="val 0"/>
            </a:avLst>
          </a:prstGeom>
          <a:solidFill>
            <a:srgbClr val="D9B504"/>
          </a:solidFill>
          <a:ln>
            <a:noFill/>
          </a:ln>
          <a:effectLst>
            <a:outerShdw blurRad="127000" dist="381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0" name="Retângulo: Cantos Superiores Arredondados 19">
            <a:extLst>
              <a:ext uri="{FF2B5EF4-FFF2-40B4-BE49-F238E27FC236}">
                <a16:creationId xmlns:a16="http://schemas.microsoft.com/office/drawing/2014/main" id="{20A99165-0DD5-255C-8023-C58E00E3AD3E}"/>
              </a:ext>
            </a:extLst>
          </p:cNvPr>
          <p:cNvSpPr/>
          <p:nvPr/>
        </p:nvSpPr>
        <p:spPr>
          <a:xfrm flipV="1">
            <a:off x="9255434" y="1896275"/>
            <a:ext cx="2700000" cy="2520000"/>
          </a:xfrm>
          <a:prstGeom prst="round2SameRect">
            <a:avLst>
              <a:gd name="adj1" fmla="val 2939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3B440CAF-686A-5459-9A5C-0AFD10398ADD}"/>
              </a:ext>
            </a:extLst>
          </p:cNvPr>
          <p:cNvSpPr txBox="1"/>
          <p:nvPr/>
        </p:nvSpPr>
        <p:spPr>
          <a:xfrm>
            <a:off x="242628" y="1651955"/>
            <a:ext cx="4860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b="1" dirty="0">
                <a:solidFill>
                  <a:srgbClr val="021E56"/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Informações por Cargo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77D25F9E-7DFA-6C1C-28BB-5236AA64DBE6}"/>
              </a:ext>
            </a:extLst>
          </p:cNvPr>
          <p:cNvSpPr txBox="1"/>
          <p:nvPr/>
        </p:nvSpPr>
        <p:spPr>
          <a:xfrm>
            <a:off x="5367549" y="1651955"/>
            <a:ext cx="3600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b="1" dirty="0">
                <a:solidFill>
                  <a:srgbClr val="021E56"/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Composição das Remunerações</a:t>
            </a: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289A9F6C-07E2-CA4C-4D7D-EB2ECC6A7CDE}"/>
              </a:ext>
            </a:extLst>
          </p:cNvPr>
          <p:cNvSpPr txBox="1"/>
          <p:nvPr/>
        </p:nvSpPr>
        <p:spPr>
          <a:xfrm>
            <a:off x="9269090" y="1651955"/>
            <a:ext cx="2700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b="1" dirty="0">
                <a:solidFill>
                  <a:srgbClr val="021E56"/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Remuneração por Órgão</a:t>
            </a: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DDFCE880-B715-D62E-E887-7299035BBA46}"/>
              </a:ext>
            </a:extLst>
          </p:cNvPr>
          <p:cNvSpPr txBox="1"/>
          <p:nvPr/>
        </p:nvSpPr>
        <p:spPr>
          <a:xfrm>
            <a:off x="5367549" y="4599895"/>
            <a:ext cx="6588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b="1" dirty="0">
                <a:solidFill>
                  <a:srgbClr val="021E56"/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Remunerações nos Últimos 6 Meses</a:t>
            </a:r>
          </a:p>
        </p:txBody>
      </p:sp>
      <p:sp>
        <p:nvSpPr>
          <p:cNvPr id="42" name="Retângulo: Cantos Arredondados 41">
            <a:extLst>
              <a:ext uri="{FF2B5EF4-FFF2-40B4-BE49-F238E27FC236}">
                <a16:creationId xmlns:a16="http://schemas.microsoft.com/office/drawing/2014/main" id="{7DFE68B1-5F8C-E73B-0ADD-91ADA3D4A73E}"/>
              </a:ext>
            </a:extLst>
          </p:cNvPr>
          <p:cNvSpPr/>
          <p:nvPr/>
        </p:nvSpPr>
        <p:spPr>
          <a:xfrm>
            <a:off x="236154" y="735313"/>
            <a:ext cx="1620000" cy="648000"/>
          </a:xfrm>
          <a:prstGeom prst="roundRect">
            <a:avLst/>
          </a:prstGeom>
          <a:solidFill>
            <a:srgbClr val="D9B504"/>
          </a:solidFill>
          <a:ln>
            <a:noFill/>
          </a:ln>
          <a:effectLst>
            <a:outerShdw blurRad="127000" dist="381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Retângulo: Cantos Arredondados 42">
            <a:extLst>
              <a:ext uri="{FF2B5EF4-FFF2-40B4-BE49-F238E27FC236}">
                <a16:creationId xmlns:a16="http://schemas.microsoft.com/office/drawing/2014/main" id="{4846F123-579F-51F7-A4F5-FB5FF7D3BBFE}"/>
              </a:ext>
            </a:extLst>
          </p:cNvPr>
          <p:cNvSpPr/>
          <p:nvPr/>
        </p:nvSpPr>
        <p:spPr>
          <a:xfrm>
            <a:off x="2130974" y="735313"/>
            <a:ext cx="2340000" cy="648000"/>
          </a:xfrm>
          <a:prstGeom prst="roundRect">
            <a:avLst/>
          </a:prstGeom>
          <a:solidFill>
            <a:srgbClr val="D9B504"/>
          </a:solidFill>
          <a:ln>
            <a:noFill/>
          </a:ln>
          <a:effectLst>
            <a:outerShdw blurRad="127000" dist="381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4" name="Gráfico 43" descr="Usuários com preenchimento sólido">
            <a:extLst>
              <a:ext uri="{FF2B5EF4-FFF2-40B4-BE49-F238E27FC236}">
                <a16:creationId xmlns:a16="http://schemas.microsoft.com/office/drawing/2014/main" id="{253A816E-64E0-9AD5-156C-B07D7733EA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85116" y="1053422"/>
            <a:ext cx="324000" cy="324000"/>
          </a:xfrm>
          <a:prstGeom prst="rect">
            <a:avLst/>
          </a:prstGeom>
        </p:spPr>
      </p:pic>
      <p:sp>
        <p:nvSpPr>
          <p:cNvPr id="45" name="Retângulo: Cantos Arredondados 44">
            <a:extLst>
              <a:ext uri="{FF2B5EF4-FFF2-40B4-BE49-F238E27FC236}">
                <a16:creationId xmlns:a16="http://schemas.microsoft.com/office/drawing/2014/main" id="{58D8AA46-E87C-FE27-7013-6F2B658F5BA0}"/>
              </a:ext>
            </a:extLst>
          </p:cNvPr>
          <p:cNvSpPr/>
          <p:nvPr/>
        </p:nvSpPr>
        <p:spPr>
          <a:xfrm>
            <a:off x="9795434" y="735313"/>
            <a:ext cx="2160000" cy="648000"/>
          </a:xfrm>
          <a:prstGeom prst="roundRect">
            <a:avLst/>
          </a:prstGeom>
          <a:solidFill>
            <a:srgbClr val="D9B504"/>
          </a:solidFill>
          <a:ln>
            <a:noFill/>
          </a:ln>
          <a:effectLst>
            <a:outerShdw blurRad="127000" dist="381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46" name="Gráfico 45" descr="Moedas com preenchimento sólido">
            <a:extLst>
              <a:ext uri="{FF2B5EF4-FFF2-40B4-BE49-F238E27FC236}">
                <a16:creationId xmlns:a16="http://schemas.microsoft.com/office/drawing/2014/main" id="{4E50AA54-EAF5-51AD-8409-28FD90DAD54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115057" y="1048918"/>
            <a:ext cx="324000" cy="324000"/>
          </a:xfrm>
          <a:prstGeom prst="rect">
            <a:avLst/>
          </a:prstGeom>
        </p:spPr>
      </p:pic>
      <p:pic>
        <p:nvPicPr>
          <p:cNvPr id="47" name="Gráfico 46" descr="Crescimento Comercial com preenchimento sólido">
            <a:extLst>
              <a:ext uri="{FF2B5EF4-FFF2-40B4-BE49-F238E27FC236}">
                <a16:creationId xmlns:a16="http://schemas.microsoft.com/office/drawing/2014/main" id="{063E70E7-6355-D9AE-BA98-D14566FFCE9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602329" y="1049616"/>
            <a:ext cx="324000" cy="324000"/>
          </a:xfrm>
          <a:prstGeom prst="rect">
            <a:avLst/>
          </a:prstGeom>
        </p:spPr>
      </p:pic>
      <p:sp>
        <p:nvSpPr>
          <p:cNvPr id="48" name="Retângulo: Cantos Arredondados 47">
            <a:extLst>
              <a:ext uri="{FF2B5EF4-FFF2-40B4-BE49-F238E27FC236}">
                <a16:creationId xmlns:a16="http://schemas.microsoft.com/office/drawing/2014/main" id="{22376F77-9474-41A7-82E8-284574513B89}"/>
              </a:ext>
            </a:extLst>
          </p:cNvPr>
          <p:cNvSpPr/>
          <p:nvPr/>
        </p:nvSpPr>
        <p:spPr>
          <a:xfrm>
            <a:off x="4745794" y="735313"/>
            <a:ext cx="2340000" cy="648000"/>
          </a:xfrm>
          <a:prstGeom prst="roundRect">
            <a:avLst/>
          </a:prstGeom>
          <a:solidFill>
            <a:srgbClr val="D9B504"/>
          </a:solidFill>
          <a:ln>
            <a:noFill/>
          </a:ln>
          <a:effectLst>
            <a:outerShdw blurRad="127000" dist="381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9" name="Gráfico 48" descr="Moedas com preenchimento sólido">
            <a:extLst>
              <a:ext uri="{FF2B5EF4-FFF2-40B4-BE49-F238E27FC236}">
                <a16:creationId xmlns:a16="http://schemas.microsoft.com/office/drawing/2014/main" id="{CADBB9C2-6367-7DB6-F769-FAFFC1EDD90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730986" y="1048918"/>
            <a:ext cx="324000" cy="324000"/>
          </a:xfrm>
          <a:prstGeom prst="rect">
            <a:avLst/>
          </a:prstGeom>
        </p:spPr>
      </p:pic>
      <p:sp>
        <p:nvSpPr>
          <p:cNvPr id="50" name="Retângulo: Cantos Arredondados 49">
            <a:extLst>
              <a:ext uri="{FF2B5EF4-FFF2-40B4-BE49-F238E27FC236}">
                <a16:creationId xmlns:a16="http://schemas.microsoft.com/office/drawing/2014/main" id="{C8FE6B68-D2A0-27E9-7ADD-D8C3E92330E1}"/>
              </a:ext>
            </a:extLst>
          </p:cNvPr>
          <p:cNvSpPr/>
          <p:nvPr/>
        </p:nvSpPr>
        <p:spPr>
          <a:xfrm>
            <a:off x="7360614" y="735313"/>
            <a:ext cx="2160000" cy="648000"/>
          </a:xfrm>
          <a:prstGeom prst="roundRect">
            <a:avLst/>
          </a:prstGeom>
          <a:solidFill>
            <a:srgbClr val="D9B504"/>
          </a:solidFill>
          <a:ln>
            <a:noFill/>
          </a:ln>
          <a:effectLst>
            <a:outerShdw blurRad="127000" dist="381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1" name="Gráfico 50" descr="Crescimento Comercial com preenchimento sólido">
            <a:extLst>
              <a:ext uri="{FF2B5EF4-FFF2-40B4-BE49-F238E27FC236}">
                <a16:creationId xmlns:a16="http://schemas.microsoft.com/office/drawing/2014/main" id="{DD059A0A-4DE7-628B-1A3A-84136B10A08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169651" y="1049616"/>
            <a:ext cx="324000" cy="324000"/>
          </a:xfrm>
          <a:prstGeom prst="rect">
            <a:avLst/>
          </a:prstGeom>
        </p:spPr>
      </p:pic>
      <p:sp>
        <p:nvSpPr>
          <p:cNvPr id="52" name="CaixaDeTexto 51">
            <a:extLst>
              <a:ext uri="{FF2B5EF4-FFF2-40B4-BE49-F238E27FC236}">
                <a16:creationId xmlns:a16="http://schemas.microsoft.com/office/drawing/2014/main" id="{A8BEA42D-75D5-F48C-E855-FF00DE245F48}"/>
              </a:ext>
            </a:extLst>
          </p:cNvPr>
          <p:cNvSpPr txBox="1"/>
          <p:nvPr/>
        </p:nvSpPr>
        <p:spPr>
          <a:xfrm>
            <a:off x="225778" y="1082530"/>
            <a:ext cx="1368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b="1" dirty="0">
                <a:solidFill>
                  <a:srgbClr val="021E56"/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Militares</a:t>
            </a:r>
          </a:p>
        </p:txBody>
      </p: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AD8A5355-71D1-FE08-DD35-1AB2E86BD87B}"/>
              </a:ext>
            </a:extLst>
          </p:cNvPr>
          <p:cNvSpPr txBox="1"/>
          <p:nvPr/>
        </p:nvSpPr>
        <p:spPr>
          <a:xfrm>
            <a:off x="2114152" y="1081340"/>
            <a:ext cx="2088000" cy="262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b="1" dirty="0">
                <a:solidFill>
                  <a:srgbClr val="021E56"/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Remuneração Total</a:t>
            </a:r>
          </a:p>
        </p:txBody>
      </p: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2533144D-BE8B-7E00-D6E3-EB51DAD31759}"/>
              </a:ext>
            </a:extLst>
          </p:cNvPr>
          <p:cNvSpPr txBox="1"/>
          <p:nvPr/>
        </p:nvSpPr>
        <p:spPr>
          <a:xfrm>
            <a:off x="4749986" y="1081340"/>
            <a:ext cx="2088000" cy="262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b="1" dirty="0">
                <a:solidFill>
                  <a:srgbClr val="021E56"/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Remuneração Líquida</a:t>
            </a:r>
          </a:p>
        </p:txBody>
      </p: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247DC908-B874-C15C-D4BB-0ADEC9962F6A}"/>
              </a:ext>
            </a:extLst>
          </p:cNvPr>
          <p:cNvSpPr txBox="1"/>
          <p:nvPr/>
        </p:nvSpPr>
        <p:spPr>
          <a:xfrm>
            <a:off x="7363177" y="1082530"/>
            <a:ext cx="1872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b="1" dirty="0">
                <a:solidFill>
                  <a:srgbClr val="021E56"/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Remuneração Média</a:t>
            </a:r>
          </a:p>
        </p:txBody>
      </p: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60E68013-5B07-F77C-8DD8-D0E5C7A820AC}"/>
              </a:ext>
            </a:extLst>
          </p:cNvPr>
          <p:cNvSpPr txBox="1"/>
          <p:nvPr/>
        </p:nvSpPr>
        <p:spPr>
          <a:xfrm>
            <a:off x="9792229" y="1082530"/>
            <a:ext cx="1980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b="1" dirty="0">
                <a:solidFill>
                  <a:srgbClr val="021E56"/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Salário Médio</a:t>
            </a:r>
          </a:p>
        </p:txBody>
      </p:sp>
    </p:spTree>
    <p:extLst>
      <p:ext uri="{BB962C8B-B14F-4D97-AF65-F5344CB8AC3E}">
        <p14:creationId xmlns:p14="http://schemas.microsoft.com/office/powerpoint/2010/main" val="3209287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Uma imagem contendo verde, mesa, pequeno, azul&#10;&#10;Descrição gerada automaticamente">
            <a:extLst>
              <a:ext uri="{FF2B5EF4-FFF2-40B4-BE49-F238E27FC236}">
                <a16:creationId xmlns:a16="http://schemas.microsoft.com/office/drawing/2014/main" id="{D1264F84-CDEE-A0DE-53A7-A5FDA06EF3B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52"/>
          <a:stretch/>
        </p:blipFill>
        <p:spPr>
          <a:xfrm flipH="1">
            <a:off x="-2" y="0"/>
            <a:ext cx="12192001" cy="6858000"/>
          </a:xfrm>
          <a:prstGeom prst="rect">
            <a:avLst/>
          </a:prstGeom>
        </p:spPr>
      </p:pic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3E32DCEB-91F9-62A2-5661-D4F8FD363E0A}"/>
              </a:ext>
            </a:extLst>
          </p:cNvPr>
          <p:cNvSpPr/>
          <p:nvPr/>
        </p:nvSpPr>
        <p:spPr>
          <a:xfrm>
            <a:off x="83147" y="578756"/>
            <a:ext cx="12014411" cy="6206628"/>
          </a:xfrm>
          <a:prstGeom prst="roundRect">
            <a:avLst>
              <a:gd name="adj" fmla="val 1934"/>
            </a:avLst>
          </a:prstGeom>
          <a:solidFill>
            <a:srgbClr val="E2F0D9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Retângulo: Cantos Arredondados 42">
            <a:extLst>
              <a:ext uri="{FF2B5EF4-FFF2-40B4-BE49-F238E27FC236}">
                <a16:creationId xmlns:a16="http://schemas.microsoft.com/office/drawing/2014/main" id="{A95BE15A-8168-849D-0599-0EF9D1E5DAD6}"/>
              </a:ext>
            </a:extLst>
          </p:cNvPr>
          <p:cNvSpPr/>
          <p:nvPr/>
        </p:nvSpPr>
        <p:spPr>
          <a:xfrm>
            <a:off x="236154" y="735313"/>
            <a:ext cx="1620000" cy="648000"/>
          </a:xfrm>
          <a:prstGeom prst="roundRect">
            <a:avLst/>
          </a:prstGeom>
          <a:solidFill>
            <a:srgbClr val="D9B504"/>
          </a:solidFill>
          <a:ln>
            <a:noFill/>
          </a:ln>
          <a:effectLst>
            <a:outerShdw blurRad="127000" dist="381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Retângulo: Cantos Arredondados 43">
            <a:extLst>
              <a:ext uri="{FF2B5EF4-FFF2-40B4-BE49-F238E27FC236}">
                <a16:creationId xmlns:a16="http://schemas.microsoft.com/office/drawing/2014/main" id="{53455745-FEE4-5EFF-118D-7CFFD6F514C1}"/>
              </a:ext>
            </a:extLst>
          </p:cNvPr>
          <p:cNvSpPr/>
          <p:nvPr/>
        </p:nvSpPr>
        <p:spPr>
          <a:xfrm>
            <a:off x="2130974" y="735313"/>
            <a:ext cx="2340000" cy="648000"/>
          </a:xfrm>
          <a:prstGeom prst="roundRect">
            <a:avLst/>
          </a:prstGeom>
          <a:solidFill>
            <a:srgbClr val="D9B504"/>
          </a:solidFill>
          <a:ln>
            <a:noFill/>
          </a:ln>
          <a:effectLst>
            <a:outerShdw blurRad="127000" dist="381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Retângulo: Cantos Arredondados 44">
            <a:extLst>
              <a:ext uri="{FF2B5EF4-FFF2-40B4-BE49-F238E27FC236}">
                <a16:creationId xmlns:a16="http://schemas.microsoft.com/office/drawing/2014/main" id="{0931CEC8-1083-6E10-0B92-B406400740ED}"/>
              </a:ext>
            </a:extLst>
          </p:cNvPr>
          <p:cNvSpPr/>
          <p:nvPr/>
        </p:nvSpPr>
        <p:spPr>
          <a:xfrm>
            <a:off x="9795434" y="735313"/>
            <a:ext cx="2160000" cy="648000"/>
          </a:xfrm>
          <a:prstGeom prst="roundRect">
            <a:avLst/>
          </a:prstGeom>
          <a:solidFill>
            <a:srgbClr val="D9B504"/>
          </a:solidFill>
          <a:ln>
            <a:noFill/>
          </a:ln>
          <a:effectLst>
            <a:outerShdw blurRad="127000" dist="381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6" name="Retângulo: Cantos Arredondados 45">
            <a:extLst>
              <a:ext uri="{FF2B5EF4-FFF2-40B4-BE49-F238E27FC236}">
                <a16:creationId xmlns:a16="http://schemas.microsoft.com/office/drawing/2014/main" id="{E10A6BF0-15A1-FBBA-9E3B-E8AE723C22E0}"/>
              </a:ext>
            </a:extLst>
          </p:cNvPr>
          <p:cNvSpPr/>
          <p:nvPr/>
        </p:nvSpPr>
        <p:spPr>
          <a:xfrm>
            <a:off x="4745794" y="735313"/>
            <a:ext cx="2340000" cy="648000"/>
          </a:xfrm>
          <a:prstGeom prst="roundRect">
            <a:avLst/>
          </a:prstGeom>
          <a:solidFill>
            <a:srgbClr val="D9B504"/>
          </a:solidFill>
          <a:ln>
            <a:noFill/>
          </a:ln>
          <a:effectLst>
            <a:outerShdw blurRad="127000" dist="381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Retângulo: Cantos Arredondados 46">
            <a:extLst>
              <a:ext uri="{FF2B5EF4-FFF2-40B4-BE49-F238E27FC236}">
                <a16:creationId xmlns:a16="http://schemas.microsoft.com/office/drawing/2014/main" id="{C9A87C32-A2F7-FD83-5DDF-CBBC0AB3AA42}"/>
              </a:ext>
            </a:extLst>
          </p:cNvPr>
          <p:cNvSpPr/>
          <p:nvPr/>
        </p:nvSpPr>
        <p:spPr>
          <a:xfrm>
            <a:off x="7360614" y="735313"/>
            <a:ext cx="2160000" cy="648000"/>
          </a:xfrm>
          <a:prstGeom prst="roundRect">
            <a:avLst/>
          </a:prstGeom>
          <a:solidFill>
            <a:srgbClr val="D9B504"/>
          </a:solidFill>
          <a:ln>
            <a:noFill/>
          </a:ln>
          <a:effectLst>
            <a:outerShdw blurRad="127000" dist="381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FF05894D-DB7B-6B09-4035-7D2AAB3AAF24}"/>
              </a:ext>
            </a:extLst>
          </p:cNvPr>
          <p:cNvSpPr txBox="1"/>
          <p:nvPr/>
        </p:nvSpPr>
        <p:spPr>
          <a:xfrm>
            <a:off x="21100" y="48892"/>
            <a:ext cx="96630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rgbClr val="021E56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Remunerações Governo Federal - </a:t>
            </a:r>
            <a:r>
              <a:rPr lang="pt-BR" sz="2200" b="1" dirty="0">
                <a:solidFill>
                  <a:srgbClr val="021E56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Aposentados/Pensionistas</a:t>
            </a:r>
          </a:p>
        </p:txBody>
      </p:sp>
      <p:sp>
        <p:nvSpPr>
          <p:cNvPr id="5" name="Retângulo: Cantos Superiores Arredondados 4">
            <a:extLst>
              <a:ext uri="{FF2B5EF4-FFF2-40B4-BE49-F238E27FC236}">
                <a16:creationId xmlns:a16="http://schemas.microsoft.com/office/drawing/2014/main" id="{C94BB871-2EA2-F50B-66ED-E5EFC14D57A1}"/>
              </a:ext>
            </a:extLst>
          </p:cNvPr>
          <p:cNvSpPr/>
          <p:nvPr/>
        </p:nvSpPr>
        <p:spPr>
          <a:xfrm>
            <a:off x="5367434" y="4614031"/>
            <a:ext cx="6588000" cy="252000"/>
          </a:xfrm>
          <a:prstGeom prst="round2SameRect">
            <a:avLst>
              <a:gd name="adj1" fmla="val 20617"/>
              <a:gd name="adj2" fmla="val 0"/>
            </a:avLst>
          </a:prstGeom>
          <a:solidFill>
            <a:srgbClr val="D9B504"/>
          </a:solidFill>
          <a:ln>
            <a:noFill/>
          </a:ln>
          <a:effectLst>
            <a:outerShdw blurRad="127000" dist="381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: Cantos Superiores Arredondados 5">
            <a:extLst>
              <a:ext uri="{FF2B5EF4-FFF2-40B4-BE49-F238E27FC236}">
                <a16:creationId xmlns:a16="http://schemas.microsoft.com/office/drawing/2014/main" id="{8A7F68A1-D6F8-57FB-A75C-FCF450F20C53}"/>
              </a:ext>
            </a:extLst>
          </p:cNvPr>
          <p:cNvSpPr/>
          <p:nvPr/>
        </p:nvSpPr>
        <p:spPr>
          <a:xfrm flipV="1">
            <a:off x="5367434" y="4848275"/>
            <a:ext cx="6588000" cy="1800000"/>
          </a:xfrm>
          <a:prstGeom prst="round2SameRect">
            <a:avLst>
              <a:gd name="adj1" fmla="val 2939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" name="Gráfico 9" descr="Usuários com preenchimento sólido">
            <a:extLst>
              <a:ext uri="{FF2B5EF4-FFF2-40B4-BE49-F238E27FC236}">
                <a16:creationId xmlns:a16="http://schemas.microsoft.com/office/drawing/2014/main" id="{E3C13D56-38F2-2D7C-D0DD-2FFE841C1A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85116" y="1053422"/>
            <a:ext cx="324000" cy="324000"/>
          </a:xfrm>
          <a:prstGeom prst="rect">
            <a:avLst/>
          </a:prstGeom>
        </p:spPr>
      </p:pic>
      <p:pic>
        <p:nvPicPr>
          <p:cNvPr id="12" name="Gráfico 11" descr="Moedas com preenchimento sólido">
            <a:extLst>
              <a:ext uri="{FF2B5EF4-FFF2-40B4-BE49-F238E27FC236}">
                <a16:creationId xmlns:a16="http://schemas.microsoft.com/office/drawing/2014/main" id="{1A5723A3-911D-6F50-7413-A6F331F82E9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115057" y="1048918"/>
            <a:ext cx="324000" cy="324000"/>
          </a:xfrm>
          <a:prstGeom prst="rect">
            <a:avLst/>
          </a:prstGeom>
        </p:spPr>
      </p:pic>
      <p:sp>
        <p:nvSpPr>
          <p:cNvPr id="13" name="Retângulo: Cantos Superiores Arredondados 12">
            <a:extLst>
              <a:ext uri="{FF2B5EF4-FFF2-40B4-BE49-F238E27FC236}">
                <a16:creationId xmlns:a16="http://schemas.microsoft.com/office/drawing/2014/main" id="{6044F362-41E8-25B8-220A-6F79301561BA}"/>
              </a:ext>
            </a:extLst>
          </p:cNvPr>
          <p:cNvSpPr/>
          <p:nvPr/>
        </p:nvSpPr>
        <p:spPr>
          <a:xfrm>
            <a:off x="8686329" y="1661940"/>
            <a:ext cx="3240000" cy="252000"/>
          </a:xfrm>
          <a:prstGeom prst="round2SameRect">
            <a:avLst>
              <a:gd name="adj1" fmla="val 20617"/>
              <a:gd name="adj2" fmla="val 0"/>
            </a:avLst>
          </a:prstGeom>
          <a:solidFill>
            <a:srgbClr val="D9B504"/>
          </a:solidFill>
          <a:ln>
            <a:noFill/>
          </a:ln>
          <a:effectLst>
            <a:outerShdw blurRad="127000" dist="381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Retângulo: Cantos Superiores Arredondados 13">
            <a:extLst>
              <a:ext uri="{FF2B5EF4-FFF2-40B4-BE49-F238E27FC236}">
                <a16:creationId xmlns:a16="http://schemas.microsoft.com/office/drawing/2014/main" id="{049B9A24-0B14-08AA-2100-917E8AEEFB67}"/>
              </a:ext>
            </a:extLst>
          </p:cNvPr>
          <p:cNvSpPr/>
          <p:nvPr/>
        </p:nvSpPr>
        <p:spPr>
          <a:xfrm flipV="1">
            <a:off x="8686329" y="1896275"/>
            <a:ext cx="3240000" cy="2520000"/>
          </a:xfrm>
          <a:prstGeom prst="round2SameRect">
            <a:avLst>
              <a:gd name="adj1" fmla="val 2939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: Cantos Superiores Arredondados 14">
            <a:extLst>
              <a:ext uri="{FF2B5EF4-FFF2-40B4-BE49-F238E27FC236}">
                <a16:creationId xmlns:a16="http://schemas.microsoft.com/office/drawing/2014/main" id="{D30E147F-4FEC-421D-840C-10E7C833B92A}"/>
              </a:ext>
            </a:extLst>
          </p:cNvPr>
          <p:cNvSpPr/>
          <p:nvPr/>
        </p:nvSpPr>
        <p:spPr>
          <a:xfrm>
            <a:off x="236154" y="3526256"/>
            <a:ext cx="4860000" cy="252000"/>
          </a:xfrm>
          <a:prstGeom prst="round2SameRect">
            <a:avLst>
              <a:gd name="adj1" fmla="val 20617"/>
              <a:gd name="adj2" fmla="val 0"/>
            </a:avLst>
          </a:prstGeom>
          <a:solidFill>
            <a:srgbClr val="D9B504"/>
          </a:solidFill>
          <a:ln>
            <a:noFill/>
          </a:ln>
          <a:effectLst>
            <a:outerShdw blurRad="127000" dist="381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: Cantos Superiores Arredondados 16">
            <a:extLst>
              <a:ext uri="{FF2B5EF4-FFF2-40B4-BE49-F238E27FC236}">
                <a16:creationId xmlns:a16="http://schemas.microsoft.com/office/drawing/2014/main" id="{F8C8AB68-E25B-4003-6261-950415B9F253}"/>
              </a:ext>
            </a:extLst>
          </p:cNvPr>
          <p:cNvSpPr/>
          <p:nvPr/>
        </p:nvSpPr>
        <p:spPr>
          <a:xfrm flipV="1">
            <a:off x="236154" y="3768275"/>
            <a:ext cx="4860000" cy="2880000"/>
          </a:xfrm>
          <a:prstGeom prst="round2SameRect">
            <a:avLst>
              <a:gd name="adj1" fmla="val 2939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: Cantos Superiores Arredondados 17">
            <a:extLst>
              <a:ext uri="{FF2B5EF4-FFF2-40B4-BE49-F238E27FC236}">
                <a16:creationId xmlns:a16="http://schemas.microsoft.com/office/drawing/2014/main" id="{5A635938-A59E-ABBD-3E3C-0ABA0BCCDA20}"/>
              </a:ext>
            </a:extLst>
          </p:cNvPr>
          <p:cNvSpPr/>
          <p:nvPr/>
        </p:nvSpPr>
        <p:spPr>
          <a:xfrm>
            <a:off x="5367434" y="1661940"/>
            <a:ext cx="3060000" cy="252000"/>
          </a:xfrm>
          <a:prstGeom prst="round2SameRect">
            <a:avLst>
              <a:gd name="adj1" fmla="val 20617"/>
              <a:gd name="adj2" fmla="val 0"/>
            </a:avLst>
          </a:prstGeom>
          <a:solidFill>
            <a:srgbClr val="D9B504"/>
          </a:solidFill>
          <a:ln>
            <a:noFill/>
          </a:ln>
          <a:effectLst>
            <a:outerShdw blurRad="127000" dist="381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Retângulo: Cantos Superiores Arredondados 18">
            <a:extLst>
              <a:ext uri="{FF2B5EF4-FFF2-40B4-BE49-F238E27FC236}">
                <a16:creationId xmlns:a16="http://schemas.microsoft.com/office/drawing/2014/main" id="{0FD4601C-6EAF-0996-6CEE-0D96780C3A15}"/>
              </a:ext>
            </a:extLst>
          </p:cNvPr>
          <p:cNvSpPr/>
          <p:nvPr/>
        </p:nvSpPr>
        <p:spPr>
          <a:xfrm flipV="1">
            <a:off x="5367434" y="1896275"/>
            <a:ext cx="3060000" cy="2520000"/>
          </a:xfrm>
          <a:prstGeom prst="round2SameRect">
            <a:avLst>
              <a:gd name="adj1" fmla="val 2939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: Cantos Superiores Arredondados 19">
            <a:extLst>
              <a:ext uri="{FF2B5EF4-FFF2-40B4-BE49-F238E27FC236}">
                <a16:creationId xmlns:a16="http://schemas.microsoft.com/office/drawing/2014/main" id="{6CB0EBD7-71C6-15C6-7A9D-F3E523E6C54B}"/>
              </a:ext>
            </a:extLst>
          </p:cNvPr>
          <p:cNvSpPr/>
          <p:nvPr/>
        </p:nvSpPr>
        <p:spPr>
          <a:xfrm>
            <a:off x="236154" y="1661940"/>
            <a:ext cx="1980000" cy="252000"/>
          </a:xfrm>
          <a:prstGeom prst="round2SameRect">
            <a:avLst>
              <a:gd name="adj1" fmla="val 20617"/>
              <a:gd name="adj2" fmla="val 0"/>
            </a:avLst>
          </a:prstGeom>
          <a:solidFill>
            <a:srgbClr val="D9B504"/>
          </a:solidFill>
          <a:ln>
            <a:noFill/>
          </a:ln>
          <a:effectLst>
            <a:outerShdw blurRad="127000" dist="381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: Cantos Superiores Arredondados 20">
            <a:extLst>
              <a:ext uri="{FF2B5EF4-FFF2-40B4-BE49-F238E27FC236}">
                <a16:creationId xmlns:a16="http://schemas.microsoft.com/office/drawing/2014/main" id="{232D84EA-0DD0-241C-6170-6CD9874D8D60}"/>
              </a:ext>
            </a:extLst>
          </p:cNvPr>
          <p:cNvSpPr/>
          <p:nvPr/>
        </p:nvSpPr>
        <p:spPr>
          <a:xfrm flipV="1">
            <a:off x="236154" y="1896275"/>
            <a:ext cx="1980000" cy="1440000"/>
          </a:xfrm>
          <a:prstGeom prst="round2SameRect">
            <a:avLst>
              <a:gd name="adj1" fmla="val 2939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5" name="Gráfico 24" descr="Moedas com preenchimento sólido">
            <a:extLst>
              <a:ext uri="{FF2B5EF4-FFF2-40B4-BE49-F238E27FC236}">
                <a16:creationId xmlns:a16="http://schemas.microsoft.com/office/drawing/2014/main" id="{B8F066CD-D1AC-37D2-548B-A7AFDC37F7C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730985" y="1048918"/>
            <a:ext cx="324000" cy="324000"/>
          </a:xfrm>
          <a:prstGeom prst="rect">
            <a:avLst/>
          </a:prstGeom>
        </p:spPr>
      </p:pic>
      <p:sp>
        <p:nvSpPr>
          <p:cNvPr id="28" name="Retângulo: Cantos Superiores Arredondados 27">
            <a:extLst>
              <a:ext uri="{FF2B5EF4-FFF2-40B4-BE49-F238E27FC236}">
                <a16:creationId xmlns:a16="http://schemas.microsoft.com/office/drawing/2014/main" id="{E3AF69E5-A122-B649-3516-71B643A707BE}"/>
              </a:ext>
            </a:extLst>
          </p:cNvPr>
          <p:cNvSpPr/>
          <p:nvPr/>
        </p:nvSpPr>
        <p:spPr>
          <a:xfrm>
            <a:off x="2504154" y="1661940"/>
            <a:ext cx="2592000" cy="252000"/>
          </a:xfrm>
          <a:prstGeom prst="round2SameRect">
            <a:avLst>
              <a:gd name="adj1" fmla="val 20617"/>
              <a:gd name="adj2" fmla="val 0"/>
            </a:avLst>
          </a:prstGeom>
          <a:solidFill>
            <a:srgbClr val="D9B504"/>
          </a:solidFill>
          <a:ln>
            <a:noFill/>
          </a:ln>
          <a:effectLst>
            <a:outerShdw blurRad="127000" dist="381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: Cantos Superiores Arredondados 28">
            <a:extLst>
              <a:ext uri="{FF2B5EF4-FFF2-40B4-BE49-F238E27FC236}">
                <a16:creationId xmlns:a16="http://schemas.microsoft.com/office/drawing/2014/main" id="{198E8B03-FE93-5EDD-F52D-81C3E260188E}"/>
              </a:ext>
            </a:extLst>
          </p:cNvPr>
          <p:cNvSpPr/>
          <p:nvPr/>
        </p:nvSpPr>
        <p:spPr>
          <a:xfrm flipV="1">
            <a:off x="2504154" y="1896275"/>
            <a:ext cx="2592000" cy="1440000"/>
          </a:xfrm>
          <a:prstGeom prst="round2SameRect">
            <a:avLst>
              <a:gd name="adj1" fmla="val 2939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1" name="Gráfico 30" descr="Ampulheta">
            <a:extLst>
              <a:ext uri="{FF2B5EF4-FFF2-40B4-BE49-F238E27FC236}">
                <a16:creationId xmlns:a16="http://schemas.microsoft.com/office/drawing/2014/main" id="{2C0024F3-264A-F3FE-1E97-B6FD44645B05}"/>
              </a:ext>
            </a:extLst>
          </p:cNvPr>
          <p:cNvPicPr>
            <a:picLocks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669876" y="1085010"/>
            <a:ext cx="310896" cy="270000"/>
          </a:xfrm>
          <a:prstGeom prst="rect">
            <a:avLst/>
          </a:prstGeom>
        </p:spPr>
      </p:pic>
      <p:sp>
        <p:nvSpPr>
          <p:cNvPr id="30" name="CaixaDeTexto 29">
            <a:extLst>
              <a:ext uri="{FF2B5EF4-FFF2-40B4-BE49-F238E27FC236}">
                <a16:creationId xmlns:a16="http://schemas.microsoft.com/office/drawing/2014/main" id="{57472D14-D0E5-94BF-680E-EE7FD8DEC096}"/>
              </a:ext>
            </a:extLst>
          </p:cNvPr>
          <p:cNvSpPr txBox="1"/>
          <p:nvPr/>
        </p:nvSpPr>
        <p:spPr>
          <a:xfrm>
            <a:off x="234200" y="1082530"/>
            <a:ext cx="1260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b="1" dirty="0">
                <a:solidFill>
                  <a:srgbClr val="021E56"/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Aposent. e Pens.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45B908F9-2E3C-6B71-19CB-0DF009103B4F}"/>
              </a:ext>
            </a:extLst>
          </p:cNvPr>
          <p:cNvSpPr txBox="1"/>
          <p:nvPr/>
        </p:nvSpPr>
        <p:spPr>
          <a:xfrm>
            <a:off x="2114152" y="1081340"/>
            <a:ext cx="2088000" cy="262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b="1" dirty="0">
                <a:solidFill>
                  <a:srgbClr val="021E56"/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Remuneração Total</a:t>
            </a: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12832079-806B-04C7-2C50-785C9256D42B}"/>
              </a:ext>
            </a:extLst>
          </p:cNvPr>
          <p:cNvSpPr txBox="1"/>
          <p:nvPr/>
        </p:nvSpPr>
        <p:spPr>
          <a:xfrm>
            <a:off x="4749989" y="1081340"/>
            <a:ext cx="2088000" cy="262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b="1" dirty="0">
                <a:solidFill>
                  <a:srgbClr val="021E56"/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Remuneração Líquida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7F13B695-A8AC-06D3-5046-E1FACCD7B2C9}"/>
              </a:ext>
            </a:extLst>
          </p:cNvPr>
          <p:cNvSpPr txBox="1"/>
          <p:nvPr/>
        </p:nvSpPr>
        <p:spPr>
          <a:xfrm>
            <a:off x="9793588" y="1082530"/>
            <a:ext cx="1980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b="1" dirty="0">
                <a:solidFill>
                  <a:srgbClr val="021E56"/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Tempo Médio de Benefício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3715448E-7DFC-CFE4-89EE-FF157ABF648C}"/>
              </a:ext>
            </a:extLst>
          </p:cNvPr>
          <p:cNvSpPr txBox="1"/>
          <p:nvPr/>
        </p:nvSpPr>
        <p:spPr>
          <a:xfrm>
            <a:off x="5367549" y="4599895"/>
            <a:ext cx="6588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b="1" dirty="0">
                <a:solidFill>
                  <a:srgbClr val="021E56"/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Remunerações nos Últimos 6 Meses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E1AF42FE-212D-B55B-8D01-664BB80F7BED}"/>
              </a:ext>
            </a:extLst>
          </p:cNvPr>
          <p:cNvSpPr txBox="1"/>
          <p:nvPr/>
        </p:nvSpPr>
        <p:spPr>
          <a:xfrm>
            <a:off x="242628" y="3516270"/>
            <a:ext cx="4860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b="1" dirty="0">
                <a:solidFill>
                  <a:srgbClr val="021E56"/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Remuneração por Órgão Superior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54B74E49-6E35-AC49-D210-1E234A03D513}"/>
              </a:ext>
            </a:extLst>
          </p:cNvPr>
          <p:cNvSpPr txBox="1"/>
          <p:nvPr/>
        </p:nvSpPr>
        <p:spPr>
          <a:xfrm>
            <a:off x="5367549" y="1651955"/>
            <a:ext cx="3060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b="1" dirty="0">
                <a:solidFill>
                  <a:srgbClr val="021E56"/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Aposentadorias por Tipo</a:t>
            </a: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20715CF4-E8CC-BB02-D512-B57179694D14}"/>
              </a:ext>
            </a:extLst>
          </p:cNvPr>
          <p:cNvSpPr txBox="1"/>
          <p:nvPr/>
        </p:nvSpPr>
        <p:spPr>
          <a:xfrm>
            <a:off x="8692039" y="1651955"/>
            <a:ext cx="3240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b="1" dirty="0">
                <a:solidFill>
                  <a:srgbClr val="021E56"/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Pensões por Tipo</a:t>
            </a: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51C1D17B-5CB4-F106-8C76-E8C87CAEF2D9}"/>
              </a:ext>
            </a:extLst>
          </p:cNvPr>
          <p:cNvSpPr txBox="1"/>
          <p:nvPr/>
        </p:nvSpPr>
        <p:spPr>
          <a:xfrm>
            <a:off x="242628" y="1651955"/>
            <a:ext cx="1980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b="1" dirty="0">
                <a:solidFill>
                  <a:srgbClr val="021E56"/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Aposentados x Pensionistas</a:t>
            </a:r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CDAE5044-FADE-A775-BC3F-322DF954FBC5}"/>
              </a:ext>
            </a:extLst>
          </p:cNvPr>
          <p:cNvSpPr txBox="1"/>
          <p:nvPr/>
        </p:nvSpPr>
        <p:spPr>
          <a:xfrm>
            <a:off x="2442994" y="1651955"/>
            <a:ext cx="2700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b="1" dirty="0">
                <a:solidFill>
                  <a:srgbClr val="021E56"/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Aposent. e Pens. x Tempo de Benefício</a:t>
            </a:r>
          </a:p>
        </p:txBody>
      </p:sp>
      <p:pic>
        <p:nvPicPr>
          <p:cNvPr id="48" name="Gráfico 47" descr="Crescimento Comercial com preenchimento sólido">
            <a:extLst>
              <a:ext uri="{FF2B5EF4-FFF2-40B4-BE49-F238E27FC236}">
                <a16:creationId xmlns:a16="http://schemas.microsoft.com/office/drawing/2014/main" id="{6FDEBFB2-9940-DEE3-7003-3BB19C2D7C7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169651" y="1049616"/>
            <a:ext cx="324000" cy="324000"/>
          </a:xfrm>
          <a:prstGeom prst="rect">
            <a:avLst/>
          </a:prstGeom>
        </p:spPr>
      </p:pic>
      <p:sp>
        <p:nvSpPr>
          <p:cNvPr id="49" name="CaixaDeTexto 48">
            <a:extLst>
              <a:ext uri="{FF2B5EF4-FFF2-40B4-BE49-F238E27FC236}">
                <a16:creationId xmlns:a16="http://schemas.microsoft.com/office/drawing/2014/main" id="{621C53F6-1E46-5279-207F-DA6B5423EE91}"/>
              </a:ext>
            </a:extLst>
          </p:cNvPr>
          <p:cNvSpPr txBox="1"/>
          <p:nvPr/>
        </p:nvSpPr>
        <p:spPr>
          <a:xfrm>
            <a:off x="7363177" y="1082530"/>
            <a:ext cx="1872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b="1" dirty="0">
                <a:solidFill>
                  <a:srgbClr val="021E56"/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Remuneração Média</a:t>
            </a:r>
          </a:p>
        </p:txBody>
      </p:sp>
    </p:spTree>
    <p:extLst>
      <p:ext uri="{BB962C8B-B14F-4D97-AF65-F5344CB8AC3E}">
        <p14:creationId xmlns:p14="http://schemas.microsoft.com/office/powerpoint/2010/main" val="3632713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999CFF8A-D966-CC11-760C-5D9657DCCD8B}"/>
              </a:ext>
            </a:extLst>
          </p:cNvPr>
          <p:cNvSpPr txBox="1"/>
          <p:nvPr/>
        </p:nvSpPr>
        <p:spPr>
          <a:xfrm>
            <a:off x="392648" y="435006"/>
            <a:ext cx="9794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/>
              <a:t>Cores</a:t>
            </a:r>
            <a:r>
              <a:rPr lang="pt-BR" sz="2400" dirty="0"/>
              <a:t>: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B220268-ED94-5812-7F2D-28A1A8743D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648" y="1089176"/>
            <a:ext cx="8372475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26166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1920</TotalTime>
  <Words>147</Words>
  <Application>Microsoft Office PowerPoint</Application>
  <PresentationFormat>Widescreen</PresentationFormat>
  <Paragraphs>45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Segoe UI Black</vt:lpstr>
      <vt:lpstr>Segoe UI Semibold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Caroline Gonçalves Correa de Oliveira</dc:creator>
  <cp:lastModifiedBy>Carol</cp:lastModifiedBy>
  <cp:revision>138</cp:revision>
  <dcterms:created xsi:type="dcterms:W3CDTF">2022-05-13T19:06:41Z</dcterms:created>
  <dcterms:modified xsi:type="dcterms:W3CDTF">2022-06-16T00:12:35Z</dcterms:modified>
</cp:coreProperties>
</file>