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69" r:id="rId4"/>
    <p:sldId id="272" r:id="rId5"/>
    <p:sldId id="271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873"/>
    <a:srgbClr val="D9B504"/>
    <a:srgbClr val="021E56"/>
    <a:srgbClr val="BF9004"/>
    <a:srgbClr val="E2F0D9"/>
    <a:srgbClr val="BF9000"/>
    <a:srgbClr val="FFFFFF"/>
    <a:srgbClr val="000000"/>
    <a:srgbClr val="92BED5"/>
    <a:srgbClr val="2A3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443E6-165D-5FC7-8919-3AD851E7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679C78-B397-5CE3-A195-1CB3A981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DFEEA-D3B3-9D20-2AE8-1DB355D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33F68-C084-D4A2-D698-F2F95DDC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28222-7AC2-AE2F-AAA1-9EA2EF1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528C9-4DEC-4C36-3505-5AA22AC2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8E34E-BA9E-F25E-059D-207CE847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090CA-7BF0-31B6-06E1-20A643A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B8F2D-82DC-353F-090D-7B08DB11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B7FB0-A2DE-32FD-9515-9B10EE6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7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7B216-0EA1-0FD0-4398-7528802C2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0D573D-E9EC-C3D0-5582-AF21AC79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2E18F-4385-9BBE-8935-8FFEE6F9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EDF32-0A6A-F71B-4890-291CCA69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03C1C-F2C8-86C0-1C53-A5930F8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4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7FF9-7B1A-3D27-F8EC-BA8D536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6959B-D63B-2448-F2D0-E117DBFB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B1E73-A0A0-05A7-FF6F-35A7B7C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0F772-3D28-AC69-B0BF-12FF95EC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F32BA-E7C6-378E-BC78-D7FFFC8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7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177F9-F957-3399-7A88-E6471DC0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AC38C-9C6F-0C5D-A0C3-DC23C738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939D-63AB-1CD0-FD74-A79661B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FCAFF-EE6B-4C7D-D43F-B86545E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FB880-9876-DB4D-7E26-E69ADDCA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0667-60EA-E4FB-0723-D77C622E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751E9-4E40-A14A-9EB5-628C670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BBCF4-1A65-0C1B-589D-9E627BEB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14138-0D53-B95B-8277-F80839A4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4766A-EE73-B565-B3C7-6BD6CF1E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71E47-CC5A-C22B-DF13-F0A9954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4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132D0-A323-5274-9CF0-DFBD9AC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548B7-3BDD-CB1C-71E6-FFE0E9FB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ABEB1-855E-F461-8F26-1678E449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B9BBC3-7CDF-CFAE-0E55-6EB3F7AF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7085D5-5F7A-5EE4-2A76-CBC60B35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0335E0-8AFF-CB12-423B-90FA857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597077-1BB1-140F-5C9F-2CBEE65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9A706-900D-D27C-E691-2F1D7C8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627B1-6545-2AC2-18CB-820BDDBE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CAB00D-D05B-D1B6-1A4E-74C77B34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248D77-85AC-C9EE-7E92-40CA0E8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244100-315A-392D-8BA7-291108E2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E1358-6A45-D9A7-1593-00BC103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A69E64-0EC8-BFCD-4983-3CDCEC8A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15AAD4-E48E-C001-43CD-35E5EAAF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D24E-55A8-935A-D838-28BB8ADE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A1865-E6CC-58A7-EEA8-048AB912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371AA-C67C-A60F-C827-C8068361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0BFA9-F1F9-0BEC-AFBA-FA50AA8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36F55-21D2-A63A-CD02-D7E88C60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35237-42B6-A8F5-7DD2-169BC798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6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6EC2-4EFB-7650-4512-995DD9DE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58F34F-DC3E-DDC1-733E-1955B542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08B47-B71A-FF81-8E30-7CCAE8B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EA6B1-A6C8-F9EC-82FF-710F24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180F6-5211-D5FA-F730-98959F28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7E02C3-80C9-4253-1D3D-12DA9E8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04F525-5A6C-76B8-E0D1-D32F10C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137CB-955F-1E32-CB02-A072972D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FAEE-8163-C486-AD8A-4985AB91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A29D-12B0-4F5D-8AAB-797661EF75B4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8D211-C9E3-B76E-EC03-E5567426C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223BB-EC73-81CC-FB36-B751F5CA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5E9DCC2E-F60C-1088-5B87-107A3F53B34F}"/>
              </a:ext>
            </a:extLst>
          </p:cNvPr>
          <p:cNvSpPr/>
          <p:nvPr/>
        </p:nvSpPr>
        <p:spPr>
          <a:xfrm>
            <a:off x="236154" y="1661940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E4210A69-5246-E211-8D3F-FBE8D5CFA597}"/>
              </a:ext>
            </a:extLst>
          </p:cNvPr>
          <p:cNvSpPr/>
          <p:nvPr/>
        </p:nvSpPr>
        <p:spPr>
          <a:xfrm flipV="1">
            <a:off x="236154" y="1896275"/>
            <a:ext cx="4860000" cy="4752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1" y="48892"/>
            <a:ext cx="523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930A3F9-D3B2-CDFD-6628-D4D0642EF5FA}"/>
              </a:ext>
            </a:extLst>
          </p:cNvPr>
          <p:cNvSpPr/>
          <p:nvPr/>
        </p:nvSpPr>
        <p:spPr>
          <a:xfrm>
            <a:off x="236154" y="735313"/>
            <a:ext cx="180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92A953-733C-D3A8-46F8-2CFD713FD19F}"/>
              </a:ext>
            </a:extLst>
          </p:cNvPr>
          <p:cNvSpPr/>
          <p:nvPr/>
        </p:nvSpPr>
        <p:spPr>
          <a:xfrm>
            <a:off x="2301974" y="734051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BB6D95C-85FA-DCB4-F371-CCDB9D30BBFA}"/>
              </a:ext>
            </a:extLst>
          </p:cNvPr>
          <p:cNvSpPr/>
          <p:nvPr/>
        </p:nvSpPr>
        <p:spPr>
          <a:xfrm>
            <a:off x="7441614" y="730268"/>
            <a:ext cx="2088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Gráfico 24" descr="Usuários com preenchimento sólido">
            <a:extLst>
              <a:ext uri="{FF2B5EF4-FFF2-40B4-BE49-F238E27FC236}">
                <a16:creationId xmlns:a16="http://schemas.microsoft.com/office/drawing/2014/main" id="{3CD23043-9BD6-93D1-4F64-CD318403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731" y="1053422"/>
            <a:ext cx="324000" cy="324000"/>
          </a:xfrm>
          <a:prstGeom prst="rect">
            <a:avLst/>
          </a:prstGeom>
        </p:spPr>
      </p:pic>
      <p:pic>
        <p:nvPicPr>
          <p:cNvPr id="26" name="Gráfico 25" descr="Moedas com preenchimento sólido">
            <a:extLst>
              <a:ext uri="{FF2B5EF4-FFF2-40B4-BE49-F238E27FC236}">
                <a16:creationId xmlns:a16="http://schemas.microsoft.com/office/drawing/2014/main" id="{A75D8FD5-4CB0-B4BC-B25B-796FFBFBE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729" y="1048918"/>
            <a:ext cx="324000" cy="324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7A3F84D-D263-084B-2F17-8C9C61FBF967}"/>
              </a:ext>
            </a:extLst>
          </p:cNvPr>
          <p:cNvSpPr/>
          <p:nvPr/>
        </p:nvSpPr>
        <p:spPr>
          <a:xfrm>
            <a:off x="5367434" y="1661940"/>
            <a:ext cx="2736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99E119B3-544C-6B48-C553-3CAA2A21FA0B}"/>
              </a:ext>
            </a:extLst>
          </p:cNvPr>
          <p:cNvSpPr/>
          <p:nvPr/>
        </p:nvSpPr>
        <p:spPr>
          <a:xfrm flipV="1">
            <a:off x="5367434" y="1896275"/>
            <a:ext cx="2736000" cy="23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644D82C-26A8-DF2F-9FC7-5477CDBBA4A6}"/>
              </a:ext>
            </a:extLst>
          </p:cNvPr>
          <p:cNvSpPr/>
          <p:nvPr/>
        </p:nvSpPr>
        <p:spPr>
          <a:xfrm>
            <a:off x="5367434" y="4436480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45F5C29-F291-2DD3-A6B6-E3F697EAFD65}"/>
              </a:ext>
            </a:extLst>
          </p:cNvPr>
          <p:cNvSpPr/>
          <p:nvPr/>
        </p:nvSpPr>
        <p:spPr>
          <a:xfrm flipV="1">
            <a:off x="5367434" y="4668275"/>
            <a:ext cx="6588000" cy="198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5C7BD370-9D20-56A1-12FB-CE4C0B9EB6A9}"/>
              </a:ext>
            </a:extLst>
          </p:cNvPr>
          <p:cNvSpPr/>
          <p:nvPr/>
        </p:nvSpPr>
        <p:spPr>
          <a:xfrm>
            <a:off x="8355434" y="1661940"/>
            <a:ext cx="36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20A99165-0DD5-255C-8023-C58E00E3AD3E}"/>
              </a:ext>
            </a:extLst>
          </p:cNvPr>
          <p:cNvSpPr/>
          <p:nvPr/>
        </p:nvSpPr>
        <p:spPr>
          <a:xfrm flipV="1">
            <a:off x="8355434" y="1896275"/>
            <a:ext cx="3600000" cy="23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00C589-70E0-86C1-AC8F-6D460E683727}"/>
              </a:ext>
            </a:extLst>
          </p:cNvPr>
          <p:cNvSpPr/>
          <p:nvPr/>
        </p:nvSpPr>
        <p:spPr>
          <a:xfrm>
            <a:off x="9795434" y="732790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áfico 28" descr="Moedas com preenchimento sólido">
            <a:extLst>
              <a:ext uri="{FF2B5EF4-FFF2-40B4-BE49-F238E27FC236}">
                <a16:creationId xmlns:a16="http://schemas.microsoft.com/office/drawing/2014/main" id="{4D4ADC94-B0AF-D624-45F4-088EA565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02748" y="1038523"/>
            <a:ext cx="324000" cy="324000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56194C-8FFE-C2CD-E729-1B0E6A19E94E}"/>
              </a:ext>
            </a:extLst>
          </p:cNvPr>
          <p:cNvSpPr/>
          <p:nvPr/>
        </p:nvSpPr>
        <p:spPr>
          <a:xfrm>
            <a:off x="4727794" y="731529"/>
            <a:ext cx="2448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186662-93AB-D19D-E6DF-9739E654268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81" y="47302"/>
            <a:ext cx="432000" cy="504000"/>
          </a:xfrm>
          <a:prstGeom prst="rect">
            <a:avLst/>
          </a:prstGeom>
        </p:spPr>
      </p:pic>
      <p:pic>
        <p:nvPicPr>
          <p:cNvPr id="12" name="Gráfico 11" descr="Balança da justiça">
            <a:extLst>
              <a:ext uri="{FF2B5EF4-FFF2-40B4-BE49-F238E27FC236}">
                <a16:creationId xmlns:a16="http://schemas.microsoft.com/office/drawing/2014/main" id="{6968BB45-1B40-4222-81C7-5CCC9FFBB1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9836" y="1029665"/>
            <a:ext cx="324000" cy="324000"/>
          </a:xfrm>
          <a:prstGeom prst="rect">
            <a:avLst/>
          </a:prstGeom>
        </p:spPr>
      </p:pic>
      <p:pic>
        <p:nvPicPr>
          <p:cNvPr id="35" name="Gráfico 34" descr="Revisão do cliente">
            <a:extLst>
              <a:ext uri="{FF2B5EF4-FFF2-40B4-BE49-F238E27FC236}">
                <a16:creationId xmlns:a16="http://schemas.microsoft.com/office/drawing/2014/main" id="{C9B8F8ED-3995-C0AD-99C9-4B8CD14CF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7300" y="1030318"/>
            <a:ext cx="324000" cy="324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9CCEFE-77AD-CADE-B483-AF6C87573EFF}"/>
              </a:ext>
            </a:extLst>
          </p:cNvPr>
          <p:cNvSpPr txBox="1"/>
          <p:nvPr/>
        </p:nvSpPr>
        <p:spPr>
          <a:xfrm>
            <a:off x="235109" y="108253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Colaboradores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53489F1-5D83-50FE-E90D-E321A05CA06B}"/>
              </a:ext>
            </a:extLst>
          </p:cNvPr>
          <p:cNvSpPr txBox="1"/>
          <p:nvPr/>
        </p:nvSpPr>
        <p:spPr>
          <a:xfrm>
            <a:off x="2291437" y="1081340"/>
            <a:ext cx="1980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A9DAC3C-FC33-CA34-B187-6F504CF9DADE}"/>
              </a:ext>
            </a:extLst>
          </p:cNvPr>
          <p:cNvSpPr txBox="1"/>
          <p:nvPr/>
        </p:nvSpPr>
        <p:spPr>
          <a:xfrm>
            <a:off x="4730420" y="1081340"/>
            <a:ext cx="2160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Honorários Advocatícios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6014E7-2908-3945-12CE-D4422C2EB543}"/>
              </a:ext>
            </a:extLst>
          </p:cNvPr>
          <p:cNvSpPr txBox="1"/>
          <p:nvPr/>
        </p:nvSpPr>
        <p:spPr>
          <a:xfrm>
            <a:off x="7445716" y="1082530"/>
            <a:ext cx="18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Honorários Jetons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E129F2E-79B8-7A2D-BD66-194ACB6B3E5D}"/>
              </a:ext>
            </a:extLst>
          </p:cNvPr>
          <p:cNvSpPr txBox="1"/>
          <p:nvPr/>
        </p:nvSpPr>
        <p:spPr>
          <a:xfrm>
            <a:off x="9788701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Folha Salarial Total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6C3B2AB-0562-5989-B7E0-BAB022D8EF0D}"/>
              </a:ext>
            </a:extLst>
          </p:cNvPr>
          <p:cNvSpPr txBox="1"/>
          <p:nvPr/>
        </p:nvSpPr>
        <p:spPr>
          <a:xfrm>
            <a:off x="242628" y="165195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 Superior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11CD7B8-5B29-E81E-0255-0DF10567277F}"/>
              </a:ext>
            </a:extLst>
          </p:cNvPr>
          <p:cNvSpPr txBox="1"/>
          <p:nvPr/>
        </p:nvSpPr>
        <p:spPr>
          <a:xfrm>
            <a:off x="5367549" y="1651955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Classificação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787211-21D7-ABE5-E9BF-0379B3175797}"/>
              </a:ext>
            </a:extLst>
          </p:cNvPr>
          <p:cNvSpPr txBox="1"/>
          <p:nvPr/>
        </p:nvSpPr>
        <p:spPr>
          <a:xfrm>
            <a:off x="8354693" y="1651955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Composição das Remunerações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562629F-C8DF-E29C-883F-01AD6B733F07}"/>
              </a:ext>
            </a:extLst>
          </p:cNvPr>
          <p:cNvSpPr txBox="1"/>
          <p:nvPr/>
        </p:nvSpPr>
        <p:spPr>
          <a:xfrm>
            <a:off x="5367549" y="4421889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</p:spTree>
    <p:extLst>
      <p:ext uri="{BB962C8B-B14F-4D97-AF65-F5344CB8AC3E}">
        <p14:creationId xmlns:p14="http://schemas.microsoft.com/office/powerpoint/2010/main" val="169423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5E9DCC2E-F60C-1088-5B87-107A3F53B34F}"/>
              </a:ext>
            </a:extLst>
          </p:cNvPr>
          <p:cNvSpPr/>
          <p:nvPr/>
        </p:nvSpPr>
        <p:spPr>
          <a:xfrm>
            <a:off x="236154" y="1661940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E4210A69-5246-E211-8D3F-FBE8D5CFA597}"/>
              </a:ext>
            </a:extLst>
          </p:cNvPr>
          <p:cNvSpPr/>
          <p:nvPr/>
        </p:nvSpPr>
        <p:spPr>
          <a:xfrm flipV="1">
            <a:off x="236154" y="1896275"/>
            <a:ext cx="4860000" cy="4752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1" y="48892"/>
            <a:ext cx="700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Servidores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930A3F9-D3B2-CDFD-6628-D4D0642EF5FA}"/>
              </a:ext>
            </a:extLst>
          </p:cNvPr>
          <p:cNvSpPr/>
          <p:nvPr/>
        </p:nvSpPr>
        <p:spPr>
          <a:xfrm>
            <a:off x="236154" y="735313"/>
            <a:ext cx="162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92A953-733C-D3A8-46F8-2CFD713FD19F}"/>
              </a:ext>
            </a:extLst>
          </p:cNvPr>
          <p:cNvSpPr/>
          <p:nvPr/>
        </p:nvSpPr>
        <p:spPr>
          <a:xfrm>
            <a:off x="213097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Usuários com preenchimento sólido">
            <a:extLst>
              <a:ext uri="{FF2B5EF4-FFF2-40B4-BE49-F238E27FC236}">
                <a16:creationId xmlns:a16="http://schemas.microsoft.com/office/drawing/2014/main" id="{3CD23043-9BD6-93D1-4F64-CD318403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116" y="1053422"/>
            <a:ext cx="324000" cy="32400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BB6D95C-85FA-DCB4-F371-CCDB9D30BBFA}"/>
              </a:ext>
            </a:extLst>
          </p:cNvPr>
          <p:cNvSpPr/>
          <p:nvPr/>
        </p:nvSpPr>
        <p:spPr>
          <a:xfrm>
            <a:off x="979543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Gráfico 25" descr="Moedas com preenchimento sólido">
            <a:extLst>
              <a:ext uri="{FF2B5EF4-FFF2-40B4-BE49-F238E27FC236}">
                <a16:creationId xmlns:a16="http://schemas.microsoft.com/office/drawing/2014/main" id="{A75D8FD5-4CB0-B4BC-B25B-796FFBFBE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057" y="1048918"/>
            <a:ext cx="324000" cy="324000"/>
          </a:xfrm>
          <a:prstGeom prst="rect">
            <a:avLst/>
          </a:prstGeom>
        </p:spPr>
      </p:pic>
      <p:pic>
        <p:nvPicPr>
          <p:cNvPr id="27" name="Gráfico 26" descr="Crescimento Comercial com preenchimento sólido">
            <a:extLst>
              <a:ext uri="{FF2B5EF4-FFF2-40B4-BE49-F238E27FC236}">
                <a16:creationId xmlns:a16="http://schemas.microsoft.com/office/drawing/2014/main" id="{96A27F43-8F2B-8622-858F-2087F638A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02329" y="1049616"/>
            <a:ext cx="324000" cy="324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7A3F84D-D263-084B-2F17-8C9C61FBF967}"/>
              </a:ext>
            </a:extLst>
          </p:cNvPr>
          <p:cNvSpPr/>
          <p:nvPr/>
        </p:nvSpPr>
        <p:spPr>
          <a:xfrm>
            <a:off x="5367434" y="1661940"/>
            <a:ext cx="36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99E119B3-544C-6B48-C553-3CAA2A21FA0B}"/>
              </a:ext>
            </a:extLst>
          </p:cNvPr>
          <p:cNvSpPr/>
          <p:nvPr/>
        </p:nvSpPr>
        <p:spPr>
          <a:xfrm flipV="1">
            <a:off x="5367434" y="1896275"/>
            <a:ext cx="36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644D82C-26A8-DF2F-9FC7-5477CDBBA4A6}"/>
              </a:ext>
            </a:extLst>
          </p:cNvPr>
          <p:cNvSpPr/>
          <p:nvPr/>
        </p:nvSpPr>
        <p:spPr>
          <a:xfrm>
            <a:off x="5367434" y="4614031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45F5C29-F291-2DD3-A6B6-E3F697EAFD65}"/>
              </a:ext>
            </a:extLst>
          </p:cNvPr>
          <p:cNvSpPr/>
          <p:nvPr/>
        </p:nvSpPr>
        <p:spPr>
          <a:xfrm flipV="1">
            <a:off x="5367434" y="4848275"/>
            <a:ext cx="6588000" cy="180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5C7BD370-9D20-56A1-12FB-CE4C0B9EB6A9}"/>
              </a:ext>
            </a:extLst>
          </p:cNvPr>
          <p:cNvSpPr/>
          <p:nvPr/>
        </p:nvSpPr>
        <p:spPr>
          <a:xfrm>
            <a:off x="9255434" y="1661940"/>
            <a:ext cx="27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00C589-70E0-86C1-AC8F-6D460E683727}"/>
              </a:ext>
            </a:extLst>
          </p:cNvPr>
          <p:cNvSpPr/>
          <p:nvPr/>
        </p:nvSpPr>
        <p:spPr>
          <a:xfrm>
            <a:off x="474579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20A99165-0DD5-255C-8023-C58E00E3AD3E}"/>
              </a:ext>
            </a:extLst>
          </p:cNvPr>
          <p:cNvSpPr/>
          <p:nvPr/>
        </p:nvSpPr>
        <p:spPr>
          <a:xfrm flipV="1">
            <a:off x="9255434" y="1896275"/>
            <a:ext cx="27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áfico 28" descr="Moedas com preenchimento sólido">
            <a:extLst>
              <a:ext uri="{FF2B5EF4-FFF2-40B4-BE49-F238E27FC236}">
                <a16:creationId xmlns:a16="http://schemas.microsoft.com/office/drawing/2014/main" id="{4D4ADC94-B0AF-D624-45F4-088EA565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986" y="1048918"/>
            <a:ext cx="324000" cy="324000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56194C-8FFE-C2CD-E729-1B0E6A19E94E}"/>
              </a:ext>
            </a:extLst>
          </p:cNvPr>
          <p:cNvSpPr/>
          <p:nvPr/>
        </p:nvSpPr>
        <p:spPr>
          <a:xfrm>
            <a:off x="736061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 descr="Crescimento Comercial com preenchimento sólido">
            <a:extLst>
              <a:ext uri="{FF2B5EF4-FFF2-40B4-BE49-F238E27FC236}">
                <a16:creationId xmlns:a16="http://schemas.microsoft.com/office/drawing/2014/main" id="{41CF92F1-BDC6-D43A-389D-6A340BBDA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69651" y="1049616"/>
            <a:ext cx="324000" cy="3240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D0FBE31-B07D-44AF-D79C-B3223B912AF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81" y="47302"/>
            <a:ext cx="432000" cy="504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EC12FF-4739-246F-43F6-9AD482A676AD}"/>
              </a:ext>
            </a:extLst>
          </p:cNvPr>
          <p:cNvSpPr txBox="1"/>
          <p:nvPr/>
        </p:nvSpPr>
        <p:spPr>
          <a:xfrm>
            <a:off x="225778" y="1082530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Servidores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C9A144A-2A49-ED5F-3A9E-B04889B513C9}"/>
              </a:ext>
            </a:extLst>
          </p:cNvPr>
          <p:cNvSpPr txBox="1"/>
          <p:nvPr/>
        </p:nvSpPr>
        <p:spPr>
          <a:xfrm>
            <a:off x="2114152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7C1845-0F2E-41A9-4156-808B58FED6ED}"/>
              </a:ext>
            </a:extLst>
          </p:cNvPr>
          <p:cNvSpPr txBox="1"/>
          <p:nvPr/>
        </p:nvSpPr>
        <p:spPr>
          <a:xfrm>
            <a:off x="4749986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Líquida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B9AC21C-AC6D-AABB-27DA-97D1AD537D8C}"/>
              </a:ext>
            </a:extLst>
          </p:cNvPr>
          <p:cNvSpPr txBox="1"/>
          <p:nvPr/>
        </p:nvSpPr>
        <p:spPr>
          <a:xfrm>
            <a:off x="7363177" y="1082530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Média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1CA722E-02B0-D93E-75B1-92AE2BCE9D89}"/>
              </a:ext>
            </a:extLst>
          </p:cNvPr>
          <p:cNvSpPr txBox="1"/>
          <p:nvPr/>
        </p:nvSpPr>
        <p:spPr>
          <a:xfrm>
            <a:off x="9792229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Salário Médio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21BD076-9017-4C0C-BDDB-1610409DCB68}"/>
              </a:ext>
            </a:extLst>
          </p:cNvPr>
          <p:cNvSpPr txBox="1"/>
          <p:nvPr/>
        </p:nvSpPr>
        <p:spPr>
          <a:xfrm>
            <a:off x="242628" y="165195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 Superior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E368C9D-5FEE-414E-4913-DEB6D5B78D28}"/>
              </a:ext>
            </a:extLst>
          </p:cNvPr>
          <p:cNvSpPr txBox="1"/>
          <p:nvPr/>
        </p:nvSpPr>
        <p:spPr>
          <a:xfrm>
            <a:off x="5367549" y="1651955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Composição das Remunerações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C77BB61-5816-6BF4-B8C9-5A40AF1D3B15}"/>
              </a:ext>
            </a:extLst>
          </p:cNvPr>
          <p:cNvSpPr txBox="1"/>
          <p:nvPr/>
        </p:nvSpPr>
        <p:spPr>
          <a:xfrm>
            <a:off x="9269090" y="1651955"/>
            <a:ext cx="27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Estado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DA10C71-3F30-4991-C671-378807C46FD2}"/>
              </a:ext>
            </a:extLst>
          </p:cNvPr>
          <p:cNvSpPr txBox="1"/>
          <p:nvPr/>
        </p:nvSpPr>
        <p:spPr>
          <a:xfrm>
            <a:off x="5367549" y="4599895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</p:spTree>
    <p:extLst>
      <p:ext uri="{BB962C8B-B14F-4D97-AF65-F5344CB8AC3E}">
        <p14:creationId xmlns:p14="http://schemas.microsoft.com/office/powerpoint/2010/main" val="25983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0" y="48892"/>
            <a:ext cx="827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Servidores (Cargos)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A28DBDE3-2444-E8C2-CAEF-7CE5C5700EFC}"/>
              </a:ext>
            </a:extLst>
          </p:cNvPr>
          <p:cNvSpPr/>
          <p:nvPr/>
        </p:nvSpPr>
        <p:spPr>
          <a:xfrm>
            <a:off x="3747434" y="735313"/>
            <a:ext cx="820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0441FC8A-DBE2-5B79-0578-E2EAAA4CDD90}"/>
              </a:ext>
            </a:extLst>
          </p:cNvPr>
          <p:cNvSpPr/>
          <p:nvPr/>
        </p:nvSpPr>
        <p:spPr>
          <a:xfrm flipV="1">
            <a:off x="3747434" y="972768"/>
            <a:ext cx="8208000" cy="5670000"/>
          </a:xfrm>
          <a:prstGeom prst="round2SameRect">
            <a:avLst>
              <a:gd name="adj1" fmla="val 211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109674-E94B-E7F3-EAA7-E1C90C65783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81" y="47302"/>
            <a:ext cx="432000" cy="504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68C2D8-64AD-D0C3-1DD2-6E45248B872F}"/>
              </a:ext>
            </a:extLst>
          </p:cNvPr>
          <p:cNvSpPr txBox="1"/>
          <p:nvPr/>
        </p:nvSpPr>
        <p:spPr>
          <a:xfrm>
            <a:off x="3749311" y="721177"/>
            <a:ext cx="820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Informações por Cargo</a:t>
            </a:r>
          </a:p>
        </p:txBody>
      </p:sp>
    </p:spTree>
    <p:extLst>
      <p:ext uri="{BB962C8B-B14F-4D97-AF65-F5344CB8AC3E}">
        <p14:creationId xmlns:p14="http://schemas.microsoft.com/office/powerpoint/2010/main" val="149077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5E9DCC2E-F60C-1088-5B87-107A3F53B34F}"/>
              </a:ext>
            </a:extLst>
          </p:cNvPr>
          <p:cNvSpPr/>
          <p:nvPr/>
        </p:nvSpPr>
        <p:spPr>
          <a:xfrm>
            <a:off x="236154" y="1661940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E4210A69-5246-E211-8D3F-FBE8D5CFA597}"/>
              </a:ext>
            </a:extLst>
          </p:cNvPr>
          <p:cNvSpPr/>
          <p:nvPr/>
        </p:nvSpPr>
        <p:spPr>
          <a:xfrm flipV="1">
            <a:off x="236154" y="1896275"/>
            <a:ext cx="4860000" cy="4752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1" y="48892"/>
            <a:ext cx="67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Militares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7A3F84D-D263-084B-2F17-8C9C61FBF967}"/>
              </a:ext>
            </a:extLst>
          </p:cNvPr>
          <p:cNvSpPr/>
          <p:nvPr/>
        </p:nvSpPr>
        <p:spPr>
          <a:xfrm>
            <a:off x="5367434" y="1661940"/>
            <a:ext cx="36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99E119B3-544C-6B48-C553-3CAA2A21FA0B}"/>
              </a:ext>
            </a:extLst>
          </p:cNvPr>
          <p:cNvSpPr/>
          <p:nvPr/>
        </p:nvSpPr>
        <p:spPr>
          <a:xfrm flipV="1">
            <a:off x="5367434" y="1896275"/>
            <a:ext cx="36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644D82C-26A8-DF2F-9FC7-5477CDBBA4A6}"/>
              </a:ext>
            </a:extLst>
          </p:cNvPr>
          <p:cNvSpPr/>
          <p:nvPr/>
        </p:nvSpPr>
        <p:spPr>
          <a:xfrm>
            <a:off x="5367434" y="4614031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45F5C29-F291-2DD3-A6B6-E3F697EAFD65}"/>
              </a:ext>
            </a:extLst>
          </p:cNvPr>
          <p:cNvSpPr/>
          <p:nvPr/>
        </p:nvSpPr>
        <p:spPr>
          <a:xfrm flipV="1">
            <a:off x="5367434" y="4848275"/>
            <a:ext cx="6588000" cy="180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5C7BD370-9D20-56A1-12FB-CE4C0B9EB6A9}"/>
              </a:ext>
            </a:extLst>
          </p:cNvPr>
          <p:cNvSpPr/>
          <p:nvPr/>
        </p:nvSpPr>
        <p:spPr>
          <a:xfrm>
            <a:off x="9255434" y="1661940"/>
            <a:ext cx="27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20A99165-0DD5-255C-8023-C58E00E3AD3E}"/>
              </a:ext>
            </a:extLst>
          </p:cNvPr>
          <p:cNvSpPr/>
          <p:nvPr/>
        </p:nvSpPr>
        <p:spPr>
          <a:xfrm flipV="1">
            <a:off x="9255434" y="1896275"/>
            <a:ext cx="27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8E13C69B-4128-20F2-29E4-B73DBCE1C42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81" y="47302"/>
            <a:ext cx="432000" cy="5040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3B440CAF-686A-5459-9A5C-0AFD10398ADD}"/>
              </a:ext>
            </a:extLst>
          </p:cNvPr>
          <p:cNvSpPr txBox="1"/>
          <p:nvPr/>
        </p:nvSpPr>
        <p:spPr>
          <a:xfrm>
            <a:off x="242628" y="165195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Informações por Cargo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7D25F9E-7DFA-6C1C-28BB-5236AA64DBE6}"/>
              </a:ext>
            </a:extLst>
          </p:cNvPr>
          <p:cNvSpPr txBox="1"/>
          <p:nvPr/>
        </p:nvSpPr>
        <p:spPr>
          <a:xfrm>
            <a:off x="5367549" y="1651955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Composição das Remunerações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89A9F6C-07E2-CA4C-4D7D-EB2ECC6A7CDE}"/>
              </a:ext>
            </a:extLst>
          </p:cNvPr>
          <p:cNvSpPr txBox="1"/>
          <p:nvPr/>
        </p:nvSpPr>
        <p:spPr>
          <a:xfrm>
            <a:off x="9269090" y="1651955"/>
            <a:ext cx="27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FCE880-B715-D62E-E887-7299035BBA46}"/>
              </a:ext>
            </a:extLst>
          </p:cNvPr>
          <p:cNvSpPr txBox="1"/>
          <p:nvPr/>
        </p:nvSpPr>
        <p:spPr>
          <a:xfrm>
            <a:off x="5367549" y="4599895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DFE68B1-5F8C-E73B-0ADD-91ADA3D4A73E}"/>
              </a:ext>
            </a:extLst>
          </p:cNvPr>
          <p:cNvSpPr/>
          <p:nvPr/>
        </p:nvSpPr>
        <p:spPr>
          <a:xfrm>
            <a:off x="236154" y="735313"/>
            <a:ext cx="162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846F123-579F-51F7-A4F5-FB5FF7D3BBFE}"/>
              </a:ext>
            </a:extLst>
          </p:cNvPr>
          <p:cNvSpPr/>
          <p:nvPr/>
        </p:nvSpPr>
        <p:spPr>
          <a:xfrm>
            <a:off x="213097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Gráfico 43" descr="Usuários com preenchimento sólido">
            <a:extLst>
              <a:ext uri="{FF2B5EF4-FFF2-40B4-BE49-F238E27FC236}">
                <a16:creationId xmlns:a16="http://schemas.microsoft.com/office/drawing/2014/main" id="{253A816E-64E0-9AD5-156C-B07D7733E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116" y="1053422"/>
            <a:ext cx="324000" cy="324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8D8AA46-E87C-FE27-7013-6F2B658F5BA0}"/>
              </a:ext>
            </a:extLst>
          </p:cNvPr>
          <p:cNvSpPr/>
          <p:nvPr/>
        </p:nvSpPr>
        <p:spPr>
          <a:xfrm>
            <a:off x="979543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6" name="Gráfico 45" descr="Moedas com preenchimento sólido">
            <a:extLst>
              <a:ext uri="{FF2B5EF4-FFF2-40B4-BE49-F238E27FC236}">
                <a16:creationId xmlns:a16="http://schemas.microsoft.com/office/drawing/2014/main" id="{4E50AA54-EAF5-51AD-8409-28FD90DAD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5057" y="1048918"/>
            <a:ext cx="324000" cy="324000"/>
          </a:xfrm>
          <a:prstGeom prst="rect">
            <a:avLst/>
          </a:prstGeom>
        </p:spPr>
      </p:pic>
      <p:pic>
        <p:nvPicPr>
          <p:cNvPr id="47" name="Gráfico 46" descr="Crescimento Comercial com preenchimento sólido">
            <a:extLst>
              <a:ext uri="{FF2B5EF4-FFF2-40B4-BE49-F238E27FC236}">
                <a16:creationId xmlns:a16="http://schemas.microsoft.com/office/drawing/2014/main" id="{063E70E7-6355-D9AE-BA98-D14566FFC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2329" y="1049616"/>
            <a:ext cx="324000" cy="324000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22376F77-9474-41A7-82E8-284574513B89}"/>
              </a:ext>
            </a:extLst>
          </p:cNvPr>
          <p:cNvSpPr/>
          <p:nvPr/>
        </p:nvSpPr>
        <p:spPr>
          <a:xfrm>
            <a:off x="474579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Gráfico 48" descr="Moedas com preenchimento sólido">
            <a:extLst>
              <a:ext uri="{FF2B5EF4-FFF2-40B4-BE49-F238E27FC236}">
                <a16:creationId xmlns:a16="http://schemas.microsoft.com/office/drawing/2014/main" id="{CADBB9C2-6367-7DB6-F769-FAFFC1EDD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0986" y="1048918"/>
            <a:ext cx="324000" cy="324000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8FE6B68-D2A0-27E9-7ADD-D8C3E92330E1}"/>
              </a:ext>
            </a:extLst>
          </p:cNvPr>
          <p:cNvSpPr/>
          <p:nvPr/>
        </p:nvSpPr>
        <p:spPr>
          <a:xfrm>
            <a:off x="736061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 descr="Crescimento Comercial com preenchimento sólido">
            <a:extLst>
              <a:ext uri="{FF2B5EF4-FFF2-40B4-BE49-F238E27FC236}">
                <a16:creationId xmlns:a16="http://schemas.microsoft.com/office/drawing/2014/main" id="{DD059A0A-4DE7-628B-1A3A-84136B10A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9651" y="1049616"/>
            <a:ext cx="324000" cy="32400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A8BEA42D-75D5-F48C-E855-FF00DE245F48}"/>
              </a:ext>
            </a:extLst>
          </p:cNvPr>
          <p:cNvSpPr txBox="1"/>
          <p:nvPr/>
        </p:nvSpPr>
        <p:spPr>
          <a:xfrm>
            <a:off x="225778" y="1082530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Militares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D8A5355-71D1-FE08-DD35-1AB2E86BD87B}"/>
              </a:ext>
            </a:extLst>
          </p:cNvPr>
          <p:cNvSpPr txBox="1"/>
          <p:nvPr/>
        </p:nvSpPr>
        <p:spPr>
          <a:xfrm>
            <a:off x="2114152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33144D-BE8B-7E00-D6E3-EB51DAD31759}"/>
              </a:ext>
            </a:extLst>
          </p:cNvPr>
          <p:cNvSpPr txBox="1"/>
          <p:nvPr/>
        </p:nvSpPr>
        <p:spPr>
          <a:xfrm>
            <a:off x="4749986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Líquida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7DC908-B874-C15C-D4BB-0ADEC9962F6A}"/>
              </a:ext>
            </a:extLst>
          </p:cNvPr>
          <p:cNvSpPr txBox="1"/>
          <p:nvPr/>
        </p:nvSpPr>
        <p:spPr>
          <a:xfrm>
            <a:off x="7363177" y="1082530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Média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0E68013-5B07-F77C-8DD8-D0E5C7A820AC}"/>
              </a:ext>
            </a:extLst>
          </p:cNvPr>
          <p:cNvSpPr txBox="1"/>
          <p:nvPr/>
        </p:nvSpPr>
        <p:spPr>
          <a:xfrm>
            <a:off x="9792229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Salário Médio</a:t>
            </a:r>
          </a:p>
        </p:txBody>
      </p:sp>
    </p:spTree>
    <p:extLst>
      <p:ext uri="{BB962C8B-B14F-4D97-AF65-F5344CB8AC3E}">
        <p14:creationId xmlns:p14="http://schemas.microsoft.com/office/powerpoint/2010/main" val="320928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95BE15A-8168-849D-0599-0EF9D1E5DAD6}"/>
              </a:ext>
            </a:extLst>
          </p:cNvPr>
          <p:cNvSpPr/>
          <p:nvPr/>
        </p:nvSpPr>
        <p:spPr>
          <a:xfrm>
            <a:off x="236154" y="735313"/>
            <a:ext cx="162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53455745-FEE4-5EFF-118D-7CFFD6F514C1}"/>
              </a:ext>
            </a:extLst>
          </p:cNvPr>
          <p:cNvSpPr/>
          <p:nvPr/>
        </p:nvSpPr>
        <p:spPr>
          <a:xfrm>
            <a:off x="213097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0931CEC8-1083-6E10-0B92-B406400740ED}"/>
              </a:ext>
            </a:extLst>
          </p:cNvPr>
          <p:cNvSpPr/>
          <p:nvPr/>
        </p:nvSpPr>
        <p:spPr>
          <a:xfrm>
            <a:off x="979543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10A6BF0-15A1-FBBA-9E3B-E8AE723C22E0}"/>
              </a:ext>
            </a:extLst>
          </p:cNvPr>
          <p:cNvSpPr/>
          <p:nvPr/>
        </p:nvSpPr>
        <p:spPr>
          <a:xfrm>
            <a:off x="474579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C9A87C32-A2F7-FD83-5DDF-CBBC0AB3AA42}"/>
              </a:ext>
            </a:extLst>
          </p:cNvPr>
          <p:cNvSpPr/>
          <p:nvPr/>
        </p:nvSpPr>
        <p:spPr>
          <a:xfrm>
            <a:off x="736061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0" y="48892"/>
            <a:ext cx="966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</a:t>
            </a:r>
            <a:r>
              <a:rPr lang="pt-BR" sz="22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Aposentados/Pensionistas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C94BB871-2EA2-F50B-66ED-E5EFC14D57A1}"/>
              </a:ext>
            </a:extLst>
          </p:cNvPr>
          <p:cNvSpPr/>
          <p:nvPr/>
        </p:nvSpPr>
        <p:spPr>
          <a:xfrm>
            <a:off x="5367434" y="4614031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8A7F68A1-D6F8-57FB-A75C-FCF450F20C53}"/>
              </a:ext>
            </a:extLst>
          </p:cNvPr>
          <p:cNvSpPr/>
          <p:nvPr/>
        </p:nvSpPr>
        <p:spPr>
          <a:xfrm flipV="1">
            <a:off x="5367434" y="4848275"/>
            <a:ext cx="6588000" cy="180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Usuários com preenchimento sólido">
            <a:extLst>
              <a:ext uri="{FF2B5EF4-FFF2-40B4-BE49-F238E27FC236}">
                <a16:creationId xmlns:a16="http://schemas.microsoft.com/office/drawing/2014/main" id="{E3C13D56-38F2-2D7C-D0DD-2FFE841C1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116" y="1053422"/>
            <a:ext cx="324000" cy="324000"/>
          </a:xfrm>
          <a:prstGeom prst="rect">
            <a:avLst/>
          </a:prstGeom>
        </p:spPr>
      </p:pic>
      <p:pic>
        <p:nvPicPr>
          <p:cNvPr id="12" name="Gráfico 11" descr="Moedas com preenchimento sólido">
            <a:extLst>
              <a:ext uri="{FF2B5EF4-FFF2-40B4-BE49-F238E27FC236}">
                <a16:creationId xmlns:a16="http://schemas.microsoft.com/office/drawing/2014/main" id="{1A5723A3-911D-6F50-7413-A6F331F82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057" y="1048918"/>
            <a:ext cx="324000" cy="324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044F362-41E8-25B8-220A-6F79301561BA}"/>
              </a:ext>
            </a:extLst>
          </p:cNvPr>
          <p:cNvSpPr/>
          <p:nvPr/>
        </p:nvSpPr>
        <p:spPr>
          <a:xfrm>
            <a:off x="8686329" y="1661940"/>
            <a:ext cx="324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049B9A24-0B14-08AA-2100-917E8AEEFB67}"/>
              </a:ext>
            </a:extLst>
          </p:cNvPr>
          <p:cNvSpPr/>
          <p:nvPr/>
        </p:nvSpPr>
        <p:spPr>
          <a:xfrm flipV="1">
            <a:off x="8686329" y="1896275"/>
            <a:ext cx="324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30E147F-4FEC-421D-840C-10E7C833B92A}"/>
              </a:ext>
            </a:extLst>
          </p:cNvPr>
          <p:cNvSpPr/>
          <p:nvPr/>
        </p:nvSpPr>
        <p:spPr>
          <a:xfrm>
            <a:off x="236154" y="3526256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F8C8AB68-E25B-4003-6261-950415B9F253}"/>
              </a:ext>
            </a:extLst>
          </p:cNvPr>
          <p:cNvSpPr/>
          <p:nvPr/>
        </p:nvSpPr>
        <p:spPr>
          <a:xfrm flipV="1">
            <a:off x="236154" y="3768275"/>
            <a:ext cx="4860000" cy="288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5A635938-A59E-ABBD-3E3C-0ABA0BCCDA20}"/>
              </a:ext>
            </a:extLst>
          </p:cNvPr>
          <p:cNvSpPr/>
          <p:nvPr/>
        </p:nvSpPr>
        <p:spPr>
          <a:xfrm>
            <a:off x="5367434" y="1661940"/>
            <a:ext cx="30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0FD4601C-6EAF-0996-6CEE-0D96780C3A15}"/>
              </a:ext>
            </a:extLst>
          </p:cNvPr>
          <p:cNvSpPr/>
          <p:nvPr/>
        </p:nvSpPr>
        <p:spPr>
          <a:xfrm flipV="1">
            <a:off x="5367434" y="1896275"/>
            <a:ext cx="306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6CB0EBD7-71C6-15C6-7A9D-F3E523E6C54B}"/>
              </a:ext>
            </a:extLst>
          </p:cNvPr>
          <p:cNvSpPr/>
          <p:nvPr/>
        </p:nvSpPr>
        <p:spPr>
          <a:xfrm>
            <a:off x="236154" y="1661940"/>
            <a:ext cx="198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232D84EA-0DD0-241C-6170-6CD9874D8D60}"/>
              </a:ext>
            </a:extLst>
          </p:cNvPr>
          <p:cNvSpPr/>
          <p:nvPr/>
        </p:nvSpPr>
        <p:spPr>
          <a:xfrm flipV="1">
            <a:off x="236154" y="1896275"/>
            <a:ext cx="1980000" cy="14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Moedas com preenchimento sólido">
            <a:extLst>
              <a:ext uri="{FF2B5EF4-FFF2-40B4-BE49-F238E27FC236}">
                <a16:creationId xmlns:a16="http://schemas.microsoft.com/office/drawing/2014/main" id="{B8F066CD-D1AC-37D2-548B-A7AFDC37F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985" y="1048918"/>
            <a:ext cx="324000" cy="324000"/>
          </a:xfrm>
          <a:prstGeom prst="rect">
            <a:avLst/>
          </a:prstGeom>
        </p:spPr>
      </p:pic>
      <p:sp>
        <p:nvSpPr>
          <p:cNvPr id="28" name="Retângulo: Cantos Superiores Arredondados 27">
            <a:extLst>
              <a:ext uri="{FF2B5EF4-FFF2-40B4-BE49-F238E27FC236}">
                <a16:creationId xmlns:a16="http://schemas.microsoft.com/office/drawing/2014/main" id="{E3AF69E5-A122-B649-3516-71B643A707BE}"/>
              </a:ext>
            </a:extLst>
          </p:cNvPr>
          <p:cNvSpPr/>
          <p:nvPr/>
        </p:nvSpPr>
        <p:spPr>
          <a:xfrm>
            <a:off x="2504154" y="1661940"/>
            <a:ext cx="259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Superiores Arredondados 28">
            <a:extLst>
              <a:ext uri="{FF2B5EF4-FFF2-40B4-BE49-F238E27FC236}">
                <a16:creationId xmlns:a16="http://schemas.microsoft.com/office/drawing/2014/main" id="{198E8B03-FE93-5EDD-F52D-81C3E260188E}"/>
              </a:ext>
            </a:extLst>
          </p:cNvPr>
          <p:cNvSpPr/>
          <p:nvPr/>
        </p:nvSpPr>
        <p:spPr>
          <a:xfrm flipV="1">
            <a:off x="2504154" y="1896275"/>
            <a:ext cx="2592000" cy="14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 descr="Ampulheta">
            <a:extLst>
              <a:ext uri="{FF2B5EF4-FFF2-40B4-BE49-F238E27FC236}">
                <a16:creationId xmlns:a16="http://schemas.microsoft.com/office/drawing/2014/main" id="{2C0024F3-264A-F3FE-1E97-B6FD44645B0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69876" y="1085010"/>
            <a:ext cx="310896" cy="270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EC99112-D1B2-E59C-53D4-6914C736A5E1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81" y="47302"/>
            <a:ext cx="432000" cy="504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472D14-D0E5-94BF-680E-EE7FD8DEC096}"/>
              </a:ext>
            </a:extLst>
          </p:cNvPr>
          <p:cNvSpPr txBox="1"/>
          <p:nvPr/>
        </p:nvSpPr>
        <p:spPr>
          <a:xfrm>
            <a:off x="234200" y="1082530"/>
            <a:ext cx="12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Aposent. e Pens.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5B908F9-2E3C-6B71-19CB-0DF009103B4F}"/>
              </a:ext>
            </a:extLst>
          </p:cNvPr>
          <p:cNvSpPr txBox="1"/>
          <p:nvPr/>
        </p:nvSpPr>
        <p:spPr>
          <a:xfrm>
            <a:off x="2114152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2832079-806B-04C7-2C50-785C9256D42B}"/>
              </a:ext>
            </a:extLst>
          </p:cNvPr>
          <p:cNvSpPr txBox="1"/>
          <p:nvPr/>
        </p:nvSpPr>
        <p:spPr>
          <a:xfrm>
            <a:off x="4749989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Líquida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F13B695-A8AC-06D3-5046-E1FACCD7B2C9}"/>
              </a:ext>
            </a:extLst>
          </p:cNvPr>
          <p:cNvSpPr txBox="1"/>
          <p:nvPr/>
        </p:nvSpPr>
        <p:spPr>
          <a:xfrm>
            <a:off x="9793588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Tempo Médio de Benefício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715448E-7DFC-CFE4-89EE-FF157ABF648C}"/>
              </a:ext>
            </a:extLst>
          </p:cNvPr>
          <p:cNvSpPr txBox="1"/>
          <p:nvPr/>
        </p:nvSpPr>
        <p:spPr>
          <a:xfrm>
            <a:off x="5367549" y="4599895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1AF42FE-212D-B55B-8D01-664BB80F7BED}"/>
              </a:ext>
            </a:extLst>
          </p:cNvPr>
          <p:cNvSpPr txBox="1"/>
          <p:nvPr/>
        </p:nvSpPr>
        <p:spPr>
          <a:xfrm>
            <a:off x="242628" y="3516270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 Superior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4B74E49-6E35-AC49-D210-1E234A03D513}"/>
              </a:ext>
            </a:extLst>
          </p:cNvPr>
          <p:cNvSpPr txBox="1"/>
          <p:nvPr/>
        </p:nvSpPr>
        <p:spPr>
          <a:xfrm>
            <a:off x="5367549" y="1651955"/>
            <a:ext cx="30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Aposentadorias por Tipo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0715CF4-E8CC-BB02-D512-B57179694D14}"/>
              </a:ext>
            </a:extLst>
          </p:cNvPr>
          <p:cNvSpPr txBox="1"/>
          <p:nvPr/>
        </p:nvSpPr>
        <p:spPr>
          <a:xfrm>
            <a:off x="8692039" y="1651955"/>
            <a:ext cx="32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Pensões por Tipo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C1D17B-5CB4-F106-8C76-E8C87CAEF2D9}"/>
              </a:ext>
            </a:extLst>
          </p:cNvPr>
          <p:cNvSpPr txBox="1"/>
          <p:nvPr/>
        </p:nvSpPr>
        <p:spPr>
          <a:xfrm>
            <a:off x="242628" y="1651955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Aposentados x Pensionistas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DAE5044-FADE-A775-BC3F-322DF954FBC5}"/>
              </a:ext>
            </a:extLst>
          </p:cNvPr>
          <p:cNvSpPr txBox="1"/>
          <p:nvPr/>
        </p:nvSpPr>
        <p:spPr>
          <a:xfrm>
            <a:off x="2442994" y="1651955"/>
            <a:ext cx="27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Aposent. e Pens. x Tempo de Benefício</a:t>
            </a:r>
          </a:p>
        </p:txBody>
      </p:sp>
      <p:pic>
        <p:nvPicPr>
          <p:cNvPr id="48" name="Gráfico 47" descr="Crescimento Comercial com preenchimento sólido">
            <a:extLst>
              <a:ext uri="{FF2B5EF4-FFF2-40B4-BE49-F238E27FC236}">
                <a16:creationId xmlns:a16="http://schemas.microsoft.com/office/drawing/2014/main" id="{6FDEBFB2-9940-DEE3-7003-3BB19C2D7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9651" y="1049616"/>
            <a:ext cx="324000" cy="3240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621C53F6-1E46-5279-207F-DA6B5423EE91}"/>
              </a:ext>
            </a:extLst>
          </p:cNvPr>
          <p:cNvSpPr txBox="1"/>
          <p:nvPr/>
        </p:nvSpPr>
        <p:spPr>
          <a:xfrm>
            <a:off x="7363177" y="1082530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Média</a:t>
            </a:r>
          </a:p>
        </p:txBody>
      </p:sp>
    </p:spTree>
    <p:extLst>
      <p:ext uri="{BB962C8B-B14F-4D97-AF65-F5344CB8AC3E}">
        <p14:creationId xmlns:p14="http://schemas.microsoft.com/office/powerpoint/2010/main" val="36327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9CFF8A-D966-CC11-760C-5D9657DCCD8B}"/>
              </a:ext>
            </a:extLst>
          </p:cNvPr>
          <p:cNvSpPr txBox="1"/>
          <p:nvPr/>
        </p:nvSpPr>
        <p:spPr>
          <a:xfrm>
            <a:off x="392648" y="435006"/>
            <a:ext cx="97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Cores</a:t>
            </a:r>
            <a:r>
              <a:rPr lang="pt-BR" sz="2400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20268-ED94-5812-7F2D-28A1A874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8" y="1089176"/>
            <a:ext cx="8372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61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147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Black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Gonçalves Correa de Oliveira</dc:creator>
  <cp:lastModifiedBy>Carol</cp:lastModifiedBy>
  <cp:revision>136</cp:revision>
  <dcterms:created xsi:type="dcterms:W3CDTF">2022-05-13T19:06:41Z</dcterms:created>
  <dcterms:modified xsi:type="dcterms:W3CDTF">2022-06-13T22:50:26Z</dcterms:modified>
</cp:coreProperties>
</file>