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5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75C"/>
    <a:srgbClr val="FFC947"/>
    <a:srgbClr val="F3C623"/>
    <a:srgbClr val="F2B807"/>
    <a:srgbClr val="BB0505"/>
    <a:srgbClr val="C30505"/>
    <a:srgbClr val="9F0404"/>
    <a:srgbClr val="0A1931"/>
    <a:srgbClr val="E5D549"/>
    <a:srgbClr val="2E3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4C842-7815-45E5-8455-FEC2818E7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F3D42D-4FC3-4BAA-83F4-6B7A5B6CC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3F8E66-1D92-4E70-9681-BBE84A3C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4BF36-B90F-4E62-942A-388D049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86B5D-D1C2-4BC7-9AAF-76745987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28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60BAD-9020-4EDB-9D51-7F5AE0C2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20E457-61FF-4DB0-A619-61FD5385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908FF-8F44-464A-AF66-B9E3D610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7D6A7B-7EA8-4DC0-97E1-006C8DB7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CF868B-D9BA-42F9-9D5E-FD832FE7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8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2A30-DE07-4A45-9FAC-3D5E12BDC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46820E-C3AC-4ECC-AB95-0E7416ED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24640-F23B-4087-A3F1-D65BFDB1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DD819-EE6A-4EDB-8C71-1F792A72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DB801-E6B6-4A2A-AF31-8F85B804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6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67BFF-9BEF-458B-81B7-492BF496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EC0AD-BDC3-4967-A648-72D23264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F9F39-38AD-404C-B138-369894DA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E2D1BE-9754-45DC-AA7F-B0B8D6D3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E5C4F-FE19-4AD0-B7E7-CB242270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3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C394E-E361-4FB4-BD3F-20FAAC68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A55D1E-C700-4460-BC2F-83478C05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8300D-44DC-4C8E-847D-FE7464F6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54FD4-005E-4D96-A2D7-F3079319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435FB-2461-4421-B9EC-17AC08EF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84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9239D-C744-4D08-B060-E7F918C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B1D34-C98F-4853-A478-686AF170E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767EB-463E-4653-BF2C-9D5FDDFBB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F03199-628C-4B4B-83DE-7584D311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E170FC-C424-4E62-A323-9B616CAE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6033B-32BC-488E-BD0D-3C9A1BFB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31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B7FD8-1F2E-46BF-BEE7-843A10BD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0F0128-56FF-45C9-B5DC-0FA59D75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DE5B6C-1411-4355-860B-7D90F14FF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EA327B-18AA-4E48-B62B-8DA1B0E5F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CA331F-705D-4063-8FBA-D1C49BB95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F5782F-9503-4297-A477-CECF612E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F452F9-6F3F-4148-B2FB-966DA649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67EA89-DF2E-4AEC-9165-C8D4CA3E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06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29D8-2384-4C6C-8A1B-B565B61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214B70-EF4C-40C4-B6DE-5BE5D817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D88290-C754-412D-BB5D-7B7958BC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F93638-A9E9-4D31-8C0E-74FC9B2E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81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31B94E-3E8A-4047-91F6-F969CBD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1A2CE3-44DF-43A1-9503-E66B0B7A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FE0687-43AC-4AE1-A5CA-930D9CA7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6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3319-2666-4C75-B970-9B076F8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79620-A033-4784-9AB1-1DB25EEA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40148-0109-4E64-8DEA-291C134A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06AB22-5210-44F6-B7AE-5A700BE0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2DFA11-2A20-47F4-8A49-F88C4E4E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19016-89FF-42F9-A22B-4D243B23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4D6F6-1675-4FB9-9030-49343D6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A0F286-9D5F-4D5D-95E1-64B6B7A39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71553F-8BAD-4CF5-BF1D-D46BF4AD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B93472-6BD4-4AD6-A0B8-509A7F6D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25B52F-72AE-438D-BF77-B03D8C5A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C6A3A7-FEAE-44D7-916B-D8F922EE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1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E2BAD3-2937-4C63-B820-948E27AC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AA3030-895D-4C3A-96C7-E6A7BE3C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EB29D-1FAD-4AF1-B9FA-B2113901F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1525-C9A7-414E-8364-79FED3825EA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27A6E-1D1A-4BF0-9101-97BD66275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88B8C-0CAE-44A2-9C84-922F6F55C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2AEC-B7F5-4AA9-8DD4-54D2F5FC5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8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21.png"/><Relationship Id="rId17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9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7.sv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9.sv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F54D88AC-2D07-4B2B-9957-A94AF7E7E01A}"/>
              </a:ext>
            </a:extLst>
          </p:cNvPr>
          <p:cNvGrpSpPr/>
          <p:nvPr/>
        </p:nvGrpSpPr>
        <p:grpSpPr>
          <a:xfrm>
            <a:off x="-13708" y="-6138"/>
            <a:ext cx="414000" cy="6876000"/>
            <a:chOff x="-13708" y="-6138"/>
            <a:chExt cx="414000" cy="6876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3507B73-2BC6-470D-91E1-DFF3F684892A}"/>
                </a:ext>
              </a:extLst>
            </p:cNvPr>
            <p:cNvSpPr/>
            <p:nvPr/>
          </p:nvSpPr>
          <p:spPr>
            <a:xfrm>
              <a:off x="-13708" y="-6138"/>
              <a:ext cx="414000" cy="6876000"/>
            </a:xfrm>
            <a:prstGeom prst="rect">
              <a:avLst/>
            </a:prstGeom>
            <a:solidFill>
              <a:srgbClr val="F3C62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A0301897-B3C1-485C-AD0D-3FF994BA12F7}"/>
                </a:ext>
              </a:extLst>
            </p:cNvPr>
            <p:cNvSpPr/>
            <p:nvPr/>
          </p:nvSpPr>
          <p:spPr>
            <a:xfrm>
              <a:off x="-13708" y="-6138"/>
              <a:ext cx="360000" cy="687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Gráfico 24" descr="Moedas com preenchimento sólido">
            <a:extLst>
              <a:ext uri="{FF2B5EF4-FFF2-40B4-BE49-F238E27FC236}">
                <a16:creationId xmlns:a16="http://schemas.microsoft.com/office/drawing/2014/main" id="{19BDE5EA-2DFE-4C96-939E-BCA86442B4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1618" y="526075"/>
            <a:ext cx="360000" cy="360000"/>
          </a:xfrm>
          <a:prstGeom prst="rect">
            <a:avLst/>
          </a:prstGeom>
        </p:spPr>
      </p:pic>
      <p:pic>
        <p:nvPicPr>
          <p:cNvPr id="14" name="Gráfico 56" descr="Imposto com preenchimento sólido">
            <a:extLst>
              <a:ext uri="{FF2B5EF4-FFF2-40B4-BE49-F238E27FC236}">
                <a16:creationId xmlns:a16="http://schemas.microsoft.com/office/drawing/2014/main" id="{A30B7FAE-94AA-4C7E-84DB-239125AD5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6086" y="526075"/>
            <a:ext cx="360000" cy="3600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CAD2456-3C11-480F-AD3C-4E2E8E01E82E}"/>
              </a:ext>
            </a:extLst>
          </p:cNvPr>
          <p:cNvSpPr/>
          <p:nvPr/>
        </p:nvSpPr>
        <p:spPr>
          <a:xfrm>
            <a:off x="10545136" y="1129822"/>
            <a:ext cx="1440000" cy="1008000"/>
          </a:xfrm>
          <a:prstGeom prst="roundRect">
            <a:avLst/>
          </a:prstGeom>
          <a:solidFill>
            <a:srgbClr val="BB0505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8C2B96-25C8-4BBC-8D68-7C49152C6E6F}"/>
              </a:ext>
            </a:extLst>
          </p:cNvPr>
          <p:cNvSpPr/>
          <p:nvPr/>
        </p:nvSpPr>
        <p:spPr>
          <a:xfrm>
            <a:off x="10545136" y="2302547"/>
            <a:ext cx="1440000" cy="1008000"/>
          </a:xfrm>
          <a:prstGeom prst="roundRect">
            <a:avLst/>
          </a:prstGeom>
          <a:solidFill>
            <a:srgbClr val="BB0505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687F861-1D8B-456E-9AC1-1F121096AE59}"/>
              </a:ext>
            </a:extLst>
          </p:cNvPr>
          <p:cNvSpPr/>
          <p:nvPr/>
        </p:nvSpPr>
        <p:spPr>
          <a:xfrm>
            <a:off x="2436253" y="190599"/>
            <a:ext cx="1620000" cy="720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áfico 22" descr="Marca com preenchimento sólido">
            <a:extLst>
              <a:ext uri="{FF2B5EF4-FFF2-40B4-BE49-F238E27FC236}">
                <a16:creationId xmlns:a16="http://schemas.microsoft.com/office/drawing/2014/main" id="{7C3FF124-D5E1-4B33-90C3-85A6DE07E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6725" y="537347"/>
            <a:ext cx="360000" cy="360000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BFE39E5-1EAC-4525-B891-FB279E0CB31A}"/>
              </a:ext>
            </a:extLst>
          </p:cNvPr>
          <p:cNvSpPr/>
          <p:nvPr/>
        </p:nvSpPr>
        <p:spPr>
          <a:xfrm>
            <a:off x="9645136" y="190599"/>
            <a:ext cx="2340000" cy="716218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0" descr="Cofrinho com preenchimento sólido">
            <a:extLst>
              <a:ext uri="{FF2B5EF4-FFF2-40B4-BE49-F238E27FC236}">
                <a16:creationId xmlns:a16="http://schemas.microsoft.com/office/drawing/2014/main" id="{75F586C4-8B42-4B80-98B7-2F28F0681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99881" y="552490"/>
            <a:ext cx="360000" cy="358109"/>
          </a:xfrm>
          <a:prstGeom prst="rect">
            <a:avLst/>
          </a:prstGeom>
        </p:spPr>
      </p:pic>
      <p:pic>
        <p:nvPicPr>
          <p:cNvPr id="26" name="Imagem 25" descr="Texto&#10;&#10;Descrição gerada automaticamente">
            <a:extLst>
              <a:ext uri="{FF2B5EF4-FFF2-40B4-BE49-F238E27FC236}">
                <a16:creationId xmlns:a16="http://schemas.microsoft.com/office/drawing/2014/main" id="{EA4659D0-FC27-4068-9955-3939EC93AE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" y="76434"/>
            <a:ext cx="2185919" cy="961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AFA2BC9-BDF9-48F9-BC53-B45FDF499D32}"/>
              </a:ext>
            </a:extLst>
          </p:cNvPr>
          <p:cNvSpPr/>
          <p:nvPr/>
        </p:nvSpPr>
        <p:spPr>
          <a:xfrm>
            <a:off x="4359214" y="192029"/>
            <a:ext cx="2340000" cy="720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áfico 24" descr="Moedas com preenchimento sólido">
            <a:extLst>
              <a:ext uri="{FF2B5EF4-FFF2-40B4-BE49-F238E27FC236}">
                <a16:creationId xmlns:a16="http://schemas.microsoft.com/office/drawing/2014/main" id="{3D03E975-C681-4069-8DEC-1F5FCF9EF0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005" y="550599"/>
            <a:ext cx="360000" cy="360000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93C146A-A185-460E-B0C2-A380877139C5}"/>
              </a:ext>
            </a:extLst>
          </p:cNvPr>
          <p:cNvSpPr/>
          <p:nvPr/>
        </p:nvSpPr>
        <p:spPr>
          <a:xfrm>
            <a:off x="7002175" y="190599"/>
            <a:ext cx="2340000" cy="720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24" descr="Moedas com preenchimento sólido">
            <a:extLst>
              <a:ext uri="{FF2B5EF4-FFF2-40B4-BE49-F238E27FC236}">
                <a16:creationId xmlns:a16="http://schemas.microsoft.com/office/drawing/2014/main" id="{B355C67D-B326-4A8E-AF92-4CE6AD2BB30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8747" y="550599"/>
            <a:ext cx="360000" cy="3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2240B2-014B-4F67-8487-195C632042ED}"/>
              </a:ext>
            </a:extLst>
          </p:cNvPr>
          <p:cNvSpPr txBox="1"/>
          <p:nvPr/>
        </p:nvSpPr>
        <p:spPr>
          <a:xfrm rot="16200000">
            <a:off x="-1272634" y="5127910"/>
            <a:ext cx="288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1600" dirty="0">
                <a:solidFill>
                  <a:srgbClr val="1037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Total de Vendas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5127FFB-037B-4714-A3C8-1ECEE2AC59D5}"/>
              </a:ext>
            </a:extLst>
          </p:cNvPr>
          <p:cNvSpPr/>
          <p:nvPr/>
        </p:nvSpPr>
        <p:spPr>
          <a:xfrm>
            <a:off x="36952" y="1064279"/>
            <a:ext cx="576000" cy="504000"/>
          </a:xfrm>
          <a:prstGeom prst="roundRect">
            <a:avLst/>
          </a:prstGeom>
          <a:solidFill>
            <a:srgbClr val="10375C"/>
          </a:solidFill>
          <a:ln>
            <a:solidFill>
              <a:srgbClr val="F3C62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1A672E9-690B-4B1C-ABF2-72CCE425E2D0}"/>
              </a:ext>
            </a:extLst>
          </p:cNvPr>
          <p:cNvSpPr/>
          <p:nvPr/>
        </p:nvSpPr>
        <p:spPr>
          <a:xfrm>
            <a:off x="36952" y="1673821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745B491-D608-4AC9-9A28-9A734B14B3A7}"/>
              </a:ext>
            </a:extLst>
          </p:cNvPr>
          <p:cNvSpPr/>
          <p:nvPr/>
        </p:nvSpPr>
        <p:spPr>
          <a:xfrm>
            <a:off x="36952" y="2283363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0" name="Gráfico 39" descr="Calendário diário com preenchimento sólido">
            <a:extLst>
              <a:ext uri="{FF2B5EF4-FFF2-40B4-BE49-F238E27FC236}">
                <a16:creationId xmlns:a16="http://schemas.microsoft.com/office/drawing/2014/main" id="{EE7465E2-EFC5-4371-B2A8-B5F81BDD2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013" y="1655525"/>
            <a:ext cx="540000" cy="540000"/>
          </a:xfrm>
          <a:prstGeom prst="rect">
            <a:avLst/>
          </a:prstGeom>
        </p:spPr>
      </p:pic>
      <p:pic>
        <p:nvPicPr>
          <p:cNvPr id="41" name="Gráfico 40" descr="Folhinha com preenchimento sólido">
            <a:extLst>
              <a:ext uri="{FF2B5EF4-FFF2-40B4-BE49-F238E27FC236}">
                <a16:creationId xmlns:a16="http://schemas.microsoft.com/office/drawing/2014/main" id="{CBCD694F-6250-44C8-9F9D-FB8A6E4D49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35" y="2265514"/>
            <a:ext cx="540000" cy="540000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1DA3D9D-B9B7-4235-93B5-2741F353A4D9}"/>
              </a:ext>
            </a:extLst>
          </p:cNvPr>
          <p:cNvSpPr/>
          <p:nvPr/>
        </p:nvSpPr>
        <p:spPr>
          <a:xfrm>
            <a:off x="36952" y="2892904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Gráfico 41" descr="Documento com preenchimento sólido">
            <a:extLst>
              <a:ext uri="{FF2B5EF4-FFF2-40B4-BE49-F238E27FC236}">
                <a16:creationId xmlns:a16="http://schemas.microsoft.com/office/drawing/2014/main" id="{FE8CE778-EFCC-414F-8941-C60C4226F359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830" y="2913166"/>
            <a:ext cx="540000" cy="468000"/>
          </a:xfrm>
          <a:prstGeom prst="rect">
            <a:avLst/>
          </a:prstGeom>
        </p:spPr>
      </p:pic>
      <p:pic>
        <p:nvPicPr>
          <p:cNvPr id="6" name="Gráfico 5" descr="Gráfico de barras com tendência ascendente">
            <a:extLst>
              <a:ext uri="{FF2B5EF4-FFF2-40B4-BE49-F238E27FC236}">
                <a16:creationId xmlns:a16="http://schemas.microsoft.com/office/drawing/2014/main" id="{EB1F5009-E881-4AFA-BA62-068AFCB434EA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024" y="1072658"/>
            <a:ext cx="52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1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F54D88AC-2D07-4B2B-9957-A94AF7E7E01A}"/>
              </a:ext>
            </a:extLst>
          </p:cNvPr>
          <p:cNvGrpSpPr/>
          <p:nvPr/>
        </p:nvGrpSpPr>
        <p:grpSpPr>
          <a:xfrm>
            <a:off x="-13708" y="-6138"/>
            <a:ext cx="414000" cy="6876000"/>
            <a:chOff x="-13708" y="-6138"/>
            <a:chExt cx="414000" cy="6876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3507B73-2BC6-470D-91E1-DFF3F684892A}"/>
                </a:ext>
              </a:extLst>
            </p:cNvPr>
            <p:cNvSpPr/>
            <p:nvPr/>
          </p:nvSpPr>
          <p:spPr>
            <a:xfrm>
              <a:off x="-13708" y="-6138"/>
              <a:ext cx="414000" cy="6876000"/>
            </a:xfrm>
            <a:prstGeom prst="rect">
              <a:avLst/>
            </a:prstGeom>
            <a:solidFill>
              <a:srgbClr val="F3C62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A0301897-B3C1-485C-AD0D-3FF994BA12F7}"/>
                </a:ext>
              </a:extLst>
            </p:cNvPr>
            <p:cNvSpPr/>
            <p:nvPr/>
          </p:nvSpPr>
          <p:spPr>
            <a:xfrm>
              <a:off x="-13708" y="-6138"/>
              <a:ext cx="360000" cy="687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Gráfico 24" descr="Moedas com preenchimento sólido">
            <a:extLst>
              <a:ext uri="{FF2B5EF4-FFF2-40B4-BE49-F238E27FC236}">
                <a16:creationId xmlns:a16="http://schemas.microsoft.com/office/drawing/2014/main" id="{19BDE5EA-2DFE-4C96-939E-BCA86442B4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1618" y="526075"/>
            <a:ext cx="360000" cy="360000"/>
          </a:xfrm>
          <a:prstGeom prst="rect">
            <a:avLst/>
          </a:prstGeom>
        </p:spPr>
      </p:pic>
      <p:pic>
        <p:nvPicPr>
          <p:cNvPr id="14" name="Gráfico 56" descr="Imposto com preenchimento sólido">
            <a:extLst>
              <a:ext uri="{FF2B5EF4-FFF2-40B4-BE49-F238E27FC236}">
                <a16:creationId xmlns:a16="http://schemas.microsoft.com/office/drawing/2014/main" id="{A30B7FAE-94AA-4C7E-84DB-239125AD5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6086" y="526075"/>
            <a:ext cx="360000" cy="3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2240B2-014B-4F67-8487-195C632042ED}"/>
              </a:ext>
            </a:extLst>
          </p:cNvPr>
          <p:cNvSpPr txBox="1"/>
          <p:nvPr/>
        </p:nvSpPr>
        <p:spPr>
          <a:xfrm rot="16200000">
            <a:off x="-1272634" y="5127910"/>
            <a:ext cx="288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1600" dirty="0">
                <a:solidFill>
                  <a:srgbClr val="1037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Total de Vendas – Por Ano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A0A743E-E8D1-4661-B3EB-FFCB23C941F5}"/>
              </a:ext>
            </a:extLst>
          </p:cNvPr>
          <p:cNvGrpSpPr/>
          <p:nvPr/>
        </p:nvGrpSpPr>
        <p:grpSpPr>
          <a:xfrm>
            <a:off x="4952703" y="184029"/>
            <a:ext cx="2232000" cy="720000"/>
            <a:chOff x="4952703" y="197281"/>
            <a:chExt cx="2232000" cy="720000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7D09212-587D-4C26-8621-DB06D05BF713}"/>
                </a:ext>
              </a:extLst>
            </p:cNvPr>
            <p:cNvSpPr/>
            <p:nvPr/>
          </p:nvSpPr>
          <p:spPr>
            <a:xfrm>
              <a:off x="4952703" y="197281"/>
              <a:ext cx="2232000" cy="720000"/>
            </a:xfrm>
            <a:prstGeom prst="roundRect">
              <a:avLst/>
            </a:prstGeom>
            <a:solidFill>
              <a:srgbClr val="F3C6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Gráfico 24" descr="Moedas com preenchimento sólido">
              <a:extLst>
                <a:ext uri="{FF2B5EF4-FFF2-40B4-BE49-F238E27FC236}">
                  <a16:creationId xmlns:a16="http://schemas.microsoft.com/office/drawing/2014/main" id="{67F99C8D-E22D-4766-9C07-C9F8F91F0BB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4322" y="553371"/>
              <a:ext cx="360000" cy="360000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8278F45-4A26-469F-ACE9-5CC5E0C3ADC3}"/>
              </a:ext>
            </a:extLst>
          </p:cNvPr>
          <p:cNvGrpSpPr/>
          <p:nvPr/>
        </p:nvGrpSpPr>
        <p:grpSpPr>
          <a:xfrm>
            <a:off x="2554136" y="184029"/>
            <a:ext cx="2232000" cy="720000"/>
            <a:chOff x="2554136" y="197281"/>
            <a:chExt cx="2232000" cy="720000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4589356-55DE-46DA-82BE-C76CDB622CEF}"/>
                </a:ext>
              </a:extLst>
            </p:cNvPr>
            <p:cNvSpPr/>
            <p:nvPr/>
          </p:nvSpPr>
          <p:spPr>
            <a:xfrm>
              <a:off x="2554136" y="197281"/>
              <a:ext cx="2232000" cy="720000"/>
            </a:xfrm>
            <a:prstGeom prst="roundRect">
              <a:avLst/>
            </a:prstGeom>
            <a:solidFill>
              <a:srgbClr val="F3C6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Gráfico 56" descr="Imposto com preenchimento sólido">
              <a:extLst>
                <a:ext uri="{FF2B5EF4-FFF2-40B4-BE49-F238E27FC236}">
                  <a16:creationId xmlns:a16="http://schemas.microsoft.com/office/drawing/2014/main" id="{BC0B79B6-173D-4DCE-BA86-BC6D26E1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2438" y="553371"/>
              <a:ext cx="360000" cy="360000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F8EE04E-1ACA-4CA9-9B16-53FBB8FD828A}"/>
              </a:ext>
            </a:extLst>
          </p:cNvPr>
          <p:cNvGrpSpPr/>
          <p:nvPr/>
        </p:nvGrpSpPr>
        <p:grpSpPr>
          <a:xfrm>
            <a:off x="9749839" y="184029"/>
            <a:ext cx="2232000" cy="729342"/>
            <a:chOff x="9749839" y="184029"/>
            <a:chExt cx="2232000" cy="729342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75542E31-F434-483F-B5F0-593738C15371}"/>
                </a:ext>
              </a:extLst>
            </p:cNvPr>
            <p:cNvSpPr/>
            <p:nvPr/>
          </p:nvSpPr>
          <p:spPr>
            <a:xfrm>
              <a:off x="9749839" y="184029"/>
              <a:ext cx="2232000" cy="720000"/>
            </a:xfrm>
            <a:prstGeom prst="roundRect">
              <a:avLst/>
            </a:prstGeom>
            <a:solidFill>
              <a:srgbClr val="F3C6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20" descr="Cofrinho com preenchimento sólido">
              <a:extLst>
                <a:ext uri="{FF2B5EF4-FFF2-40B4-BE49-F238E27FC236}">
                  <a16:creationId xmlns:a16="http://schemas.microsoft.com/office/drawing/2014/main" id="{873601FE-DA73-448A-9C4B-EDDE71E71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92043" y="553371"/>
              <a:ext cx="360000" cy="36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53949A-04C0-4AD6-B91C-B27DEBA24E9D}"/>
              </a:ext>
            </a:extLst>
          </p:cNvPr>
          <p:cNvGrpSpPr/>
          <p:nvPr/>
        </p:nvGrpSpPr>
        <p:grpSpPr>
          <a:xfrm>
            <a:off x="155569" y="184029"/>
            <a:ext cx="2232000" cy="720000"/>
            <a:chOff x="155569" y="197281"/>
            <a:chExt cx="2232000" cy="720000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AB7640AF-3F89-48F0-80EF-6281D97BB4A5}"/>
                </a:ext>
              </a:extLst>
            </p:cNvPr>
            <p:cNvSpPr/>
            <p:nvPr/>
          </p:nvSpPr>
          <p:spPr>
            <a:xfrm>
              <a:off x="155569" y="197281"/>
              <a:ext cx="2232000" cy="720000"/>
            </a:xfrm>
            <a:prstGeom prst="roundRect">
              <a:avLst/>
            </a:prstGeom>
            <a:solidFill>
              <a:srgbClr val="F3C6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Gráfico 37" descr="Empréstimo com preenchimento sólido">
              <a:extLst>
                <a:ext uri="{FF2B5EF4-FFF2-40B4-BE49-F238E27FC236}">
                  <a16:creationId xmlns:a16="http://schemas.microsoft.com/office/drawing/2014/main" id="{E510A80D-C0C0-4A87-9AA5-620D3892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01935" y="553371"/>
              <a:ext cx="360000" cy="360000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F6100B3-943D-439C-89B0-33820A217671}"/>
              </a:ext>
            </a:extLst>
          </p:cNvPr>
          <p:cNvGrpSpPr/>
          <p:nvPr/>
        </p:nvGrpSpPr>
        <p:grpSpPr>
          <a:xfrm>
            <a:off x="7351270" y="184029"/>
            <a:ext cx="2232000" cy="720000"/>
            <a:chOff x="7351270" y="197281"/>
            <a:chExt cx="2232000" cy="720000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E3C2C478-219E-4CE9-9723-53EA99D69C01}"/>
                </a:ext>
              </a:extLst>
            </p:cNvPr>
            <p:cNvSpPr/>
            <p:nvPr/>
          </p:nvSpPr>
          <p:spPr>
            <a:xfrm>
              <a:off x="7351270" y="197281"/>
              <a:ext cx="2232000" cy="720000"/>
            </a:xfrm>
            <a:prstGeom prst="roundRect">
              <a:avLst/>
            </a:prstGeom>
            <a:solidFill>
              <a:srgbClr val="F3C6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ráfico 24" descr="Moedas com preenchimento sólido">
              <a:extLst>
                <a:ext uri="{FF2B5EF4-FFF2-40B4-BE49-F238E27FC236}">
                  <a16:creationId xmlns:a16="http://schemas.microsoft.com/office/drawing/2014/main" id="{1AFDDB39-2F5E-4716-A320-F4D525478FA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13582" y="553371"/>
              <a:ext cx="360000" cy="360000"/>
            </a:xfrm>
            <a:prstGeom prst="rect">
              <a:avLst/>
            </a:prstGeom>
          </p:spPr>
        </p:pic>
      </p:grp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39A6FFD-C280-43A2-A5F3-AD2C24711184}"/>
              </a:ext>
            </a:extLst>
          </p:cNvPr>
          <p:cNvSpPr/>
          <p:nvPr/>
        </p:nvSpPr>
        <p:spPr>
          <a:xfrm>
            <a:off x="10469839" y="1569862"/>
            <a:ext cx="1512000" cy="630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1968C82-377D-4DC9-A6D0-9A8E45D9B240}"/>
              </a:ext>
            </a:extLst>
          </p:cNvPr>
          <p:cNvSpPr/>
          <p:nvPr/>
        </p:nvSpPr>
        <p:spPr>
          <a:xfrm>
            <a:off x="10469839" y="2346645"/>
            <a:ext cx="1512000" cy="631261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A8DCECD-F4B6-4114-8559-AB389C95A8E7}"/>
              </a:ext>
            </a:extLst>
          </p:cNvPr>
          <p:cNvSpPr/>
          <p:nvPr/>
        </p:nvSpPr>
        <p:spPr>
          <a:xfrm>
            <a:off x="10469839" y="3124689"/>
            <a:ext cx="1512000" cy="630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177EF72-8837-4CC0-BCFA-A28BB65E0FBC}"/>
              </a:ext>
            </a:extLst>
          </p:cNvPr>
          <p:cNvSpPr/>
          <p:nvPr/>
        </p:nvSpPr>
        <p:spPr>
          <a:xfrm>
            <a:off x="36952" y="1064279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649486C-6B73-4B79-826F-62D7F1B6A7F1}"/>
              </a:ext>
            </a:extLst>
          </p:cNvPr>
          <p:cNvSpPr/>
          <p:nvPr/>
        </p:nvSpPr>
        <p:spPr>
          <a:xfrm>
            <a:off x="36952" y="1673821"/>
            <a:ext cx="576000" cy="504000"/>
          </a:xfrm>
          <a:prstGeom prst="roundRect">
            <a:avLst/>
          </a:prstGeom>
          <a:solidFill>
            <a:srgbClr val="10375C"/>
          </a:solidFill>
          <a:ln>
            <a:solidFill>
              <a:srgbClr val="F3C62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1EB6733-B03F-42F5-8DAD-5DF7F3390D43}"/>
              </a:ext>
            </a:extLst>
          </p:cNvPr>
          <p:cNvSpPr/>
          <p:nvPr/>
        </p:nvSpPr>
        <p:spPr>
          <a:xfrm>
            <a:off x="36952" y="2892904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2" name="Gráfico 51" descr="Documento com preenchimento sólido">
            <a:extLst>
              <a:ext uri="{FF2B5EF4-FFF2-40B4-BE49-F238E27FC236}">
                <a16:creationId xmlns:a16="http://schemas.microsoft.com/office/drawing/2014/main" id="{89889135-7A39-4FB2-BC75-A5568D08DA2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30" y="2913166"/>
            <a:ext cx="540000" cy="468000"/>
          </a:xfrm>
          <a:prstGeom prst="rect">
            <a:avLst/>
          </a:prstGeom>
        </p:spPr>
      </p:pic>
      <p:pic>
        <p:nvPicPr>
          <p:cNvPr id="53" name="Gráfico 52" descr="Gráfico de barras com tendência ascendente">
            <a:extLst>
              <a:ext uri="{FF2B5EF4-FFF2-40B4-BE49-F238E27FC236}">
                <a16:creationId xmlns:a16="http://schemas.microsoft.com/office/drawing/2014/main" id="{DB6EAEEE-AB38-44B4-B607-D522D34D95A6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024" y="1072658"/>
            <a:ext cx="522000" cy="504000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FDE1FC6-E5FB-4918-B46A-49CBC9E960ED}"/>
              </a:ext>
            </a:extLst>
          </p:cNvPr>
          <p:cNvSpPr/>
          <p:nvPr/>
        </p:nvSpPr>
        <p:spPr>
          <a:xfrm>
            <a:off x="36952" y="2283363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6" name="Gráfico 55" descr="Folhinha com preenchimento sólido">
            <a:extLst>
              <a:ext uri="{FF2B5EF4-FFF2-40B4-BE49-F238E27FC236}">
                <a16:creationId xmlns:a16="http://schemas.microsoft.com/office/drawing/2014/main" id="{D625ACDE-5109-49E8-BF7F-E29C4623E5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135" y="2265514"/>
            <a:ext cx="540000" cy="540000"/>
          </a:xfrm>
          <a:prstGeom prst="rect">
            <a:avLst/>
          </a:prstGeom>
        </p:spPr>
      </p:pic>
      <p:pic>
        <p:nvPicPr>
          <p:cNvPr id="57" name="Gráfico 56" descr="Calendário diário com preenchimento sólido">
            <a:extLst>
              <a:ext uri="{FF2B5EF4-FFF2-40B4-BE49-F238E27FC236}">
                <a16:creationId xmlns:a16="http://schemas.microsoft.com/office/drawing/2014/main" id="{A60DBDCF-7EA8-425A-A018-4BD3CEE062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13" y="165552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F54D88AC-2D07-4B2B-9957-A94AF7E7E01A}"/>
              </a:ext>
            </a:extLst>
          </p:cNvPr>
          <p:cNvGrpSpPr/>
          <p:nvPr/>
        </p:nvGrpSpPr>
        <p:grpSpPr>
          <a:xfrm>
            <a:off x="-13708" y="-6138"/>
            <a:ext cx="414000" cy="6876000"/>
            <a:chOff x="-13708" y="-6138"/>
            <a:chExt cx="414000" cy="6876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3507B73-2BC6-470D-91E1-DFF3F684892A}"/>
                </a:ext>
              </a:extLst>
            </p:cNvPr>
            <p:cNvSpPr/>
            <p:nvPr/>
          </p:nvSpPr>
          <p:spPr>
            <a:xfrm>
              <a:off x="-13708" y="-6138"/>
              <a:ext cx="414000" cy="6876000"/>
            </a:xfrm>
            <a:prstGeom prst="rect">
              <a:avLst/>
            </a:prstGeom>
            <a:solidFill>
              <a:srgbClr val="F3C62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A0301897-B3C1-485C-AD0D-3FF994BA12F7}"/>
                </a:ext>
              </a:extLst>
            </p:cNvPr>
            <p:cNvSpPr/>
            <p:nvPr/>
          </p:nvSpPr>
          <p:spPr>
            <a:xfrm>
              <a:off x="-13708" y="-6138"/>
              <a:ext cx="360000" cy="687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Gráfico 24" descr="Moedas com preenchimento sólido">
            <a:extLst>
              <a:ext uri="{FF2B5EF4-FFF2-40B4-BE49-F238E27FC236}">
                <a16:creationId xmlns:a16="http://schemas.microsoft.com/office/drawing/2014/main" id="{19BDE5EA-2DFE-4C96-939E-BCA86442B4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1618" y="526075"/>
            <a:ext cx="360000" cy="360000"/>
          </a:xfrm>
          <a:prstGeom prst="rect">
            <a:avLst/>
          </a:prstGeom>
        </p:spPr>
      </p:pic>
      <p:pic>
        <p:nvPicPr>
          <p:cNvPr id="14" name="Gráfico 56" descr="Imposto com preenchimento sólido">
            <a:extLst>
              <a:ext uri="{FF2B5EF4-FFF2-40B4-BE49-F238E27FC236}">
                <a16:creationId xmlns:a16="http://schemas.microsoft.com/office/drawing/2014/main" id="{A30B7FAE-94AA-4C7E-84DB-239125AD5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6086" y="526075"/>
            <a:ext cx="360000" cy="3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2240B2-014B-4F67-8487-195C632042ED}"/>
              </a:ext>
            </a:extLst>
          </p:cNvPr>
          <p:cNvSpPr txBox="1"/>
          <p:nvPr/>
        </p:nvSpPr>
        <p:spPr>
          <a:xfrm rot="16200000">
            <a:off x="-1272634" y="5127910"/>
            <a:ext cx="288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1600" dirty="0">
                <a:solidFill>
                  <a:srgbClr val="1037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Total de Vendas – Por Mês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E66215C-2784-4314-98B3-31F3F0251B00}"/>
              </a:ext>
            </a:extLst>
          </p:cNvPr>
          <p:cNvSpPr/>
          <p:nvPr/>
        </p:nvSpPr>
        <p:spPr>
          <a:xfrm>
            <a:off x="36952" y="1064279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F9FF922-60E7-475A-9BFA-83B5B6B556E4}"/>
              </a:ext>
            </a:extLst>
          </p:cNvPr>
          <p:cNvSpPr/>
          <p:nvPr/>
        </p:nvSpPr>
        <p:spPr>
          <a:xfrm>
            <a:off x="36952" y="1673821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BB72444-FA16-4AFD-A0AA-39E2C688E563}"/>
              </a:ext>
            </a:extLst>
          </p:cNvPr>
          <p:cNvSpPr/>
          <p:nvPr/>
        </p:nvSpPr>
        <p:spPr>
          <a:xfrm>
            <a:off x="36952" y="2283363"/>
            <a:ext cx="576000" cy="504000"/>
          </a:xfrm>
          <a:prstGeom prst="roundRect">
            <a:avLst/>
          </a:prstGeom>
          <a:solidFill>
            <a:srgbClr val="10375C"/>
          </a:solidFill>
          <a:ln>
            <a:solidFill>
              <a:srgbClr val="FFC94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Gráfico 24" descr="Calendário diário com preenchimento sólido">
            <a:extLst>
              <a:ext uri="{FF2B5EF4-FFF2-40B4-BE49-F238E27FC236}">
                <a16:creationId xmlns:a16="http://schemas.microsoft.com/office/drawing/2014/main" id="{090DE04C-1E6C-4972-9147-2F49794D4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13" y="1655525"/>
            <a:ext cx="540000" cy="540000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3024F29F-3514-44E0-A054-E05DB25BAB6D}"/>
              </a:ext>
            </a:extLst>
          </p:cNvPr>
          <p:cNvSpPr/>
          <p:nvPr/>
        </p:nvSpPr>
        <p:spPr>
          <a:xfrm>
            <a:off x="36952" y="2892904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Gráfico 27" descr="Documento com preenchimento sólido">
            <a:extLst>
              <a:ext uri="{FF2B5EF4-FFF2-40B4-BE49-F238E27FC236}">
                <a16:creationId xmlns:a16="http://schemas.microsoft.com/office/drawing/2014/main" id="{6BFE5DB6-5F52-40FF-96FC-0BB6A47695E2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30" y="2913166"/>
            <a:ext cx="540000" cy="468000"/>
          </a:xfrm>
          <a:prstGeom prst="rect">
            <a:avLst/>
          </a:prstGeom>
        </p:spPr>
      </p:pic>
      <p:pic>
        <p:nvPicPr>
          <p:cNvPr id="30" name="Gráfico 29" descr="Gráfico de barras com tendência ascendente">
            <a:extLst>
              <a:ext uri="{FF2B5EF4-FFF2-40B4-BE49-F238E27FC236}">
                <a16:creationId xmlns:a16="http://schemas.microsoft.com/office/drawing/2014/main" id="{3F820687-8C31-4463-ADC2-90F5ED96F653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24" y="1072658"/>
            <a:ext cx="522000" cy="504000"/>
          </a:xfrm>
          <a:prstGeom prst="rect">
            <a:avLst/>
          </a:prstGeom>
        </p:spPr>
      </p:pic>
      <p:pic>
        <p:nvPicPr>
          <p:cNvPr id="32" name="Gráfico 31" descr="Folhinha com preenchimento sólido">
            <a:extLst>
              <a:ext uri="{FF2B5EF4-FFF2-40B4-BE49-F238E27FC236}">
                <a16:creationId xmlns:a16="http://schemas.microsoft.com/office/drawing/2014/main" id="{A66E60DD-7C60-4DC4-BFE1-3782D98E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35" y="22655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0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F54D88AC-2D07-4B2B-9957-A94AF7E7E01A}"/>
              </a:ext>
            </a:extLst>
          </p:cNvPr>
          <p:cNvGrpSpPr/>
          <p:nvPr/>
        </p:nvGrpSpPr>
        <p:grpSpPr>
          <a:xfrm>
            <a:off x="-13708" y="-6138"/>
            <a:ext cx="414000" cy="6876000"/>
            <a:chOff x="-13708" y="-6138"/>
            <a:chExt cx="414000" cy="6876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3507B73-2BC6-470D-91E1-DFF3F684892A}"/>
                </a:ext>
              </a:extLst>
            </p:cNvPr>
            <p:cNvSpPr/>
            <p:nvPr/>
          </p:nvSpPr>
          <p:spPr>
            <a:xfrm>
              <a:off x="-13708" y="-6138"/>
              <a:ext cx="414000" cy="6876000"/>
            </a:xfrm>
            <a:prstGeom prst="rect">
              <a:avLst/>
            </a:prstGeom>
            <a:solidFill>
              <a:srgbClr val="F3C62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A0301897-B3C1-485C-AD0D-3FF994BA12F7}"/>
                </a:ext>
              </a:extLst>
            </p:cNvPr>
            <p:cNvSpPr/>
            <p:nvPr/>
          </p:nvSpPr>
          <p:spPr>
            <a:xfrm>
              <a:off x="-13708" y="-6138"/>
              <a:ext cx="360000" cy="687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Gráfico 24" descr="Moedas com preenchimento sólido">
            <a:extLst>
              <a:ext uri="{FF2B5EF4-FFF2-40B4-BE49-F238E27FC236}">
                <a16:creationId xmlns:a16="http://schemas.microsoft.com/office/drawing/2014/main" id="{19BDE5EA-2DFE-4C96-939E-BCA86442B4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1618" y="526075"/>
            <a:ext cx="360000" cy="360000"/>
          </a:xfrm>
          <a:prstGeom prst="rect">
            <a:avLst/>
          </a:prstGeom>
        </p:spPr>
      </p:pic>
      <p:pic>
        <p:nvPicPr>
          <p:cNvPr id="14" name="Gráfico 56" descr="Imposto com preenchimento sólido">
            <a:extLst>
              <a:ext uri="{FF2B5EF4-FFF2-40B4-BE49-F238E27FC236}">
                <a16:creationId xmlns:a16="http://schemas.microsoft.com/office/drawing/2014/main" id="{A30B7FAE-94AA-4C7E-84DB-239125AD5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6086" y="526075"/>
            <a:ext cx="360000" cy="3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2240B2-014B-4F67-8487-195C632042ED}"/>
              </a:ext>
            </a:extLst>
          </p:cNvPr>
          <p:cNvSpPr txBox="1"/>
          <p:nvPr/>
        </p:nvSpPr>
        <p:spPr>
          <a:xfrm rot="16200000">
            <a:off x="-1272634" y="5127910"/>
            <a:ext cx="288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1600" dirty="0">
                <a:solidFill>
                  <a:srgbClr val="1037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Total de Vendas – Detalhadas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E736845-CE76-48F8-AC04-C5365CFFF008}"/>
              </a:ext>
            </a:extLst>
          </p:cNvPr>
          <p:cNvSpPr/>
          <p:nvPr/>
        </p:nvSpPr>
        <p:spPr>
          <a:xfrm>
            <a:off x="36952" y="1064279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FB2B888-A5A5-44DB-BA9A-5CE5B471B5E9}"/>
              </a:ext>
            </a:extLst>
          </p:cNvPr>
          <p:cNvSpPr/>
          <p:nvPr/>
        </p:nvSpPr>
        <p:spPr>
          <a:xfrm>
            <a:off x="36952" y="1673821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Calendário diário com preenchimento sólido">
            <a:extLst>
              <a:ext uri="{FF2B5EF4-FFF2-40B4-BE49-F238E27FC236}">
                <a16:creationId xmlns:a16="http://schemas.microsoft.com/office/drawing/2014/main" id="{B20760C5-57A4-46C3-81BC-8EE30CE87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13" y="1655525"/>
            <a:ext cx="540000" cy="540000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6911F25-8817-4BB5-A7EE-8429C7069AAC}"/>
              </a:ext>
            </a:extLst>
          </p:cNvPr>
          <p:cNvSpPr/>
          <p:nvPr/>
        </p:nvSpPr>
        <p:spPr>
          <a:xfrm>
            <a:off x="36952" y="2892904"/>
            <a:ext cx="576000" cy="504000"/>
          </a:xfrm>
          <a:prstGeom prst="roundRect">
            <a:avLst/>
          </a:prstGeom>
          <a:solidFill>
            <a:srgbClr val="10375C"/>
          </a:solidFill>
          <a:ln>
            <a:solidFill>
              <a:srgbClr val="FFC94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Gráfico 26" descr="Gráfico de barras com tendência ascendente">
            <a:extLst>
              <a:ext uri="{FF2B5EF4-FFF2-40B4-BE49-F238E27FC236}">
                <a16:creationId xmlns:a16="http://schemas.microsoft.com/office/drawing/2014/main" id="{81C822C9-167E-4CAB-BC60-CA987A619962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24" y="1072658"/>
            <a:ext cx="522000" cy="504000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53AA94C-734D-487C-817C-DDB33C555064}"/>
              </a:ext>
            </a:extLst>
          </p:cNvPr>
          <p:cNvSpPr/>
          <p:nvPr/>
        </p:nvSpPr>
        <p:spPr>
          <a:xfrm>
            <a:off x="36952" y="2283363"/>
            <a:ext cx="576000" cy="504000"/>
          </a:xfrm>
          <a:prstGeom prst="roundRect">
            <a:avLst/>
          </a:prstGeom>
          <a:solidFill>
            <a:srgbClr val="F3C6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" name="Gráfico 29" descr="Folhinha com preenchimento sólido">
            <a:extLst>
              <a:ext uri="{FF2B5EF4-FFF2-40B4-BE49-F238E27FC236}">
                <a16:creationId xmlns:a16="http://schemas.microsoft.com/office/drawing/2014/main" id="{A62D5E30-D1A9-478C-B9C8-D7BEE7B936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5" y="2265514"/>
            <a:ext cx="540000" cy="540000"/>
          </a:xfrm>
          <a:prstGeom prst="rect">
            <a:avLst/>
          </a:prstGeom>
        </p:spPr>
      </p:pic>
      <p:pic>
        <p:nvPicPr>
          <p:cNvPr id="31" name="Gráfico 30" descr="Documento com preenchimento sólido">
            <a:extLst>
              <a:ext uri="{FF2B5EF4-FFF2-40B4-BE49-F238E27FC236}">
                <a16:creationId xmlns:a16="http://schemas.microsoft.com/office/drawing/2014/main" id="{B55B231F-F629-498C-B5CC-18B0C66D007B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30" y="2913166"/>
            <a:ext cx="540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85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Gonçalves Correa de Oliveira</dc:creator>
  <cp:lastModifiedBy>Carol</cp:lastModifiedBy>
  <cp:revision>66</cp:revision>
  <dcterms:created xsi:type="dcterms:W3CDTF">2021-11-03T11:36:48Z</dcterms:created>
  <dcterms:modified xsi:type="dcterms:W3CDTF">2022-04-07T01:07:21Z</dcterms:modified>
</cp:coreProperties>
</file>