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JQ7o8KdF+/y1EBPIfGx9SWi7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1B7D2-DD69-4E2A-8350-F81AA7A7B88F}">
  <a:tblStyle styleId="{21D1B7D2-DD69-4E2A-8350-F81AA7A7B8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1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Análisis de Cohortes para los Pagos de Ironhack (Proyecto 1)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966912" y="5645150"/>
            <a:ext cx="8258176" cy="631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Mezcua, Carol &amp; Tonzo, Vanina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" y="170412"/>
            <a:ext cx="12188950" cy="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Análisis exploratorio</a:t>
            </a:r>
            <a:endParaRPr b="0" i="0" sz="52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 graph with blue and white bars&#10;&#10;AI-generated content may be incorrect." id="96" name="Google Shape;96;p2"/>
          <p:cNvPicPr preferRelativeResize="0"/>
          <p:nvPr/>
        </p:nvPicPr>
        <p:blipFill rotWithShape="1">
          <a:blip r:embed="rId3">
            <a:alphaModFix/>
          </a:blip>
          <a:srcRect b="-2" l="0" r="-2" t="1053"/>
          <a:stretch/>
        </p:blipFill>
        <p:spPr>
          <a:xfrm>
            <a:off x="198742" y="2741532"/>
            <a:ext cx="5803323" cy="3890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a blue line&#10;&#10;AI-generated content may be incorrect." id="97" name="Google Shape;97;p2"/>
          <p:cNvPicPr preferRelativeResize="0"/>
          <p:nvPr/>
        </p:nvPicPr>
        <p:blipFill rotWithShape="1">
          <a:blip r:embed="rId4">
            <a:alphaModFix/>
          </a:blip>
          <a:srcRect b="1" l="3043" r="7454" t="0"/>
          <a:stretch/>
        </p:blipFill>
        <p:spPr>
          <a:xfrm>
            <a:off x="6189936" y="2741533"/>
            <a:ext cx="5803323" cy="38903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8102731" y="1388577"/>
            <a:ext cx="2272938" cy="1506736"/>
          </a:xfrm>
          <a:prstGeom prst="downArrowCallout">
            <a:avLst>
              <a:gd fmla="val 18697" name="adj1"/>
              <a:gd fmla="val 23739" name="adj2"/>
              <a:gd fmla="val 15463" name="adj3"/>
              <a:gd fmla="val 77115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monto m</a:t>
            </a:r>
            <a:r>
              <a:rPr lang="en-US" sz="1800">
                <a:solidFill>
                  <a:schemeClr val="lt1"/>
                </a:solidFill>
              </a:rPr>
              <a:t>á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 frecuente es de 100 euros de préstamo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730196" y="1388577"/>
            <a:ext cx="2272938" cy="1506736"/>
          </a:xfrm>
          <a:prstGeom prst="downArrowCallout">
            <a:avLst>
              <a:gd fmla="val 18697" name="adj1"/>
              <a:gd fmla="val 23739" name="adj2"/>
              <a:gd fmla="val 15463" name="adj3"/>
              <a:gd fmla="val 77115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solicitudes de préstamo aumentan a lo largo del año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0" y="643467"/>
            <a:ext cx="12192000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Matriz de frecuencia de uso por cohorte y mes relativo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08338" y="2547257"/>
            <a:ext cx="3166382" cy="2847703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cohortes de junio a octubre hacen el primer uso durante el primer mes.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Caída muy abrupta de uso tras el primer mes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numbers and a number in the middle&#10;&#10;AI-generated content may be incorrect.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720" y="1764019"/>
            <a:ext cx="8136989" cy="433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0" y="643467"/>
            <a:ext cx="12192000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Matriz de tasa de incidentes por cohorte y mes relativo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 flipH="1">
            <a:off x="8660674" y="1891664"/>
            <a:ext cx="3077664" cy="4237263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tasa tiende a concentrarse en los 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primeros meses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del ciclo de vida del usuario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Cohortes de abril-julio 2020 muestran tasas de incidente más altas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Caída muy abrupta de uso 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tras el primer mes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red squares&#10;&#10;AI-generated content may be incorrect."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6696" t="0"/>
          <a:stretch/>
        </p:blipFill>
        <p:spPr>
          <a:xfrm>
            <a:off x="274320" y="2123258"/>
            <a:ext cx="8216538" cy="3774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0" y="643467"/>
            <a:ext cx="12192000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Ingresos generados por cohorte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 flipH="1">
            <a:off x="9000582" y="2521131"/>
            <a:ext cx="2968565" cy="3189784"/>
          </a:xfrm>
          <a:prstGeom prst="rightArrowCallout">
            <a:avLst>
              <a:gd fmla="val 14813" name="adj1"/>
              <a:gd fmla="val 20756" name="adj2"/>
              <a:gd fmla="val 18209" name="adj3"/>
              <a:gd fmla="val 71344" name="adj4"/>
            </a:avLst>
          </a:prstGeom>
          <a:solidFill>
            <a:srgbClr val="A3C5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cohorte 2020-10 es el que presenta ingresos más elevados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cohortes más </a:t>
            </a:r>
            <a:r>
              <a:rPr lang="en-US" sz="1800">
                <a:solidFill>
                  <a:schemeClr val="dk1"/>
                </a:solidFill>
              </a:rPr>
              <a:t>antiguos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 generado menos ingresos </a:t>
            </a:r>
            <a:endParaRPr/>
          </a:p>
        </p:txBody>
      </p:sp>
      <p:pic>
        <p:nvPicPr>
          <p:cNvPr descr="A graph with blue bars&#10;&#10;AI-generated content may be incorrect."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53" y="2155370"/>
            <a:ext cx="8777730" cy="4388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0" y="643467"/>
            <a:ext cx="12192000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Proporción de usuarios problemáticos por cohorte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82880" y="2442754"/>
            <a:ext cx="3347233" cy="3189784"/>
          </a:xfrm>
          <a:prstGeom prst="rightArrowCallout">
            <a:avLst>
              <a:gd fmla="val 13175" name="adj1"/>
              <a:gd fmla="val 15023" name="adj2"/>
              <a:gd fmla="val 18209" name="adj3"/>
              <a:gd fmla="val 75247" name="adj4"/>
            </a:avLst>
          </a:prstGeom>
          <a:solidFill>
            <a:srgbClr val="F2CDED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pico de usuarios problemáticos se concentra en 2020-04 a 2020-06.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2020-04 la tasa de usuarios preocupantes supera el 40%</a:t>
            </a:r>
            <a:endParaRPr/>
          </a:p>
        </p:txBody>
      </p:sp>
      <p:pic>
        <p:nvPicPr>
          <p:cNvPr descr="A graph of blue bars&#10;&#10;AI-generated content may be incorrect.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12" y="2056459"/>
            <a:ext cx="8316148" cy="415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0" y="643467"/>
            <a:ext cx="121920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ten usuarios por n</a:t>
            </a:r>
            <a:r>
              <a:rPr lang="en-US" sz="3200">
                <a:solidFill>
                  <a:schemeClr val="lt1"/>
                </a:solidFill>
              </a:rPr>
              <a:t>ú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mero de incidencias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7"/>
          <p:cNvGraphicFramePr/>
          <p:nvPr/>
        </p:nvGraphicFramePr>
        <p:xfrm>
          <a:off x="2419217" y="1737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{21D1B7D2-DD69-4E2A-8350-F81AA7A7B88F}</a:tableStyleId>
              </a:tblPr>
              <a:tblGrid>
                <a:gridCol w="1577850"/>
                <a:gridCol w="2696700"/>
                <a:gridCol w="2659250"/>
              </a:tblGrid>
              <a:tr h="7563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user_id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cohorte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1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num_incidencias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1909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2020-02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6489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2020-04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5015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2020-04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5295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2020-04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9199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2020-05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12485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2020-06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14384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2020-06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18693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2020-06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213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2020-01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1861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2020-02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00"/>
                        <a:buFont typeface="Arial"/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075" marB="0" marR="21075" marL="210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2025-07-18T14:02:14Z</dcterms:created>
  <dc:creator>Vanina Tonzo</dc:creator>
</cp:coreProperties>
</file>