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9649D-B8BE-4ECD-AA46-86B8C8BB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8F42C-5011-4914-AB57-59C14ECF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465CF-0774-494F-A2CB-C4B8C11C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4001E-B148-49E5-8FF9-54278E56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25098-FD4F-4AC5-8163-DAC88B34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9B53-C2C4-49B8-A67A-7AE3D09C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938598-70D4-4002-8901-4020A751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4365F-36E7-4E4C-AC21-AD956AD0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36813-A1F3-4C4B-A5BD-B83303AA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F3EBC-21D0-4996-95F4-FEB47FD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03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EEAFF-2465-49C2-A2AB-0DD45B662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DD0249-9CD5-4E47-B30B-CBAB310C0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F2FA3-4110-48B3-872C-41E60B3A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E668FB-13DB-4735-8BF7-3DE8F1A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32F49-E60C-418D-AE1B-6D27B6CE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4E2DF-6C44-469E-B74F-942119A0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6C0C5-B5BD-4C7A-A6B1-D7929104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B6668-01E3-4DE3-A335-B5BA3146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D49C8-2CFD-4ACA-9E5A-E5FD615E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4BB0B-D998-475D-9D1E-5A7ED5C4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4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D570-2472-400D-80AD-3C7D2596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66912B-2C23-4E32-B111-34B4F230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E6FB5-C2F1-4C60-9142-7B17B4CA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ECD39-A48D-458F-B796-9CBBB54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8C375-7481-4E50-8D96-229D6311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2350-A018-4DC5-A57F-19874471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41E91-D755-483D-B47D-F00CE214F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7F9405-9837-40E5-BDC9-5F51178E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7968B-C54C-4561-A136-082191FA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D23F9-319E-4872-8131-67146F2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AF7ED-50E7-4504-8D6E-FD528BB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3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E1F8-51DC-49B6-9337-CB9E42F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F1C161-5B53-4A97-BF21-6B008B29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B0D2A-4E12-4C3E-92AA-D7F5014F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57F0C8-A0EF-47EC-A51B-F188CB3BD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FDBC1C-F059-4B7C-8555-1EB9511D7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48BB41-270E-4E8F-AEA5-271DF6E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7FE10E-D91B-459A-B053-6D7CD17E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2B131B-5943-43BB-8775-B6DC0A2A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94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D6421-1F15-452C-AE17-7AD4C5A8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D531B3-EF8D-4965-ABF1-137D5BA9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FC0CF8-1452-4A32-BD80-1DECEF23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0DA1C4-E48F-4DE6-8B66-A203D07A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2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D5EBF1-18F3-4CD4-B742-DE4F1E08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2CFCDE-358A-4FFF-83F9-82442A15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F72B8-9A49-4F12-8DA2-2CB1102F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7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DFBDC-F5B0-4540-BD77-D0BA04B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459A-518B-4458-A75F-F2A511FD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86C679-7EBD-478E-BEBB-9E15659A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95AE95-F5E7-403F-9816-BE358010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C36A6C-588B-44C5-8B1A-7616D376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832E2E-18E3-43BE-8559-1C72797D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308C-B7C9-48B3-BAE2-3DF28A4D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F5DA87-73A8-4ED2-845A-14C98B5D3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C2F2FA-E3C5-4935-8B04-FE9E7475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A5031-4A58-48F9-8997-59203659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44393A-B45F-4522-B98D-8DBFE102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A46B28-0930-45E6-B91C-C50C5E88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7853E2-9757-4500-91B4-5CAF44C1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EDEFA4-DF6D-4703-B430-F3FB829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E5F03-2796-4AD9-9835-8501B69D8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FCAD-F194-4485-AD0F-6482559DC954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56A07-B7D7-4315-B522-B728BE6B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A6FA52-B96D-4564-A7CF-E7BDB677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5590-B9A9-420F-9A3A-62A4FB463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7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E266BAD-D8C4-4839-9ECD-94442348E3A5}"/>
              </a:ext>
            </a:extLst>
          </p:cNvPr>
          <p:cNvGrpSpPr/>
          <p:nvPr/>
        </p:nvGrpSpPr>
        <p:grpSpPr>
          <a:xfrm>
            <a:off x="226142" y="197862"/>
            <a:ext cx="11543304" cy="6217128"/>
            <a:chOff x="226142" y="197862"/>
            <a:chExt cx="11543304" cy="6217128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AE5E2DC-79C4-434B-999F-D6698924F842}"/>
                </a:ext>
              </a:extLst>
            </p:cNvPr>
            <p:cNvGrpSpPr/>
            <p:nvPr/>
          </p:nvGrpSpPr>
          <p:grpSpPr>
            <a:xfrm>
              <a:off x="226142" y="201002"/>
              <a:ext cx="3244645" cy="6213988"/>
              <a:chOff x="963561" y="550606"/>
              <a:chExt cx="3244645" cy="6213988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399CEA1-DDCB-412D-9EA7-0ECA7E2434AC}"/>
                  </a:ext>
                </a:extLst>
              </p:cNvPr>
              <p:cNvSpPr/>
              <p:nvPr/>
            </p:nvSpPr>
            <p:spPr>
              <a:xfrm>
                <a:off x="963561" y="550606"/>
                <a:ext cx="3244645" cy="6213988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99F7BCF-7DB7-40B3-AD4D-C044482DF8E7}"/>
                  </a:ext>
                </a:extLst>
              </p:cNvPr>
              <p:cNvSpPr/>
              <p:nvPr/>
            </p:nvSpPr>
            <p:spPr>
              <a:xfrm>
                <a:off x="963561" y="1061884"/>
                <a:ext cx="3244645" cy="50734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F3DB4E5-9F38-4A5C-A49A-3C2EC9AC8FAB}"/>
                  </a:ext>
                </a:extLst>
              </p:cNvPr>
              <p:cNvSpPr/>
              <p:nvPr/>
            </p:nvSpPr>
            <p:spPr>
              <a:xfrm>
                <a:off x="963561" y="1061884"/>
                <a:ext cx="3047999" cy="8394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79EE14-2D90-4FE7-B48E-EDF934FBDB45}"/>
                  </a:ext>
                </a:extLst>
              </p:cNvPr>
              <p:cNvSpPr txBox="1"/>
              <p:nvPr/>
            </p:nvSpPr>
            <p:spPr>
              <a:xfrm>
                <a:off x="1439585" y="1940020"/>
                <a:ext cx="198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Pokemons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CDE96EF-A0B3-47B8-BB32-793652E7D1C2}"/>
                  </a:ext>
                </a:extLst>
              </p:cNvPr>
              <p:cNvSpPr/>
              <p:nvPr/>
            </p:nvSpPr>
            <p:spPr>
              <a:xfrm>
                <a:off x="4011560" y="1907456"/>
                <a:ext cx="186812" cy="42278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228E311-7A0F-43F1-893E-556509F06B31}"/>
                  </a:ext>
                </a:extLst>
              </p:cNvPr>
              <p:cNvSpPr/>
              <p:nvPr/>
            </p:nvSpPr>
            <p:spPr>
              <a:xfrm>
                <a:off x="4011560" y="1075095"/>
                <a:ext cx="186812" cy="8455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44F46EC0-56F1-4E93-B748-D19EC305E623}"/>
                  </a:ext>
                </a:extLst>
              </p:cNvPr>
              <p:cNvSpPr/>
              <p:nvPr/>
            </p:nvSpPr>
            <p:spPr>
              <a:xfrm>
                <a:off x="1073876" y="1439808"/>
                <a:ext cx="2255571" cy="3637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0" name="Gráfico 59" descr="Filtrar">
                <a:extLst>
                  <a:ext uri="{FF2B5EF4-FFF2-40B4-BE49-F238E27FC236}">
                    <a16:creationId xmlns:a16="http://schemas.microsoft.com/office/drawing/2014/main" id="{C8AF488A-D776-448F-B0F1-3927277E0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01679" y="1469308"/>
                <a:ext cx="334295" cy="334295"/>
              </a:xfrm>
              <a:prstGeom prst="rect">
                <a:avLst/>
              </a:prstGeom>
            </p:spPr>
          </p:pic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6772075-FA3C-416F-884C-B900C986FA1B}"/>
                  </a:ext>
                </a:extLst>
              </p:cNvPr>
              <p:cNvSpPr txBox="1"/>
              <p:nvPr/>
            </p:nvSpPr>
            <p:spPr>
              <a:xfrm>
                <a:off x="1399636" y="1039866"/>
                <a:ext cx="198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Pokedex GO</a:t>
                </a:r>
              </a:p>
            </p:txBody>
          </p:sp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3C0C4DB1-3200-47C1-A215-6DEF5A0699A5}"/>
                  </a:ext>
                </a:extLst>
              </p:cNvPr>
              <p:cNvGrpSpPr/>
              <p:nvPr/>
            </p:nvGrpSpPr>
            <p:grpSpPr>
              <a:xfrm>
                <a:off x="1310147" y="2391421"/>
                <a:ext cx="2354826" cy="715574"/>
                <a:chOff x="1310147" y="2391421"/>
                <a:chExt cx="2354826" cy="715574"/>
              </a:xfrm>
            </p:grpSpPr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4900BF8D-E93C-4D1C-B383-D75772E0E6F0}"/>
                    </a:ext>
                  </a:extLst>
                </p:cNvPr>
                <p:cNvSpPr/>
                <p:nvPr/>
              </p:nvSpPr>
              <p:spPr>
                <a:xfrm>
                  <a:off x="1310147" y="2391421"/>
                  <a:ext cx="2354826" cy="715574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BE055EB7-F3BC-4461-A9A6-5D6725DF79DB}"/>
                    </a:ext>
                  </a:extLst>
                </p:cNvPr>
                <p:cNvSpPr/>
                <p:nvPr/>
              </p:nvSpPr>
              <p:spPr>
                <a:xfrm>
                  <a:off x="1439585" y="2421116"/>
                  <a:ext cx="730276" cy="6748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72" name="Retângulo: Cantos Arredondados 71">
                  <a:extLst>
                    <a:ext uri="{FF2B5EF4-FFF2-40B4-BE49-F238E27FC236}">
                      <a16:creationId xmlns:a16="http://schemas.microsoft.com/office/drawing/2014/main" id="{70FB9CEE-CB5E-482C-BE97-3D91FEBDD746}"/>
                    </a:ext>
                  </a:extLst>
                </p:cNvPr>
                <p:cNvSpPr/>
                <p:nvPr/>
              </p:nvSpPr>
              <p:spPr>
                <a:xfrm>
                  <a:off x="2516450" y="2418966"/>
                  <a:ext cx="1085229" cy="66844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</a:t>
                  </a:r>
                </a:p>
              </p:txBody>
            </p:sp>
          </p:grpSp>
          <p:pic>
            <p:nvPicPr>
              <p:cNvPr id="33" name="Gráfico 32" descr="Lupa">
                <a:extLst>
                  <a:ext uri="{FF2B5EF4-FFF2-40B4-BE49-F238E27FC236}">
                    <a16:creationId xmlns:a16="http://schemas.microsoft.com/office/drawing/2014/main" id="{2E9E86B7-8A8B-4FB9-B170-A60E46B2B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69227" y="1456402"/>
                <a:ext cx="319548" cy="319548"/>
              </a:xfrm>
              <a:prstGeom prst="rect">
                <a:avLst/>
              </a:prstGeom>
            </p:spPr>
          </p:pic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35B2B391-8B86-45AC-894D-F6926EB2EF4F}"/>
                  </a:ext>
                </a:extLst>
              </p:cNvPr>
              <p:cNvGrpSpPr/>
              <p:nvPr/>
            </p:nvGrpSpPr>
            <p:grpSpPr>
              <a:xfrm>
                <a:off x="1310147" y="3307996"/>
                <a:ext cx="2354826" cy="715574"/>
                <a:chOff x="1310147" y="2391421"/>
                <a:chExt cx="2354826" cy="715574"/>
              </a:xfrm>
            </p:grpSpPr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49B56C52-47C5-4522-820F-A19D87421DF0}"/>
                    </a:ext>
                  </a:extLst>
                </p:cNvPr>
                <p:cNvSpPr/>
                <p:nvPr/>
              </p:nvSpPr>
              <p:spPr>
                <a:xfrm>
                  <a:off x="1310147" y="2391421"/>
                  <a:ext cx="2354826" cy="715574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: Cantos Arredondados 38">
                  <a:extLst>
                    <a:ext uri="{FF2B5EF4-FFF2-40B4-BE49-F238E27FC236}">
                      <a16:creationId xmlns:a16="http://schemas.microsoft.com/office/drawing/2014/main" id="{BD19699F-739A-49CD-B8FC-C9EA58178E6C}"/>
                    </a:ext>
                  </a:extLst>
                </p:cNvPr>
                <p:cNvSpPr/>
                <p:nvPr/>
              </p:nvSpPr>
              <p:spPr>
                <a:xfrm>
                  <a:off x="1439585" y="2421116"/>
                  <a:ext cx="730276" cy="6748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9E2B27A2-F966-4A8D-A5E1-C17E0D4AFCEE}"/>
                    </a:ext>
                  </a:extLst>
                </p:cNvPr>
                <p:cNvSpPr/>
                <p:nvPr/>
              </p:nvSpPr>
              <p:spPr>
                <a:xfrm>
                  <a:off x="2516450" y="2418966"/>
                  <a:ext cx="1085229" cy="66844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</a:t>
                  </a:r>
                </a:p>
              </p:txBody>
            </p:sp>
          </p:grp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E8D27D30-6AF4-4F3A-8CDF-963E4D9BEADC}"/>
                  </a:ext>
                </a:extLst>
              </p:cNvPr>
              <p:cNvGrpSpPr/>
              <p:nvPr/>
            </p:nvGrpSpPr>
            <p:grpSpPr>
              <a:xfrm>
                <a:off x="1310147" y="4224571"/>
                <a:ext cx="2354826" cy="715574"/>
                <a:chOff x="1310147" y="2391421"/>
                <a:chExt cx="2354826" cy="715574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9E69574C-BBD4-4047-BF70-5E22BF6DC279}"/>
                    </a:ext>
                  </a:extLst>
                </p:cNvPr>
                <p:cNvSpPr/>
                <p:nvPr/>
              </p:nvSpPr>
              <p:spPr>
                <a:xfrm>
                  <a:off x="1310147" y="2391421"/>
                  <a:ext cx="2354826" cy="715574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EE8C7A5F-29BB-466B-B213-735C3978F20F}"/>
                    </a:ext>
                  </a:extLst>
                </p:cNvPr>
                <p:cNvSpPr/>
                <p:nvPr/>
              </p:nvSpPr>
              <p:spPr>
                <a:xfrm>
                  <a:off x="1439585" y="2421116"/>
                  <a:ext cx="730276" cy="6748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44" name="Retângulo: Cantos Arredondados 43">
                  <a:extLst>
                    <a:ext uri="{FF2B5EF4-FFF2-40B4-BE49-F238E27FC236}">
                      <a16:creationId xmlns:a16="http://schemas.microsoft.com/office/drawing/2014/main" id="{A216870E-A6F8-4809-8F1B-58A9B19D547C}"/>
                    </a:ext>
                  </a:extLst>
                </p:cNvPr>
                <p:cNvSpPr/>
                <p:nvPr/>
              </p:nvSpPr>
              <p:spPr>
                <a:xfrm>
                  <a:off x="2516450" y="2418966"/>
                  <a:ext cx="1085229" cy="66844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</a:t>
                  </a:r>
                </a:p>
              </p:txBody>
            </p: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524F2405-976B-43B3-917F-F6851861DB27}"/>
                  </a:ext>
                </a:extLst>
              </p:cNvPr>
              <p:cNvGrpSpPr/>
              <p:nvPr/>
            </p:nvGrpSpPr>
            <p:grpSpPr>
              <a:xfrm>
                <a:off x="1310147" y="5179950"/>
                <a:ext cx="2354826" cy="715574"/>
                <a:chOff x="1310147" y="2391421"/>
                <a:chExt cx="2354826" cy="715574"/>
              </a:xfrm>
            </p:grpSpPr>
            <p:sp>
              <p:nvSpPr>
                <p:cNvPr id="47" name="Retângulo 46">
                  <a:extLst>
                    <a:ext uri="{FF2B5EF4-FFF2-40B4-BE49-F238E27FC236}">
                      <a16:creationId xmlns:a16="http://schemas.microsoft.com/office/drawing/2014/main" id="{FF9B97FB-460D-42BD-9A21-7ADBB0F515C6}"/>
                    </a:ext>
                  </a:extLst>
                </p:cNvPr>
                <p:cNvSpPr/>
                <p:nvPr/>
              </p:nvSpPr>
              <p:spPr>
                <a:xfrm>
                  <a:off x="1310147" y="2391421"/>
                  <a:ext cx="2354826" cy="715574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04526828-0D72-4F6B-8274-D55F4EA13C3C}"/>
                    </a:ext>
                  </a:extLst>
                </p:cNvPr>
                <p:cNvSpPr/>
                <p:nvPr/>
              </p:nvSpPr>
              <p:spPr>
                <a:xfrm>
                  <a:off x="1439585" y="2421116"/>
                  <a:ext cx="730276" cy="6748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FB10F101-85FB-42EF-96E5-553F9EAA21E5}"/>
                    </a:ext>
                  </a:extLst>
                </p:cNvPr>
                <p:cNvSpPr/>
                <p:nvPr/>
              </p:nvSpPr>
              <p:spPr>
                <a:xfrm>
                  <a:off x="2516450" y="2418966"/>
                  <a:ext cx="1085229" cy="66844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</a:t>
                  </a:r>
                </a:p>
              </p:txBody>
            </p:sp>
          </p:grp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118F9C3-1B06-4791-AF88-18E44EC4DAEB}"/>
                </a:ext>
              </a:extLst>
            </p:cNvPr>
            <p:cNvSpPr txBox="1"/>
            <p:nvPr/>
          </p:nvSpPr>
          <p:spPr>
            <a:xfrm>
              <a:off x="3793367" y="429479"/>
              <a:ext cx="189170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Menu fixo com possibilidade de pesquisa e filtro, mesmo usando o scroll, o usuário tem a possibilidade de visualizar o menu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ADE8B30-FD99-4E75-8BA5-C3D31AEAF222}"/>
                </a:ext>
              </a:extLst>
            </p:cNvPr>
            <p:cNvSpPr txBox="1"/>
            <p:nvPr/>
          </p:nvSpPr>
          <p:spPr>
            <a:xfrm>
              <a:off x="3673731" y="2985937"/>
              <a:ext cx="2130978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Na tela inicial trazemos pequenos cards tipo pokedex com imagem do Pokémon, seu ID e seu nome e ao clicar o usuário tem acesso à todas as informações do Pokémon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FB4E527-F56B-40C8-95CE-C6ED7797A1D8}"/>
                </a:ext>
              </a:extLst>
            </p:cNvPr>
            <p:cNvCxnSpPr/>
            <p:nvPr/>
          </p:nvCxnSpPr>
          <p:spPr>
            <a:xfrm>
              <a:off x="3075844" y="874928"/>
              <a:ext cx="6343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530BCD7F-BD8F-4D55-B78A-1336D6DCEE57}"/>
                </a:ext>
              </a:extLst>
            </p:cNvPr>
            <p:cNvCxnSpPr>
              <a:cxnSpLocks/>
            </p:cNvCxnSpPr>
            <p:nvPr/>
          </p:nvCxnSpPr>
          <p:spPr>
            <a:xfrm>
              <a:off x="2836415" y="3316179"/>
              <a:ext cx="837316" cy="9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616E3D0C-412F-4F8F-A445-5395BA7511CD}"/>
                </a:ext>
              </a:extLst>
            </p:cNvPr>
            <p:cNvGrpSpPr/>
            <p:nvPr/>
          </p:nvGrpSpPr>
          <p:grpSpPr>
            <a:xfrm>
              <a:off x="6030251" y="197862"/>
              <a:ext cx="3252403" cy="6213988"/>
              <a:chOff x="6958396" y="550606"/>
              <a:chExt cx="3252403" cy="6213988"/>
            </a:xfrm>
          </p:grpSpPr>
          <p:sp>
            <p:nvSpPr>
              <p:cNvPr id="74" name="Retângulo: Cantos Arredondados 73">
                <a:extLst>
                  <a:ext uri="{FF2B5EF4-FFF2-40B4-BE49-F238E27FC236}">
                    <a16:creationId xmlns:a16="http://schemas.microsoft.com/office/drawing/2014/main" id="{A67A5A83-4288-4AB4-944D-63BE3303B757}"/>
                  </a:ext>
                </a:extLst>
              </p:cNvPr>
              <p:cNvSpPr/>
              <p:nvPr/>
            </p:nvSpPr>
            <p:spPr>
              <a:xfrm>
                <a:off x="6966154" y="550606"/>
                <a:ext cx="3244645" cy="6213988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DEC41B6A-4AE7-49CD-ABD7-5C684253348E}"/>
                  </a:ext>
                </a:extLst>
              </p:cNvPr>
              <p:cNvSpPr/>
              <p:nvPr/>
            </p:nvSpPr>
            <p:spPr>
              <a:xfrm>
                <a:off x="6966154" y="1061884"/>
                <a:ext cx="3244645" cy="50734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6F2D902A-FE6A-4D05-A82A-022845904CCA}"/>
                  </a:ext>
                </a:extLst>
              </p:cNvPr>
              <p:cNvSpPr/>
              <p:nvPr/>
            </p:nvSpPr>
            <p:spPr>
              <a:xfrm>
                <a:off x="6966154" y="1061884"/>
                <a:ext cx="3040242" cy="84557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8F13C87B-CBA7-41F1-9BFB-B6155AC38257}"/>
                  </a:ext>
                </a:extLst>
              </p:cNvPr>
              <p:cNvSpPr txBox="1"/>
              <p:nvPr/>
            </p:nvSpPr>
            <p:spPr>
              <a:xfrm>
                <a:off x="7447926" y="1035445"/>
                <a:ext cx="198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Pokedex GO</a:t>
                </a:r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54096032-BD55-472F-AE32-965CD48E2D75}"/>
                  </a:ext>
                </a:extLst>
              </p:cNvPr>
              <p:cNvSpPr/>
              <p:nvPr/>
            </p:nvSpPr>
            <p:spPr>
              <a:xfrm>
                <a:off x="10014153" y="1907457"/>
                <a:ext cx="186812" cy="42278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0D9B9BD-671A-44BB-AA10-5F0E6625B396}"/>
                  </a:ext>
                </a:extLst>
              </p:cNvPr>
              <p:cNvSpPr/>
              <p:nvPr/>
            </p:nvSpPr>
            <p:spPr>
              <a:xfrm>
                <a:off x="10021911" y="1061884"/>
                <a:ext cx="186812" cy="8455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92553BC2-D71E-4B5B-B0DC-E8DA9EECB7D6}"/>
                  </a:ext>
                </a:extLst>
              </p:cNvPr>
              <p:cNvSpPr/>
              <p:nvPr/>
            </p:nvSpPr>
            <p:spPr>
              <a:xfrm>
                <a:off x="7038051" y="1434279"/>
                <a:ext cx="2255571" cy="3637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1" name="Gráfico 80" descr="Filtrar">
                <a:extLst>
                  <a:ext uri="{FF2B5EF4-FFF2-40B4-BE49-F238E27FC236}">
                    <a16:creationId xmlns:a16="http://schemas.microsoft.com/office/drawing/2014/main" id="{49D1CF02-8E93-4A28-96C1-4B2A81950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41438" y="1455185"/>
                <a:ext cx="334295" cy="334295"/>
              </a:xfrm>
              <a:prstGeom prst="rect">
                <a:avLst/>
              </a:prstGeom>
            </p:spPr>
          </p:pic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9819E36-6972-4405-8358-577DC0089878}"/>
                  </a:ext>
                </a:extLst>
              </p:cNvPr>
              <p:cNvSpPr/>
              <p:nvPr/>
            </p:nvSpPr>
            <p:spPr>
              <a:xfrm>
                <a:off x="9452946" y="1383649"/>
                <a:ext cx="511277" cy="429499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57BFEFC5-E0AE-46EC-9EF9-AD9297A469CD}"/>
                  </a:ext>
                </a:extLst>
              </p:cNvPr>
              <p:cNvSpPr/>
              <p:nvPr/>
            </p:nvSpPr>
            <p:spPr>
              <a:xfrm>
                <a:off x="6958396" y="1895802"/>
                <a:ext cx="3047999" cy="3501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C0A612EA-8C3E-4DA4-B3ED-78D968DDC4AB}"/>
                  </a:ext>
                </a:extLst>
              </p:cNvPr>
              <p:cNvSpPr txBox="1"/>
              <p:nvPr/>
            </p:nvSpPr>
            <p:spPr>
              <a:xfrm>
                <a:off x="7461872" y="5690432"/>
                <a:ext cx="198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Pokemons</a:t>
                </a:r>
              </a:p>
            </p:txBody>
          </p: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29C21EA3-55E4-43FA-A720-1C0D347E7B90}"/>
                  </a:ext>
                </a:extLst>
              </p:cNvPr>
              <p:cNvSpPr txBox="1"/>
              <p:nvPr/>
            </p:nvSpPr>
            <p:spPr>
              <a:xfrm>
                <a:off x="7176501" y="2091207"/>
                <a:ext cx="2030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Tipo do Pokémon</a:t>
                </a:r>
              </a:p>
            </p:txBody>
          </p:sp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ABBBA4B-30C4-4194-A1AE-DA0B5FFBA963}"/>
                  </a:ext>
                </a:extLst>
              </p:cNvPr>
              <p:cNvSpPr txBox="1"/>
              <p:nvPr/>
            </p:nvSpPr>
            <p:spPr>
              <a:xfrm>
                <a:off x="7188334" y="2687332"/>
                <a:ext cx="20504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Doces</a:t>
                </a:r>
              </a:p>
            </p:txBody>
          </p:sp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FC454C55-CE90-47DB-AA88-85D3F35D8C0D}"/>
                  </a:ext>
                </a:extLst>
              </p:cNvPr>
              <p:cNvSpPr txBox="1"/>
              <p:nvPr/>
            </p:nvSpPr>
            <p:spPr>
              <a:xfrm>
                <a:off x="7226936" y="3307996"/>
                <a:ext cx="2030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Ovo</a:t>
                </a:r>
              </a:p>
            </p:txBody>
          </p: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B1CECE66-9D72-4BB0-A6E7-14490DC554F9}"/>
                  </a:ext>
                </a:extLst>
              </p:cNvPr>
              <p:cNvSpPr txBox="1"/>
              <p:nvPr/>
            </p:nvSpPr>
            <p:spPr>
              <a:xfrm>
                <a:off x="7201542" y="3814946"/>
                <a:ext cx="2145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Chance de mais Spawn</a:t>
                </a:r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B9D0DD6B-4B14-434F-A922-C0849399D78B}"/>
                  </a:ext>
                </a:extLst>
              </p:cNvPr>
              <p:cNvSpPr txBox="1"/>
              <p:nvPr/>
            </p:nvSpPr>
            <p:spPr>
              <a:xfrm>
                <a:off x="7226936" y="4321896"/>
                <a:ext cx="2145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Tempo de Spawn</a:t>
                </a:r>
              </a:p>
            </p:txBody>
          </p:sp>
          <p:pic>
            <p:nvPicPr>
              <p:cNvPr id="90" name="Gráfico 89" descr="Lupa">
                <a:extLst>
                  <a:ext uri="{FF2B5EF4-FFF2-40B4-BE49-F238E27FC236}">
                    <a16:creationId xmlns:a16="http://schemas.microsoft.com/office/drawing/2014/main" id="{2D01DF17-32CB-4879-B209-A8A2C5498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42107" y="1453562"/>
                <a:ext cx="319548" cy="319548"/>
              </a:xfrm>
              <a:prstGeom prst="rect">
                <a:avLst/>
              </a:prstGeom>
            </p:spPr>
          </p:pic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E4D2930E-AE4C-4522-8230-967002DFADB6}"/>
                </a:ext>
              </a:extLst>
            </p:cNvPr>
            <p:cNvSpPr txBox="1"/>
            <p:nvPr/>
          </p:nvSpPr>
          <p:spPr>
            <a:xfrm>
              <a:off x="9518021" y="380318"/>
              <a:ext cx="2251425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Quando clicado no filtro, a tela inicial de Pokémons vai para o footer, e a tela que estava em plano de fundo do filtro surge acima da tela inicial, trazendo as possibilidades de filtros (que vamos escolher após pesquisa com usuário)</a:t>
              </a:r>
            </a:p>
          </p:txBody>
        </p: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4C606D2E-55E9-4F64-85A9-A9A82D757900}"/>
                </a:ext>
              </a:extLst>
            </p:cNvPr>
            <p:cNvCxnSpPr/>
            <p:nvPr/>
          </p:nvCxnSpPr>
          <p:spPr>
            <a:xfrm>
              <a:off x="8947588" y="1245654"/>
              <a:ext cx="6343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060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E11578E-31D9-4AA8-90F1-5D5BF62B47ED}"/>
              </a:ext>
            </a:extLst>
          </p:cNvPr>
          <p:cNvGrpSpPr/>
          <p:nvPr/>
        </p:nvGrpSpPr>
        <p:grpSpPr>
          <a:xfrm>
            <a:off x="132734" y="396983"/>
            <a:ext cx="12012388" cy="5893204"/>
            <a:chOff x="132734" y="396983"/>
            <a:chExt cx="12012388" cy="589320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ED2EAAA7-27DB-4001-8CA0-61D01F9CFD7C}"/>
                </a:ext>
              </a:extLst>
            </p:cNvPr>
            <p:cNvGrpSpPr/>
            <p:nvPr/>
          </p:nvGrpSpPr>
          <p:grpSpPr>
            <a:xfrm>
              <a:off x="132734" y="430161"/>
              <a:ext cx="9802761" cy="5860026"/>
              <a:chOff x="1194619" y="498987"/>
              <a:chExt cx="9802761" cy="5860026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9B37645-F647-454B-B9CE-85B659427DD8}"/>
                  </a:ext>
                </a:extLst>
              </p:cNvPr>
              <p:cNvSpPr/>
              <p:nvPr/>
            </p:nvSpPr>
            <p:spPr>
              <a:xfrm>
                <a:off x="1194619" y="498987"/>
                <a:ext cx="9802761" cy="58600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E4D730-4F33-45DA-9BEB-3B124646B24A}"/>
                  </a:ext>
                </a:extLst>
              </p:cNvPr>
              <p:cNvSpPr/>
              <p:nvPr/>
            </p:nvSpPr>
            <p:spPr>
              <a:xfrm>
                <a:off x="1681316" y="894734"/>
                <a:ext cx="8858865" cy="506361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E49667E-6F87-46E9-8119-2C9A149DCD5C}"/>
                  </a:ext>
                </a:extLst>
              </p:cNvPr>
              <p:cNvSpPr/>
              <p:nvPr/>
            </p:nvSpPr>
            <p:spPr>
              <a:xfrm>
                <a:off x="1681316" y="894733"/>
                <a:ext cx="8858865" cy="8849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E2685-B674-4D84-AA2B-8C20A8D95C5D}"/>
                  </a:ext>
                </a:extLst>
              </p:cNvPr>
              <p:cNvSpPr txBox="1"/>
              <p:nvPr/>
            </p:nvSpPr>
            <p:spPr>
              <a:xfrm>
                <a:off x="1848465" y="947639"/>
                <a:ext cx="2684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/>
                  <a:t>Pokedex GO</a:t>
                </a: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BC3EAC1-5676-417D-A8E7-3B2A5AF174B7}"/>
                  </a:ext>
                </a:extLst>
              </p:cNvPr>
              <p:cNvSpPr/>
              <p:nvPr/>
            </p:nvSpPr>
            <p:spPr>
              <a:xfrm>
                <a:off x="4955458" y="1130710"/>
                <a:ext cx="3382297" cy="35396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4" name="Gráfico 13" descr="Lupa">
                <a:extLst>
                  <a:ext uri="{FF2B5EF4-FFF2-40B4-BE49-F238E27FC236}">
                    <a16:creationId xmlns:a16="http://schemas.microsoft.com/office/drawing/2014/main" id="{ED38AF29-C0D2-4776-9D61-A0D4D864D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95304" y="1141808"/>
                <a:ext cx="319548" cy="319548"/>
              </a:xfrm>
              <a:prstGeom prst="rect">
                <a:avLst/>
              </a:prstGeom>
            </p:spPr>
          </p:pic>
          <p:pic>
            <p:nvPicPr>
              <p:cNvPr id="15" name="Gráfico 14" descr="Filtrar">
                <a:extLst>
                  <a:ext uri="{FF2B5EF4-FFF2-40B4-BE49-F238E27FC236}">
                    <a16:creationId xmlns:a16="http://schemas.microsoft.com/office/drawing/2014/main" id="{541EBEC4-94BB-45D7-A54B-83A3CF426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9253" y="1134434"/>
                <a:ext cx="334295" cy="334295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ECF61B1-4F3F-4891-9BCC-D833109523AB}"/>
                  </a:ext>
                </a:extLst>
              </p:cNvPr>
              <p:cNvSpPr txBox="1"/>
              <p:nvPr/>
            </p:nvSpPr>
            <p:spPr>
              <a:xfrm>
                <a:off x="4871886" y="1753847"/>
                <a:ext cx="2684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/>
                  <a:t>Pokémon</a:t>
                </a:r>
              </a:p>
            </p:txBody>
          </p: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556FEF86-75BD-43E5-8C8B-2AA4ACFB8019}"/>
                  </a:ext>
                </a:extLst>
              </p:cNvPr>
              <p:cNvGrpSpPr/>
              <p:nvPr/>
            </p:nvGrpSpPr>
            <p:grpSpPr>
              <a:xfrm>
                <a:off x="1956619" y="2546555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42EC6E6A-0414-4ADB-996F-29BD16387F56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A1F88DA5-EF28-457F-A661-F175A25435BC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0F449F06-5B0C-45A7-8E8F-CDB98D7EE0B6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A2D69C5F-DBFC-46FA-99DD-6CDB4B4CB521}"/>
                  </a:ext>
                </a:extLst>
              </p:cNvPr>
              <p:cNvSpPr/>
              <p:nvPr/>
            </p:nvSpPr>
            <p:spPr>
              <a:xfrm>
                <a:off x="4655573" y="2556386"/>
                <a:ext cx="2423651" cy="120936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7C3B80D-5B21-4D44-99F3-37F3ACC7A50D}"/>
                  </a:ext>
                </a:extLst>
              </p:cNvPr>
              <p:cNvSpPr/>
              <p:nvPr/>
            </p:nvSpPr>
            <p:spPr>
              <a:xfrm>
                <a:off x="7354527" y="2541638"/>
                <a:ext cx="2423651" cy="120936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54071E4-8DD4-4B26-859F-7D8B56CC4B38}"/>
                  </a:ext>
                </a:extLst>
              </p:cNvPr>
              <p:cNvSpPr/>
              <p:nvPr/>
            </p:nvSpPr>
            <p:spPr>
              <a:xfrm>
                <a:off x="4717018" y="2727224"/>
                <a:ext cx="766920" cy="8259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5B02BAD-54AD-4A50-BA89-864288C4DCA9}"/>
                  </a:ext>
                </a:extLst>
              </p:cNvPr>
              <p:cNvSpPr/>
              <p:nvPr/>
            </p:nvSpPr>
            <p:spPr>
              <a:xfrm>
                <a:off x="5550300" y="2738283"/>
                <a:ext cx="1396189" cy="8259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Id e nome e peq. descrição</a:t>
                </a:r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E6B1C949-4134-4355-949A-B82739414B28}"/>
                  </a:ext>
                </a:extLst>
              </p:cNvPr>
              <p:cNvSpPr/>
              <p:nvPr/>
            </p:nvSpPr>
            <p:spPr>
              <a:xfrm>
                <a:off x="7423343" y="2727224"/>
                <a:ext cx="766920" cy="8259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6F8D9155-1544-4B14-A153-9F49E1B85AE1}"/>
                  </a:ext>
                </a:extLst>
              </p:cNvPr>
              <p:cNvSpPr/>
              <p:nvPr/>
            </p:nvSpPr>
            <p:spPr>
              <a:xfrm>
                <a:off x="8249256" y="2738283"/>
                <a:ext cx="1396189" cy="8259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Id e nome e peq. descrição</a:t>
                </a:r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38839F7F-815E-44DA-B17B-1E26F62A4664}"/>
                  </a:ext>
                </a:extLst>
              </p:cNvPr>
              <p:cNvGrpSpPr/>
              <p:nvPr/>
            </p:nvGrpSpPr>
            <p:grpSpPr>
              <a:xfrm>
                <a:off x="4655572" y="4291779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37" name="Retângulo: Cantos Arredondados 36">
                  <a:extLst>
                    <a:ext uri="{FF2B5EF4-FFF2-40B4-BE49-F238E27FC236}">
                      <a16:creationId xmlns:a16="http://schemas.microsoft.com/office/drawing/2014/main" id="{6A1A103C-C8AE-4DFB-95B4-2903F4B31F28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7ECDBDF8-73DC-4328-B708-37C6DB0942F9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39" name="Retângulo: Cantos Arredondados 38">
                  <a:extLst>
                    <a:ext uri="{FF2B5EF4-FFF2-40B4-BE49-F238E27FC236}">
                      <a16:creationId xmlns:a16="http://schemas.microsoft.com/office/drawing/2014/main" id="{82B7AE05-8B9D-437C-BE41-3493C4826238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8C8F8564-4283-40B2-9112-7299EB5FFCEC}"/>
                  </a:ext>
                </a:extLst>
              </p:cNvPr>
              <p:cNvGrpSpPr/>
              <p:nvPr/>
            </p:nvGrpSpPr>
            <p:grpSpPr>
              <a:xfrm>
                <a:off x="1956618" y="4296693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12E69429-462F-403F-BBA4-8104854ED757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A77D4172-209F-474D-A942-087DF18849E6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7C7989A9-E0AE-4CA1-8C5B-243403023CD1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2E226A9D-D296-4C15-AF16-4EF708DEA9AF}"/>
                  </a:ext>
                </a:extLst>
              </p:cNvPr>
              <p:cNvGrpSpPr/>
              <p:nvPr/>
            </p:nvGrpSpPr>
            <p:grpSpPr>
              <a:xfrm>
                <a:off x="7354527" y="4286862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45" name="Retângulo: Cantos Arredondados 44">
                  <a:extLst>
                    <a:ext uri="{FF2B5EF4-FFF2-40B4-BE49-F238E27FC236}">
                      <a16:creationId xmlns:a16="http://schemas.microsoft.com/office/drawing/2014/main" id="{A7DBDA28-432D-4527-9531-1272126C896D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265ABCAB-F67E-4837-954A-13080874B18B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47" name="Retângulo: Cantos Arredondados 46">
                  <a:extLst>
                    <a:ext uri="{FF2B5EF4-FFF2-40B4-BE49-F238E27FC236}">
                      <a16:creationId xmlns:a16="http://schemas.microsoft.com/office/drawing/2014/main" id="{B933B0D9-C3A7-45D6-BD58-8EB1439DD16C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48AAD33E-C9AF-42A6-B821-0007E5F4B495}"/>
                  </a:ext>
                </a:extLst>
              </p:cNvPr>
              <p:cNvSpPr/>
              <p:nvPr/>
            </p:nvSpPr>
            <p:spPr>
              <a:xfrm>
                <a:off x="10441858" y="894733"/>
                <a:ext cx="98312" cy="5063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369BBA3-8851-4163-A9D4-2B2C27C545AA}"/>
                  </a:ext>
                </a:extLst>
              </p:cNvPr>
              <p:cNvSpPr/>
              <p:nvPr/>
            </p:nvSpPr>
            <p:spPr>
              <a:xfrm>
                <a:off x="10441847" y="899971"/>
                <a:ext cx="9831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CA73DFB-78EB-4AE5-ACC1-8976ECB233A8}"/>
                </a:ext>
              </a:extLst>
            </p:cNvPr>
            <p:cNvSpPr txBox="1"/>
            <p:nvPr/>
          </p:nvSpPr>
          <p:spPr>
            <a:xfrm>
              <a:off x="10159794" y="396983"/>
              <a:ext cx="189170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Menu fixo com possibilidade de pesquisa e filtro, mesmo usando a barra de rolagem, o usuário tem a possibilidade de visualizar o menu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024FA2CB-6390-41A2-8C76-446E322DB2BF}"/>
                </a:ext>
              </a:extLst>
            </p:cNvPr>
            <p:cNvCxnSpPr>
              <a:cxnSpLocks/>
            </p:cNvCxnSpPr>
            <p:nvPr/>
          </p:nvCxnSpPr>
          <p:spPr>
            <a:xfrm>
              <a:off x="9161088" y="1219057"/>
              <a:ext cx="1074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8732C33-5B1A-4054-B3C9-E250191271EF}"/>
                </a:ext>
              </a:extLst>
            </p:cNvPr>
            <p:cNvSpPr txBox="1"/>
            <p:nvPr/>
          </p:nvSpPr>
          <p:spPr>
            <a:xfrm>
              <a:off x="10014144" y="3027198"/>
              <a:ext cx="2130978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Na tela inicial trazemos pequenos cards tipo pokedex com imagem do Pokémon, seu ID, seu nome e uma pequena descrição, e ao clicar o usuário tem acesso à todas as informações do Pokémon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2C3E22E0-7BDE-43B5-B127-81DA5F0C8F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3981" y="4817803"/>
              <a:ext cx="1755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87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95DCEFE-8521-42EF-A917-A75947082217}"/>
              </a:ext>
            </a:extLst>
          </p:cNvPr>
          <p:cNvGrpSpPr/>
          <p:nvPr/>
        </p:nvGrpSpPr>
        <p:grpSpPr>
          <a:xfrm>
            <a:off x="4475" y="65436"/>
            <a:ext cx="12148030" cy="6854602"/>
            <a:chOff x="4475" y="65436"/>
            <a:chExt cx="12148030" cy="6854602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EEE8ADA7-ACF5-4AA6-806A-A825C8D6BC7E}"/>
                </a:ext>
              </a:extLst>
            </p:cNvPr>
            <p:cNvGrpSpPr/>
            <p:nvPr/>
          </p:nvGrpSpPr>
          <p:grpSpPr>
            <a:xfrm>
              <a:off x="50856" y="65436"/>
              <a:ext cx="9802761" cy="5860026"/>
              <a:chOff x="1194619" y="498987"/>
              <a:chExt cx="9802761" cy="5860026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F13B1F5-2BE5-4691-98F3-43DC55F3622B}"/>
                  </a:ext>
                </a:extLst>
              </p:cNvPr>
              <p:cNvSpPr/>
              <p:nvPr/>
            </p:nvSpPr>
            <p:spPr>
              <a:xfrm>
                <a:off x="1194619" y="498987"/>
                <a:ext cx="9802761" cy="58600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0EE6CA2-9350-4FFA-82DF-6D4A97384FEC}"/>
                  </a:ext>
                </a:extLst>
              </p:cNvPr>
              <p:cNvSpPr/>
              <p:nvPr/>
            </p:nvSpPr>
            <p:spPr>
              <a:xfrm>
                <a:off x="1681316" y="3532253"/>
                <a:ext cx="8858865" cy="24260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B871C10-E87C-4857-8BBB-815278018C8E}"/>
                  </a:ext>
                </a:extLst>
              </p:cNvPr>
              <p:cNvSpPr/>
              <p:nvPr/>
            </p:nvSpPr>
            <p:spPr>
              <a:xfrm>
                <a:off x="1681316" y="894733"/>
                <a:ext cx="8858865" cy="26375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9CDF685-38AF-4D7A-B02F-302AF78D3F1F}"/>
                  </a:ext>
                </a:extLst>
              </p:cNvPr>
              <p:cNvSpPr txBox="1"/>
              <p:nvPr/>
            </p:nvSpPr>
            <p:spPr>
              <a:xfrm>
                <a:off x="1848465" y="947639"/>
                <a:ext cx="2684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/>
                  <a:t>Pokedex GO</a:t>
                </a:r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DB2AC18A-FC61-4566-A31F-BFF32EBB0A76}"/>
                  </a:ext>
                </a:extLst>
              </p:cNvPr>
              <p:cNvSpPr/>
              <p:nvPr/>
            </p:nvSpPr>
            <p:spPr>
              <a:xfrm>
                <a:off x="4955458" y="1130710"/>
                <a:ext cx="3382297" cy="35396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9" name="Gráfico 8" descr="Lupa">
                <a:extLst>
                  <a:ext uri="{FF2B5EF4-FFF2-40B4-BE49-F238E27FC236}">
                    <a16:creationId xmlns:a16="http://schemas.microsoft.com/office/drawing/2014/main" id="{684C999F-3C6C-4686-9AE4-04ACDCB33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95304" y="1141808"/>
                <a:ext cx="319548" cy="319548"/>
              </a:xfrm>
              <a:prstGeom prst="rect">
                <a:avLst/>
              </a:prstGeom>
            </p:spPr>
          </p:pic>
          <p:pic>
            <p:nvPicPr>
              <p:cNvPr id="10" name="Gráfico 9" descr="Filtrar">
                <a:extLst>
                  <a:ext uri="{FF2B5EF4-FFF2-40B4-BE49-F238E27FC236}">
                    <a16:creationId xmlns:a16="http://schemas.microsoft.com/office/drawing/2014/main" id="{13C141D6-1F5D-4B80-BC98-9A62507BC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9253" y="1134434"/>
                <a:ext cx="334295" cy="334295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0287B1-C87A-47C0-A740-8969E518ECD7}"/>
                  </a:ext>
                </a:extLst>
              </p:cNvPr>
              <p:cNvSpPr txBox="1"/>
              <p:nvPr/>
            </p:nvSpPr>
            <p:spPr>
              <a:xfrm>
                <a:off x="4906290" y="3532253"/>
                <a:ext cx="2684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/>
                  <a:t>Pokémon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A586672A-E1AF-46E2-AB33-ACED1A33DB02}"/>
                  </a:ext>
                </a:extLst>
              </p:cNvPr>
              <p:cNvGrpSpPr/>
              <p:nvPr/>
            </p:nvGrpSpPr>
            <p:grpSpPr>
              <a:xfrm>
                <a:off x="4655572" y="4291779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0150AC0B-13B3-4268-B9A5-D5CF5BCC3D3C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3BCD923C-75A8-45D7-AB94-0F5BDFB085E3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1A75E506-116D-4F02-B08B-F398C9184994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37A78383-3514-41D7-A99C-6E819D18C61D}"/>
                  </a:ext>
                </a:extLst>
              </p:cNvPr>
              <p:cNvGrpSpPr/>
              <p:nvPr/>
            </p:nvGrpSpPr>
            <p:grpSpPr>
              <a:xfrm>
                <a:off x="1956618" y="4296693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650D36D1-30DE-4F6C-993E-E756AA91F127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F4F62AE3-77E5-4C5C-B583-AE1029872E5E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29" name="Retângulo: Cantos Arredondados 28">
                  <a:extLst>
                    <a:ext uri="{FF2B5EF4-FFF2-40B4-BE49-F238E27FC236}">
                      <a16:creationId xmlns:a16="http://schemas.microsoft.com/office/drawing/2014/main" id="{B6536DFD-AA59-4C40-A323-40704F77FE7A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535ABA68-1F2D-4C58-BC24-DFD9E54D920C}"/>
                  </a:ext>
                </a:extLst>
              </p:cNvPr>
              <p:cNvGrpSpPr/>
              <p:nvPr/>
            </p:nvGrpSpPr>
            <p:grpSpPr>
              <a:xfrm>
                <a:off x="7354527" y="4286862"/>
                <a:ext cx="2423651" cy="1209368"/>
                <a:chOff x="1956619" y="2546555"/>
                <a:chExt cx="2423651" cy="1209368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B21EB933-089C-4313-96D5-8A1183F2C93D}"/>
                    </a:ext>
                  </a:extLst>
                </p:cNvPr>
                <p:cNvSpPr/>
                <p:nvPr/>
              </p:nvSpPr>
              <p:spPr>
                <a:xfrm>
                  <a:off x="1956619" y="2546555"/>
                  <a:ext cx="2423651" cy="120936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tângulo: Cantos Arredondados 31">
                  <a:extLst>
                    <a:ext uri="{FF2B5EF4-FFF2-40B4-BE49-F238E27FC236}">
                      <a16:creationId xmlns:a16="http://schemas.microsoft.com/office/drawing/2014/main" id="{5AD24BDE-EBF8-4D57-9345-EAC4DD9E07C0}"/>
                    </a:ext>
                  </a:extLst>
                </p:cNvPr>
                <p:cNvSpPr/>
                <p:nvPr/>
              </p:nvSpPr>
              <p:spPr>
                <a:xfrm>
                  <a:off x="2025441" y="2733368"/>
                  <a:ext cx="766920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foto</a:t>
                  </a:r>
                </a:p>
              </p:txBody>
            </p:sp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010B7B28-49C3-4446-A12E-59CF9CEC323C}"/>
                    </a:ext>
                  </a:extLst>
                </p:cNvPr>
                <p:cNvSpPr/>
                <p:nvPr/>
              </p:nvSpPr>
              <p:spPr>
                <a:xfrm>
                  <a:off x="2851346" y="2738284"/>
                  <a:ext cx="1396189" cy="8259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Id e nome e peq. descrição</a:t>
                  </a:r>
                </a:p>
              </p:txBody>
            </p:sp>
          </p:grp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CEC688E9-4FF4-4EC9-A1B9-6E2BB9EE4F28}"/>
                  </a:ext>
                </a:extLst>
              </p:cNvPr>
              <p:cNvSpPr/>
              <p:nvPr/>
            </p:nvSpPr>
            <p:spPr>
              <a:xfrm>
                <a:off x="8927690" y="1089590"/>
                <a:ext cx="511277" cy="429499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C261B51-7B4D-4D56-9A6B-1334F96AB2B6}"/>
                  </a:ext>
                </a:extLst>
              </p:cNvPr>
              <p:cNvSpPr txBox="1"/>
              <p:nvPr/>
            </p:nvSpPr>
            <p:spPr>
              <a:xfrm>
                <a:off x="1956618" y="2213493"/>
                <a:ext cx="2030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Tipo do Pokémon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E7DAD77-3F85-4812-869C-943E023C347B}"/>
                  </a:ext>
                </a:extLst>
              </p:cNvPr>
              <p:cNvSpPr txBox="1"/>
              <p:nvPr/>
            </p:nvSpPr>
            <p:spPr>
              <a:xfrm>
                <a:off x="1995939" y="2824367"/>
                <a:ext cx="20504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Doces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FB9E12DA-D8A0-4BE9-BF6A-5A02D693E7EC}"/>
                  </a:ext>
                </a:extLst>
              </p:cNvPr>
              <p:cNvSpPr txBox="1"/>
              <p:nvPr/>
            </p:nvSpPr>
            <p:spPr>
              <a:xfrm>
                <a:off x="4312376" y="2213493"/>
                <a:ext cx="2030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Ovo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5209A0E-3F5E-4151-B3C8-D67E8633A240}"/>
                  </a:ext>
                </a:extLst>
              </p:cNvPr>
              <p:cNvSpPr txBox="1"/>
              <p:nvPr/>
            </p:nvSpPr>
            <p:spPr>
              <a:xfrm>
                <a:off x="4312369" y="2778516"/>
                <a:ext cx="2145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Chance de mais Spawn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8D35BC8-7097-4A4A-99A9-21E77E1DD808}"/>
                  </a:ext>
                </a:extLst>
              </p:cNvPr>
              <p:cNvSpPr txBox="1"/>
              <p:nvPr/>
            </p:nvSpPr>
            <p:spPr>
              <a:xfrm>
                <a:off x="6984586" y="2187117"/>
                <a:ext cx="2145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Tempo de Spawn</a:t>
                </a: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8501EC0E-A954-47B1-AC9A-44FC63BA0BF1}"/>
                  </a:ext>
                </a:extLst>
              </p:cNvPr>
              <p:cNvSpPr/>
              <p:nvPr/>
            </p:nvSpPr>
            <p:spPr>
              <a:xfrm>
                <a:off x="1769806" y="2278608"/>
                <a:ext cx="186812" cy="18068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0252375-D132-47C3-8DED-6CFAE3CFCA2B}"/>
                  </a:ext>
                </a:extLst>
              </p:cNvPr>
              <p:cNvSpPr/>
              <p:nvPr/>
            </p:nvSpPr>
            <p:spPr>
              <a:xfrm>
                <a:off x="1774720" y="2874476"/>
                <a:ext cx="186812" cy="18068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A5B7A586-BE33-406B-9458-BB38EDC3FEE9}"/>
                  </a:ext>
                </a:extLst>
              </p:cNvPr>
              <p:cNvSpPr/>
              <p:nvPr/>
            </p:nvSpPr>
            <p:spPr>
              <a:xfrm>
                <a:off x="4120643" y="2274465"/>
                <a:ext cx="186812" cy="18068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7649F111-5304-4BD4-BBEC-C45B0A89171A}"/>
                  </a:ext>
                </a:extLst>
              </p:cNvPr>
              <p:cNvSpPr/>
              <p:nvPr/>
            </p:nvSpPr>
            <p:spPr>
              <a:xfrm>
                <a:off x="4121092" y="2868098"/>
                <a:ext cx="186812" cy="18068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E0FB252-939C-4204-ABA4-C1BDF11A0EC1}"/>
                  </a:ext>
                </a:extLst>
              </p:cNvPr>
              <p:cNvSpPr/>
              <p:nvPr/>
            </p:nvSpPr>
            <p:spPr>
              <a:xfrm>
                <a:off x="6759676" y="2274465"/>
                <a:ext cx="186812" cy="18068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D3B6418C-EEE1-47D9-B420-67587CD05FB6}"/>
                  </a:ext>
                </a:extLst>
              </p:cNvPr>
              <p:cNvSpPr/>
              <p:nvPr/>
            </p:nvSpPr>
            <p:spPr>
              <a:xfrm>
                <a:off x="10441858" y="894733"/>
                <a:ext cx="98312" cy="5063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E6158516-71D2-4028-9310-CE710545F91A}"/>
                  </a:ext>
                </a:extLst>
              </p:cNvPr>
              <p:cNvSpPr/>
              <p:nvPr/>
            </p:nvSpPr>
            <p:spPr>
              <a:xfrm>
                <a:off x="10441847" y="899971"/>
                <a:ext cx="98312" cy="72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040744D-AD33-447F-B3C2-1A3C43BF7A09}"/>
                </a:ext>
              </a:extLst>
            </p:cNvPr>
            <p:cNvSpPr txBox="1"/>
            <p:nvPr/>
          </p:nvSpPr>
          <p:spPr>
            <a:xfrm>
              <a:off x="10034580" y="338041"/>
              <a:ext cx="2117925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Quando clicado no filtro, a tela inicial de Pokémons vai para o footer, e o menu surge acima da tela inicial, trazendo as possibilidades de filtros podendo ser tipo rádio ou apenas botões (os filtros vamos escolher após pesquisa com usuário)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9FC400D-7EC7-4B52-8225-96E98F96F67F}"/>
                </a:ext>
              </a:extLst>
            </p:cNvPr>
            <p:cNvCxnSpPr>
              <a:cxnSpLocks/>
            </p:cNvCxnSpPr>
            <p:nvPr/>
          </p:nvCxnSpPr>
          <p:spPr>
            <a:xfrm>
              <a:off x="9082420" y="2118496"/>
              <a:ext cx="1074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2E432289-AB0B-430F-B7F3-4A9E267E29CD}"/>
                </a:ext>
              </a:extLst>
            </p:cNvPr>
            <p:cNvGrpSpPr/>
            <p:nvPr/>
          </p:nvGrpSpPr>
          <p:grpSpPr>
            <a:xfrm>
              <a:off x="50856" y="5925462"/>
              <a:ext cx="6442587" cy="523220"/>
              <a:chOff x="469490" y="747252"/>
              <a:chExt cx="6442587" cy="523220"/>
            </a:xfrm>
          </p:grpSpPr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07E74408-D600-4B08-8994-08F35B4617D7}"/>
                  </a:ext>
                </a:extLst>
              </p:cNvPr>
              <p:cNvSpPr txBox="1"/>
              <p:nvPr/>
            </p:nvSpPr>
            <p:spPr>
              <a:xfrm>
                <a:off x="757084" y="747252"/>
                <a:ext cx="61549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No caso de clicar no campo de pesquisa, o usuário poderá pesquisar por qualquer nome ou termo, e será exibido o resultado na tela inicial, abaixo do menu</a:t>
                </a:r>
              </a:p>
            </p:txBody>
          </p:sp>
          <p:pic>
            <p:nvPicPr>
              <p:cNvPr id="55" name="Gráfico 54" descr="Lupa">
                <a:extLst>
                  <a:ext uri="{FF2B5EF4-FFF2-40B4-BE49-F238E27FC236}">
                    <a16:creationId xmlns:a16="http://schemas.microsoft.com/office/drawing/2014/main" id="{631CFAB7-FEB3-4450-B802-0DAD78ADA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9490" y="788121"/>
                <a:ext cx="287594" cy="287594"/>
              </a:xfrm>
              <a:prstGeom prst="rect">
                <a:avLst/>
              </a:prstGeom>
            </p:spPr>
          </p:pic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BB066E2-A8E4-4E56-9FD5-9AA455DF7313}"/>
                </a:ext>
              </a:extLst>
            </p:cNvPr>
            <p:cNvGrpSpPr/>
            <p:nvPr/>
          </p:nvGrpSpPr>
          <p:grpSpPr>
            <a:xfrm>
              <a:off x="4475" y="6396818"/>
              <a:ext cx="6464062" cy="523220"/>
              <a:chOff x="339861" y="1725561"/>
              <a:chExt cx="6464062" cy="523220"/>
            </a:xfrm>
          </p:grpSpPr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9C6C88B4-A5A4-4952-BAB5-5A0265164668}"/>
                  </a:ext>
                </a:extLst>
              </p:cNvPr>
              <p:cNvSpPr txBox="1"/>
              <p:nvPr/>
            </p:nvSpPr>
            <p:spPr>
              <a:xfrm>
                <a:off x="757084" y="1725561"/>
                <a:ext cx="60468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No caso de clicar em algum item oferecido pelo filtro, terá uma tabela ou gráfico com as informações compiladas</a:t>
                </a:r>
              </a:p>
            </p:txBody>
          </p:sp>
          <p:pic>
            <p:nvPicPr>
              <p:cNvPr id="61" name="Gráfico 60" descr="Filtrar">
                <a:extLst>
                  <a:ext uri="{FF2B5EF4-FFF2-40B4-BE49-F238E27FC236}">
                    <a16:creationId xmlns:a16="http://schemas.microsoft.com/office/drawing/2014/main" id="{38B420DC-ABCD-42DA-A91D-61E7B9767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9861" y="1775300"/>
                <a:ext cx="428861" cy="4288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436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382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melise</dc:creator>
  <cp:lastModifiedBy>jessica melise</cp:lastModifiedBy>
  <cp:revision>17</cp:revision>
  <cp:lastPrinted>2020-04-18T13:56:50Z</cp:lastPrinted>
  <dcterms:created xsi:type="dcterms:W3CDTF">2020-04-18T12:47:29Z</dcterms:created>
  <dcterms:modified xsi:type="dcterms:W3CDTF">2020-04-18T18:30:49Z</dcterms:modified>
</cp:coreProperties>
</file>