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6858000" cx="12192000"/>
  <p:notesSz cx="6858000" cy="9144000"/>
  <p:embeddedFontLst>
    <p:embeddedFont>
      <p:font typeface="Work Sans"/>
      <p:regular r:id="rId33"/>
      <p:bold r:id="rId34"/>
      <p:italic r:id="rId35"/>
      <p:boldItalic r:id="rId36"/>
    </p:embeddedFont>
    <p:embeddedFont>
      <p:font typeface="Work Sans Light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595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187">
          <p15:clr>
            <a:srgbClr val="A4A3A4"/>
          </p15:clr>
        </p15:guide>
      </p15:sldGuideLst>
    </p:ext>
    <p:ext uri="GoogleSlidesCustomDataVersion2">
      <go:slidesCustomData xmlns:go="http://customooxmlschemas.google.com/" r:id="rId41" roundtripDataSignature="AMtx7mhFXAfYc0haB7Mqb8Dk41Yg0Val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8DBE126-2526-4FEF-9E8D-31B1B6464128}">
  <a:tblStyle styleId="{D8DBE126-2526-4FEF-9E8D-31B1B646412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95" orient="horz"/>
        <p:guide pos="3840"/>
        <p:guide pos="187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WorkSansLight-boldItalic.fntdata"/><Relationship Id="rId20" Type="http://schemas.openxmlformats.org/officeDocument/2006/relationships/slide" Target="slides/slide14.xml"/><Relationship Id="rId41" Type="http://customschemas.google.com/relationships/presentationmetadata" Target="meta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WorkSans-regular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WorkSans-italic.fntdata"/><Relationship Id="rId12" Type="http://schemas.openxmlformats.org/officeDocument/2006/relationships/slide" Target="slides/slide6.xml"/><Relationship Id="rId34" Type="http://schemas.openxmlformats.org/officeDocument/2006/relationships/font" Target="fonts/WorkSans-bold.fntdata"/><Relationship Id="rId15" Type="http://schemas.openxmlformats.org/officeDocument/2006/relationships/slide" Target="slides/slide9.xml"/><Relationship Id="rId37" Type="http://schemas.openxmlformats.org/officeDocument/2006/relationships/font" Target="fonts/WorkSansLight-regular.fntdata"/><Relationship Id="rId14" Type="http://schemas.openxmlformats.org/officeDocument/2006/relationships/slide" Target="slides/slide8.xml"/><Relationship Id="rId36" Type="http://schemas.openxmlformats.org/officeDocument/2006/relationships/font" Target="fonts/WorkSans-boldItalic.fntdata"/><Relationship Id="rId17" Type="http://schemas.openxmlformats.org/officeDocument/2006/relationships/slide" Target="slides/slide11.xml"/><Relationship Id="rId39" Type="http://schemas.openxmlformats.org/officeDocument/2006/relationships/font" Target="fonts/WorkSansLight-italic.fntdata"/><Relationship Id="rId16" Type="http://schemas.openxmlformats.org/officeDocument/2006/relationships/slide" Target="slides/slide10.xml"/><Relationship Id="rId38" Type="http://schemas.openxmlformats.org/officeDocument/2006/relationships/font" Target="fonts/WorkSansLight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f4ae045697_4_1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1f4ae045697_4_1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c93242fc7d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3" name="Google Shape;163;g2c93242fc7d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f4ae045697_4_18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1f4ae045697_4_18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f4ae045697_4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5" name="Google Shape;175;g1f4ae045697_4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f4ae045697_4_1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1f4ae045697_4_1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f4ae045697_4_1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1f4ae045697_4_1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f4ae045697_4_2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1f4ae045697_4_2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f4ae045697_4_2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g1f4ae045697_4_2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f4ae045697_4_2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5" name="Google Shape;205;g1f4ae045697_4_2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f4ae045697_4_2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1f4ae045697_4_2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524a1375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9" name="Google Shape;99;g1f524a1375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c93242fc7d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c93242fc7d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2c93242fc7d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c93242fc7d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c93242fc7d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g2c93242fc7d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f4ae045697_4_2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g1f4ae045697_4_2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f4ae045697_4_2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g1f4ae045697_4_2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f4ae045697_4_2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g1f4ae045697_4_2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f4ae045697_4_2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6" name="Google Shape;246;g1f4ae045697_4_2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" name="Google Shape;10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f4ae045697_3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2" name="Google Shape;112;g1f4ae045697_3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f524a1375c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1f524a1375c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f524a1375c_0_1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1" name="Google Shape;131;g1f524a1375c_0_1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f524a1375c_0_2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8" name="Google Shape;138;g1f524a1375c_0_2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f524a1375c_0_3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1f524a1375c_0_3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f4ae045697_4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1f4ae045697_4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1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jp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jp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jp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jp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jpg"/><Relationship Id="rId4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2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1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/>
        </p:nvSpPr>
        <p:spPr>
          <a:xfrm>
            <a:off x="1147075" y="2138755"/>
            <a:ext cx="645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400"/>
              <a:buFont typeface="Work Sans"/>
              <a:buNone/>
            </a:pPr>
            <a:r>
              <a:rPr b="1" i="0" lang="es-CO" sz="5400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CDMI</a:t>
            </a:r>
            <a:endParaRPr b="1" i="0" sz="54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1147075" y="2982600"/>
            <a:ext cx="4063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s-CO" sz="23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Consejería Distrital de Mujeres Indígenas</a:t>
            </a:r>
            <a:endParaRPr b="1" i="0" sz="23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18500" y="2138750"/>
            <a:ext cx="2981175" cy="29811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1280600" y="4094575"/>
            <a:ext cx="5122500" cy="11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s-CO" sz="19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Integrantes: </a:t>
            </a:r>
            <a:r>
              <a:rPr b="0" i="0" lang="es-CO" sz="19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Carol Sofia Hoyos Gutierrez</a:t>
            </a:r>
            <a:endParaRPr b="0" i="0" sz="19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CO" sz="19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Laura Valentina Díaz Ramirez</a:t>
            </a:r>
            <a:endParaRPr b="0" i="0" sz="19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CO" sz="1900" u="none" cap="none" strike="noStrike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Ángel Estiben Gamba Montealegre</a:t>
            </a:r>
            <a:endParaRPr b="0" i="0" sz="1900" u="none" cap="none" strike="noStrike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f4ae045697_4_181"/>
          <p:cNvSpPr txBox="1"/>
          <p:nvPr/>
        </p:nvSpPr>
        <p:spPr>
          <a:xfrm>
            <a:off x="456236" y="416690"/>
            <a:ext cx="98157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Work Sans"/>
              <a:buNone/>
            </a:pPr>
            <a:r>
              <a:rPr b="1" lang="es-CO" sz="3600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General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g1f4ae045697_4_1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7775" y="1266300"/>
            <a:ext cx="10276449" cy="5591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93242fc7d_0_11"/>
          <p:cNvSpPr txBox="1"/>
          <p:nvPr/>
        </p:nvSpPr>
        <p:spPr>
          <a:xfrm>
            <a:off x="456236" y="416690"/>
            <a:ext cx="98157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Work Sans"/>
              <a:buNone/>
            </a:pPr>
            <a:r>
              <a:rPr b="1" i="0" lang="es-CO" sz="36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Ventas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g2c93242fc7d_0_11"/>
          <p:cNvPicPr preferRelativeResize="0"/>
          <p:nvPr/>
        </p:nvPicPr>
        <p:blipFill rotWithShape="1">
          <a:blip r:embed="rId4">
            <a:alphaModFix/>
          </a:blip>
          <a:srcRect b="11754" l="0" r="0" t="0"/>
          <a:stretch/>
        </p:blipFill>
        <p:spPr>
          <a:xfrm>
            <a:off x="3112850" y="1261700"/>
            <a:ext cx="5362452" cy="553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f4ae045697_4_185"/>
          <p:cNvSpPr txBox="1"/>
          <p:nvPr/>
        </p:nvSpPr>
        <p:spPr>
          <a:xfrm>
            <a:off x="456236" y="416690"/>
            <a:ext cx="98157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Work Sans"/>
              <a:buNone/>
            </a:pPr>
            <a:r>
              <a:rPr b="1" i="0" lang="es-CO" sz="36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Donaciones monetarias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g1f4ae045697_4_18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9775" y="1249490"/>
            <a:ext cx="10152441" cy="5608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f4ae045697_4_177"/>
          <p:cNvSpPr txBox="1"/>
          <p:nvPr/>
        </p:nvSpPr>
        <p:spPr>
          <a:xfrm>
            <a:off x="456236" y="416690"/>
            <a:ext cx="98157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Work Sans"/>
              <a:buNone/>
            </a:pPr>
            <a:r>
              <a:rPr b="1" i="0" lang="es-CO" sz="36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Marketing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g1f4ae045697_4_1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4300" y="1249490"/>
            <a:ext cx="5023397" cy="5608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f4ae045697_4_189"/>
          <p:cNvSpPr txBox="1"/>
          <p:nvPr/>
        </p:nvSpPr>
        <p:spPr>
          <a:xfrm>
            <a:off x="2907500" y="1738250"/>
            <a:ext cx="6779400" cy="287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700"/>
              <a:buFont typeface="Arial"/>
              <a:buNone/>
            </a:pPr>
            <a:r>
              <a:rPr b="1" i="0" lang="es-CO" sz="67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Técnicas de recolección de información.</a:t>
            </a:r>
            <a:endParaRPr b="1" i="0" sz="67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f4ae045697_4_173"/>
          <p:cNvSpPr txBox="1"/>
          <p:nvPr/>
        </p:nvSpPr>
        <p:spPr>
          <a:xfrm>
            <a:off x="456236" y="416690"/>
            <a:ext cx="98157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Work Sans"/>
              <a:buNone/>
            </a:pPr>
            <a:r>
              <a:rPr b="1" i="0" lang="es-CO" sz="36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Encuesta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1f4ae045697_4_173"/>
          <p:cNvSpPr txBox="1"/>
          <p:nvPr/>
        </p:nvSpPr>
        <p:spPr>
          <a:xfrm>
            <a:off x="456225" y="3441900"/>
            <a:ext cx="4683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https://docs.google.com/forms/d/e/1FAIpQLSecWZQ1MPbY7naTF4m5tnwwrMZV9X_QJGbOou5mFix7hMQaNA/viewform?usp=sf_link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g1f4ae045697_4_1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3425" y="1272125"/>
            <a:ext cx="6298575" cy="5593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f4ae045697_4_203"/>
          <p:cNvSpPr txBox="1"/>
          <p:nvPr/>
        </p:nvSpPr>
        <p:spPr>
          <a:xfrm>
            <a:off x="2907500" y="1738250"/>
            <a:ext cx="6779400" cy="27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i="0" lang="es-CO" sz="65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Requisitos funcionales y no funcionales.</a:t>
            </a:r>
            <a:endParaRPr b="1" i="0" sz="65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f4ae045697_4_207"/>
          <p:cNvSpPr txBox="1"/>
          <p:nvPr/>
        </p:nvSpPr>
        <p:spPr>
          <a:xfrm>
            <a:off x="456236" y="416690"/>
            <a:ext cx="98157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Work Sans"/>
              <a:buNone/>
            </a:pPr>
            <a:r>
              <a:rPr b="1" i="0" lang="es-CO" sz="36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Requisitos funcionales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1f4ae045697_4_207"/>
          <p:cNvSpPr txBox="1"/>
          <p:nvPr/>
        </p:nvSpPr>
        <p:spPr>
          <a:xfrm>
            <a:off x="637150" y="1810925"/>
            <a:ext cx="109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2" name="Google Shape;202;g1f4ae045697_4_207"/>
          <p:cNvGraphicFramePr/>
          <p:nvPr/>
        </p:nvGraphicFramePr>
        <p:xfrm>
          <a:off x="462200" y="1932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{D8DBE126-2526-4FEF-9E8D-31B1B6464128}</a:tableStyleId>
              </a:tblPr>
              <a:tblGrid>
                <a:gridCol w="2263675"/>
                <a:gridCol w="6272875"/>
                <a:gridCol w="2727350"/>
              </a:tblGrid>
              <a:tr h="430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 u="none" cap="none" strike="noStrike"/>
                        <a:t>No. del requisito</a:t>
                      </a:r>
                      <a:endParaRPr u="none" cap="none" strike="noStrike"/>
                    </a:p>
                  </a:txBody>
                  <a:tcPr marT="25400" marB="25400" marR="25400" marL="25400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 u="none" cap="none" strike="noStrike"/>
                        <a:t>Nombre del requisito</a:t>
                      </a:r>
                      <a:endParaRPr u="none" cap="none" strike="noStrike"/>
                    </a:p>
                  </a:txBody>
                  <a:tcPr marT="25400" marB="25400" marR="25400" marL="25400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 u="none" cap="none" strike="noStrike"/>
                        <a:t>Prioridad</a:t>
                      </a:r>
                      <a:endParaRPr u="none" cap="none" strike="noStrike"/>
                    </a:p>
                  </a:txBody>
                  <a:tcPr marT="25400" marB="25400" marR="25400" marL="25400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</a:tr>
              <a:tr h="7891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 u="none" cap="none" strike="noStrike"/>
                        <a:t>RF1</a:t>
                      </a:r>
                      <a:endParaRPr u="none" cap="none" strike="noStrike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u="none" cap="none" strike="noStrike"/>
                        <a:t>El sistema debe permitir a los administradores y usuarios ingresar utilizando correo y contraseña.</a:t>
                      </a:r>
                      <a:endParaRPr u="none" cap="none" strike="noStrike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u="none" cap="none" strike="noStrike"/>
                        <a:t>Alta</a:t>
                      </a:r>
                      <a:endParaRPr u="none" cap="none" strike="noStrike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9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 u="none" cap="none" strike="noStrike"/>
                        <a:t>RF2</a:t>
                      </a:r>
                      <a:endParaRPr u="none" cap="none" strike="noStrike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es-CO">
                          <a:solidFill>
                            <a:schemeClr val="dk1"/>
                          </a:solidFill>
                        </a:rPr>
                        <a:t>El sistema debe permitir a los administradores y usuarios recuperar su contraseña mediante el correo electrónico asociado a su cuenta.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u="none" cap="none" strike="noStrike"/>
                        <a:t>Alta</a:t>
                      </a:r>
                      <a:endParaRPr u="none" cap="none" strike="noStrike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2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 u="none" cap="none" strike="noStrike"/>
                        <a:t>RF3</a:t>
                      </a:r>
                      <a:endParaRPr u="none" cap="none" strike="noStrike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u="none" cap="none" strike="noStrike"/>
                        <a:t>El sistema debe permitir a los administradores gestionar las donaciones monetarias realizadas por los usuarios.</a:t>
                      </a:r>
                      <a:endParaRPr u="none" cap="none" strike="noStrike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u="none" cap="none" strike="noStrike"/>
                        <a:t>Alta</a:t>
                      </a:r>
                      <a:endParaRPr u="none" cap="none" strike="noStrike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2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 u="none" cap="none" strike="noStrike"/>
                        <a:t>RF4</a:t>
                      </a:r>
                      <a:endParaRPr u="none" cap="none" strike="noStrike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u="none" cap="none" strike="noStrike"/>
                        <a:t>El sistema debe permitir a los administradores crear, modificar, eliminar y visualizar técnicas de marketing.</a:t>
                      </a:r>
                      <a:endParaRPr u="none" cap="none" strike="noStrike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u="none" cap="none" strike="noStrike"/>
                        <a:t>Alta</a:t>
                      </a:r>
                      <a:endParaRPr u="none" cap="none" strike="noStrike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f4ae045697_4_218"/>
          <p:cNvSpPr txBox="1"/>
          <p:nvPr/>
        </p:nvSpPr>
        <p:spPr>
          <a:xfrm>
            <a:off x="456236" y="416690"/>
            <a:ext cx="98157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Work Sans"/>
              <a:buNone/>
            </a:pPr>
            <a:r>
              <a:rPr b="1" i="0" lang="es-CO" sz="36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Requisitos no funcionales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1f4ae045697_4_218"/>
          <p:cNvSpPr txBox="1"/>
          <p:nvPr/>
        </p:nvSpPr>
        <p:spPr>
          <a:xfrm>
            <a:off x="637150" y="1810925"/>
            <a:ext cx="1091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9" name="Google Shape;209;g1f4ae045697_4_218"/>
          <p:cNvGraphicFramePr/>
          <p:nvPr/>
        </p:nvGraphicFramePr>
        <p:xfrm>
          <a:off x="207825" y="1873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{D8DBE126-2526-4FEF-9E8D-31B1B6464128}</a:tableStyleId>
              </a:tblPr>
              <a:tblGrid>
                <a:gridCol w="2365925"/>
                <a:gridCol w="6556175"/>
                <a:gridCol w="2850550"/>
              </a:tblGrid>
              <a:tr h="42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 u="none" cap="none" strike="noStrike"/>
                        <a:t>No. del requisito</a:t>
                      </a:r>
                      <a:endParaRPr u="none" cap="none" strike="noStrike"/>
                    </a:p>
                  </a:txBody>
                  <a:tcPr marT="25400" marB="25400" marR="25400" marL="25400" anchor="ctr">
                    <a:lnL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 u="none" cap="none" strike="noStrike"/>
                        <a:t>Nombre del requisito</a:t>
                      </a:r>
                      <a:endParaRPr u="none" cap="none" strike="noStrike"/>
                    </a:p>
                  </a:txBody>
                  <a:tcPr marT="25400" marB="25400" marR="25400" marL="25400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/>
                        <a:t>Categoría</a:t>
                      </a:r>
                      <a:endParaRPr u="none" cap="none" strike="noStrike"/>
                    </a:p>
                  </a:txBody>
                  <a:tcPr marT="25400" marB="25400" marR="25400" marL="25400" anchor="ctr">
                    <a:lnL cap="flat" cmpd="sng" w="1057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057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4A853"/>
                    </a:solidFill>
                  </a:tcPr>
                </a:tc>
              </a:tr>
              <a:tr h="714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 u="none" cap="none" strike="noStrike"/>
                        <a:t>RNF1</a:t>
                      </a:r>
                      <a:endParaRPr u="none" cap="none" strike="noStrike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u="none" cap="none" strike="noStrike"/>
                        <a:t>El sistema debe garantizar la seguridad en el manejo de contraseñas y datos sensibles.</a:t>
                      </a:r>
                      <a:endParaRPr u="none" cap="none" strike="noStrike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/>
                        <a:t>Seguridad</a:t>
                      </a:r>
                      <a:endParaRPr u="none" cap="none" strike="noStrike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6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 u="none" cap="none" strike="noStrike"/>
                        <a:t>RNF2</a:t>
                      </a:r>
                      <a:endParaRPr u="none" cap="none" strike="noStrike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u="none" cap="none" strike="noStrike"/>
                        <a:t>El sistema debe ser intuitivo y fácil de usar para administradores y usuarios.</a:t>
                      </a:r>
                      <a:endParaRPr u="none" cap="none" strike="noStrike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/>
                        <a:t>Usabilidad </a:t>
                      </a:r>
                      <a:endParaRPr u="none" cap="none" strike="noStrike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4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 u="none" cap="none" strike="noStrike"/>
                        <a:t>RNF3</a:t>
                      </a:r>
                      <a:endParaRPr u="none" cap="none" strike="noStrike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u="none" cap="none" strike="noStrike"/>
                        <a:t>El sistema debe estar disponible para su uso la mayor parte del tiempo, con tiempos mínimos de inactividad planificada.</a:t>
                      </a:r>
                      <a:endParaRPr u="none" cap="none" strike="noStrike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/>
                        <a:t>Disponibilidad </a:t>
                      </a:r>
                      <a:endParaRPr u="none" cap="none" strike="noStrike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0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s-CO" u="none" cap="none" strike="noStrike"/>
                        <a:t>RNF4</a:t>
                      </a:r>
                      <a:endParaRPr u="none" cap="none" strike="noStrike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 u="none" cap="none" strike="noStrike"/>
                        <a:t>El sistema debe ser capaz de manejar un volumen razonable de transacciones sin experimentar retrasos significativos.</a:t>
                      </a:r>
                      <a:endParaRPr u="none" cap="none" strike="noStrike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s-CO"/>
                        <a:t>Escalabilidad</a:t>
                      </a:r>
                      <a:endParaRPr u="none" cap="none" strike="noStrike"/>
                    </a:p>
                  </a:txBody>
                  <a:tcPr marT="25400" marB="25400" marR="25400" marL="2540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f4ae045697_4_230"/>
          <p:cNvSpPr txBox="1"/>
          <p:nvPr/>
        </p:nvSpPr>
        <p:spPr>
          <a:xfrm>
            <a:off x="2980000" y="2405200"/>
            <a:ext cx="6779400" cy="1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i="0" lang="es-CO" sz="65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Historia de usuarios</a:t>
            </a:r>
            <a:endParaRPr b="1" i="0" sz="65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f524a1375c_0_0"/>
          <p:cNvSpPr txBox="1"/>
          <p:nvPr/>
        </p:nvSpPr>
        <p:spPr>
          <a:xfrm>
            <a:off x="456236" y="416689"/>
            <a:ext cx="98157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3600"/>
              <a:buFont typeface="Work Sans"/>
              <a:buNone/>
            </a:pPr>
            <a:r>
              <a:rPr b="1" i="0" lang="es-CO" sz="3600" u="none" cap="none" strike="noStrike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Tabla de contenido</a:t>
            </a:r>
            <a:endParaRPr b="0" i="0" sz="1400" u="none" cap="none" strike="noStrike">
              <a:solidFill>
                <a:srgbClr val="38AA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g1f524a1375c_0_0"/>
          <p:cNvSpPr txBox="1"/>
          <p:nvPr/>
        </p:nvSpPr>
        <p:spPr>
          <a:xfrm>
            <a:off x="456235" y="1296906"/>
            <a:ext cx="55185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AutoNum type="arabicPeriod"/>
            </a:pPr>
            <a:r>
              <a:rPr lang="es-CO" sz="16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Descripción</a:t>
            </a:r>
            <a:r>
              <a:rPr lang="es-CO" sz="16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 general del </a:t>
            </a:r>
            <a:r>
              <a:rPr lang="es-CO" sz="16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proyecto</a:t>
            </a:r>
            <a:r>
              <a:rPr b="0" i="0" lang="es-CO" sz="16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.</a:t>
            </a:r>
            <a:endParaRPr b="0" i="0" sz="16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1.1. Presentación del proyecto.</a:t>
            </a:r>
            <a:endParaRPr b="0" i="0" sz="16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1.1.1. Objetivo general del proyecto.</a:t>
            </a:r>
            <a:endParaRPr b="0" i="0" sz="16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1.12. Objetivos específicos del proyecto.</a:t>
            </a:r>
            <a:endParaRPr b="0" i="0" sz="16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1.1.3. Planteamiento del problema.</a:t>
            </a:r>
            <a:endParaRPr b="0" i="0" sz="16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1.1.4. Pregunta problema</a:t>
            </a:r>
            <a:endParaRPr b="0" i="0" sz="16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1.1.5 Justificación</a:t>
            </a:r>
            <a:endParaRPr b="0" i="0" sz="16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1.1.6 Delimitación y alcance.</a:t>
            </a:r>
            <a:endParaRPr b="0" i="0" sz="16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2. Mapa de procesos</a:t>
            </a:r>
            <a:endParaRPr b="0" i="0" sz="16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3. Técnica de recolección de información empleada: Encuesta.</a:t>
            </a:r>
            <a:endParaRPr b="0" i="0" sz="16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4. Requisitos funcionales y no funcionales.</a:t>
            </a:r>
            <a:endParaRPr b="0" i="0" sz="16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5. Historia de usuarios</a:t>
            </a:r>
            <a:endParaRPr b="0" i="0" sz="16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6. Mockups</a:t>
            </a:r>
            <a:endParaRPr b="0" i="0" sz="16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7. Repositorio</a:t>
            </a:r>
            <a:endParaRPr b="0" i="0" sz="16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0" name="Google Shape;220;g2c93242fc7d_0_23"/>
          <p:cNvGraphicFramePr/>
          <p:nvPr/>
        </p:nvGraphicFramePr>
        <p:xfrm>
          <a:off x="817100" y="411488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{D8DBE126-2526-4FEF-9E8D-31B1B6464128}</a:tableStyleId>
              </a:tblPr>
              <a:tblGrid>
                <a:gridCol w="1493700"/>
                <a:gridCol w="1606875"/>
                <a:gridCol w="3541900"/>
                <a:gridCol w="3915325"/>
              </a:tblGrid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CODIGO HISTORIA DE USUARIO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CÓDIGO CASO DE USO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HISTORIA DE USUARIO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CRITERIOS DE ACEPTACIÓN 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rgbClr val="6AA84F"/>
                    </a:solidFill>
                  </a:tcPr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US001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CU001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administrador NECESITO ingresar al sistema. 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ESCENARIOS: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puede ingresar al sistema con una cuenta de administrador registrada.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Necesitamos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Correo y contraseña.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US002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CU002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administrador NECESITO recuperar la contraseña PARA poder ingresar en caso de olvidarla.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ESCENARIOS: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puede recuperar la contraseña olvidada </a:t>
                      </a:r>
                      <a:r>
                        <a:rPr lang="es-CO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enviando un enlace al correo electrónico.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Necesitamos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Cuenta de administrador y c</a:t>
                      </a: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orreo electrónico.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US003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CU003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administrador NECESITO administrar las donaciones monetarias dadas por el usuario.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ESCENARIOS: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puede</a:t>
                      </a:r>
                      <a:r>
                        <a:rPr lang="es-C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tener visibilidad de cuál fue el valor de la donación y el medio de pago</a:t>
                      </a: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Necesitamos: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Cuenta de administrador, donaciones efectuadas</a:t>
                      </a: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US004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CU004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administrador NECESITO crear un conjunto de técnicas de marketing para el sistema.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ESCENARIOS: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puede crear, modificar, eliminar y visualizar las técnicas de marketing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Necesitamos: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 </a:t>
                      </a:r>
                      <a:r>
                        <a:rPr lang="es-C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técnicas</a:t>
                      </a: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de marketing.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US005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CU005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administrador NECESITO </a:t>
                      </a:r>
                      <a:r>
                        <a:rPr lang="es-C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gestionar</a:t>
                      </a: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los productos.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ESCENARIOS: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puede </a:t>
                      </a:r>
                      <a:r>
                        <a:rPr lang="es-C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agregar</a:t>
                      </a: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modificar, eliminar productos y </a:t>
                      </a:r>
                      <a:r>
                        <a:rPr lang="es-C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gerenciar</a:t>
                      </a: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las ventas</a:t>
                      </a:r>
                      <a:r>
                        <a:rPr lang="es-C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Necesitamos: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Cuenta de administrador, apartado de manejo para  administradores.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139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US006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CU006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administrador NECESITO salir del sistema.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ESCENARIOS: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puede cerrar sesion </a:t>
                      </a:r>
                      <a:r>
                        <a:rPr lang="es-C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para </a:t>
                      </a: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salir de forma segura del sistema.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Necesitamos: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Cuenta de administrador, cerrar sesión.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" name="Google Shape;226;g2c93242fc7d_0_28"/>
          <p:cNvGraphicFramePr/>
          <p:nvPr/>
        </p:nvGraphicFramePr>
        <p:xfrm>
          <a:off x="922950" y="745488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{D8DBE126-2526-4FEF-9E8D-31B1B6464128}</a:tableStyleId>
              </a:tblPr>
              <a:tblGrid>
                <a:gridCol w="1463750"/>
                <a:gridCol w="1574650"/>
                <a:gridCol w="3470875"/>
                <a:gridCol w="3836800"/>
              </a:tblGrid>
              <a:tr h="3931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CODIGO HISTORIA DE USUARIO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CÓDIGO CASO DE USO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HISTORIA DE USUARIO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CRITERIOS DE ACEPTACIÓN 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>
                    <a:solidFill>
                      <a:srgbClr val="6AA84F"/>
                    </a:solidFill>
                  </a:tcPr>
                </a:tc>
              </a:tr>
              <a:tr h="78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US007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CU007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usuario NECESITO  ingresar al sistema.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ESCENARIOS: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puede ingresar al sistema con un</a:t>
                      </a:r>
                      <a:r>
                        <a:rPr lang="es-C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cuenta registrada</a:t>
                      </a: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Necesitamos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Correo y contraseña.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78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US008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CU008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usuario NECESITO recuperar la contraseña PARA poder ingresar en caso de olvidarla.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ESCENARIOS: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puede recuperar la contraseña olvidada</a:t>
                      </a:r>
                      <a:r>
                        <a:rPr lang="es-C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enviando un enlace al correo electrónico</a:t>
                      </a: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Necesitamos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Cuenta de usuario y correo electrónico.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78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US009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CU009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usuario NECESITO proporcionar donaciones monetarias.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ESCENARIOS: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puede proveer las donaciones </a:t>
                      </a:r>
                      <a:r>
                        <a:rPr lang="es-C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mediante</a:t>
                      </a: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transacciones.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Necesitamos: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Cuenta de usuario, valor de la donación y medio de pago</a:t>
                      </a: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78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US010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CU010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usuario NECESITO ver un conjunto de técnicas de marketing.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ESCENARIOS: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puede visualizar las técnicas de marketing</a:t>
                      </a:r>
                      <a:r>
                        <a:rPr lang="es-C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Necesitamos: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Observar las técnicas de marketing.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78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US011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CU011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usuario NECESITO observar los productos que muestra el sistema.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ESCENARIOS: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puede visualizar los productos q</a:t>
                      </a:r>
                      <a:r>
                        <a:rPr lang="es-C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ue están disponibles</a:t>
                      </a: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Necesitamos: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Descripción del producto, imagen de muestra</a:t>
                      </a: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  <a:tr h="786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US012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CU012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COMO administrador NECESITO salir del sistema.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ESCENARIOS: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 puede cerrar sesion par</a:t>
                      </a:r>
                      <a:r>
                        <a:rPr lang="es-C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</a:t>
                      </a:r>
                      <a:r>
                        <a:rPr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salir de forma segura del sistema.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s-CO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Necesitamos:</a:t>
                      </a:r>
                      <a:endParaRPr b="1"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s-CO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Cuenta de usuario, cerrar sesión.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f4ae045697_4_250"/>
          <p:cNvSpPr txBox="1"/>
          <p:nvPr/>
        </p:nvSpPr>
        <p:spPr>
          <a:xfrm>
            <a:off x="3980450" y="2860150"/>
            <a:ext cx="41955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i="0" lang="es-CO" sz="65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Mockups</a:t>
            </a:r>
            <a:endParaRPr b="1" i="0" sz="65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f4ae045697_4_254"/>
          <p:cNvSpPr txBox="1"/>
          <p:nvPr/>
        </p:nvSpPr>
        <p:spPr>
          <a:xfrm>
            <a:off x="456236" y="416690"/>
            <a:ext cx="98157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Work Sans"/>
              <a:buNone/>
            </a:pPr>
            <a:r>
              <a:rPr b="1" i="0" lang="es-CO" sz="36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Mockups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g1f4ae045697_4_2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9825" y="1342175"/>
            <a:ext cx="10320350" cy="484235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1f4ae045697_4_254"/>
          <p:cNvSpPr txBox="1"/>
          <p:nvPr/>
        </p:nvSpPr>
        <p:spPr>
          <a:xfrm>
            <a:off x="4295400" y="6184525"/>
            <a:ext cx="3601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500"/>
              <a:t>https://balsamiq.cloud/sism796/pa28ykp</a:t>
            </a:r>
            <a:endParaRPr sz="15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f4ae045697_4_261"/>
          <p:cNvSpPr txBox="1"/>
          <p:nvPr/>
        </p:nvSpPr>
        <p:spPr>
          <a:xfrm>
            <a:off x="3443975" y="3048625"/>
            <a:ext cx="51234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1" i="0" lang="es-CO" sz="65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Repositorio</a:t>
            </a:r>
            <a:endParaRPr b="1" i="0" sz="65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f4ae045697_4_265"/>
          <p:cNvSpPr txBox="1"/>
          <p:nvPr/>
        </p:nvSpPr>
        <p:spPr>
          <a:xfrm>
            <a:off x="456236" y="416690"/>
            <a:ext cx="9815700" cy="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Work Sans"/>
              <a:buNone/>
            </a:pPr>
            <a:r>
              <a:rPr b="1" i="0" lang="es-CO" sz="3600" u="none" cap="none" strike="noStrike">
                <a:solidFill>
                  <a:srgbClr val="FFFFFF"/>
                </a:solidFill>
                <a:latin typeface="Work Sans"/>
                <a:ea typeface="Work Sans"/>
                <a:cs typeface="Work Sans"/>
                <a:sym typeface="Work Sans"/>
              </a:rPr>
              <a:t>Repositorio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1f4ae045697_4_265"/>
          <p:cNvSpPr txBox="1"/>
          <p:nvPr/>
        </p:nvSpPr>
        <p:spPr>
          <a:xfrm>
            <a:off x="106075" y="2351550"/>
            <a:ext cx="1938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https://github.com/CarolSof/CDMI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/>
          <p:nvPr/>
        </p:nvSpPr>
        <p:spPr>
          <a:xfrm>
            <a:off x="1074875" y="2027500"/>
            <a:ext cx="41286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AA00"/>
              </a:buClr>
              <a:buSzPts val="3600"/>
              <a:buFont typeface="Work Sans"/>
              <a:buNone/>
            </a:pPr>
            <a:r>
              <a:rPr b="1" i="0" lang="es-CO" sz="3200" u="none" cap="none" strike="noStrike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1.1.1. Objetivo General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7"/>
          <p:cNvSpPr txBox="1"/>
          <p:nvPr/>
        </p:nvSpPr>
        <p:spPr>
          <a:xfrm>
            <a:off x="1074875" y="3054685"/>
            <a:ext cx="3854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Desarrollar un sistema de información orientado a la web con el fin de permitir al cliente  la venta de productos, donaciones y estrategias de marketing.</a:t>
            </a:r>
            <a:endParaRPr b="0" i="0" sz="18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109" name="Google Shape;10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0725" y="0"/>
            <a:ext cx="6241275" cy="678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f4ae045697_3_2"/>
          <p:cNvSpPr txBox="1"/>
          <p:nvPr/>
        </p:nvSpPr>
        <p:spPr>
          <a:xfrm>
            <a:off x="1074875" y="1791600"/>
            <a:ext cx="50211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AA00"/>
              </a:buClr>
              <a:buSzPts val="3600"/>
              <a:buFont typeface="Work Sans"/>
              <a:buNone/>
            </a:pPr>
            <a:r>
              <a:rPr b="1" i="0" lang="es-CO" sz="3200" u="none" cap="none" strike="noStrike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1.1.2. Objetivos específicos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1f4ae045697_3_2"/>
          <p:cNvSpPr txBox="1"/>
          <p:nvPr/>
        </p:nvSpPr>
        <p:spPr>
          <a:xfrm>
            <a:off x="1074875" y="3054675"/>
            <a:ext cx="3132000" cy="20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Work Sans Light"/>
              <a:buAutoNum type="arabicPeriod"/>
            </a:pPr>
            <a:r>
              <a:rPr b="0" i="0" lang="es-CO" sz="16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Gestionar la venta de productos artesanales elaborados por mujeres indígenas, ofreciendo una amplia variedad de artesanías auténticas que reflejen su cultura y tradiciones.</a:t>
            </a:r>
            <a:endParaRPr b="0" i="0" sz="16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16" name="Google Shape;116;g1f4ae045697_3_2"/>
          <p:cNvSpPr txBox="1"/>
          <p:nvPr/>
        </p:nvSpPr>
        <p:spPr>
          <a:xfrm>
            <a:off x="4681450" y="3223850"/>
            <a:ext cx="346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17" name="Google Shape;117;g1f4ae045697_3_2"/>
          <p:cNvSpPr txBox="1"/>
          <p:nvPr/>
        </p:nvSpPr>
        <p:spPr>
          <a:xfrm>
            <a:off x="8002925" y="3054675"/>
            <a:ext cx="3467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18" name="Google Shape;118;g1f4ae045697_3_2"/>
          <p:cNvSpPr txBox="1"/>
          <p:nvPr/>
        </p:nvSpPr>
        <p:spPr>
          <a:xfrm>
            <a:off x="4941350" y="3054675"/>
            <a:ext cx="31320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 Facilitar donaciones     monetarias destinadas a mejorar las condiciones de trabajo de las mujeres indígenas, con el fin de proporcionarles acceso a recursos, capacitación y herramientas que les permitan fortalecer sus habilidades artesanales y mejorar sus condiciones laborales.</a:t>
            </a:r>
            <a:endParaRPr b="0" i="0" sz="16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19" name="Google Shape;119;g1f4ae045697_3_2"/>
          <p:cNvSpPr txBox="1"/>
          <p:nvPr/>
        </p:nvSpPr>
        <p:spPr>
          <a:xfrm>
            <a:off x="8623425" y="3054675"/>
            <a:ext cx="3132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Generar </a:t>
            </a:r>
            <a:r>
              <a:rPr lang="es-CO" sz="16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reconocimiento implementando el marketing, </a:t>
            </a:r>
            <a:r>
              <a:rPr b="0" i="0" lang="es-CO" sz="16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a través de la organización de eventos promocionales, el uso estratégico de redes sociales para difundir su trabajo y la creación de un catálogo que destaque la belleza y autenticidad de sus creaciones.</a:t>
            </a:r>
            <a:endParaRPr b="0" i="0" sz="16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20" name="Google Shape;120;g1f4ae045697_3_2"/>
          <p:cNvSpPr txBox="1"/>
          <p:nvPr/>
        </p:nvSpPr>
        <p:spPr>
          <a:xfrm>
            <a:off x="4567075" y="3054675"/>
            <a:ext cx="103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2. </a:t>
            </a:r>
            <a:endParaRPr b="0" i="0" sz="16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21" name="Google Shape;121;g1f4ae045697_3_2"/>
          <p:cNvSpPr txBox="1"/>
          <p:nvPr/>
        </p:nvSpPr>
        <p:spPr>
          <a:xfrm>
            <a:off x="8241025" y="3054675"/>
            <a:ext cx="103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6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3. </a:t>
            </a:r>
            <a:endParaRPr b="0" i="0" sz="16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f524a1375c_0_86"/>
          <p:cNvSpPr txBox="1"/>
          <p:nvPr/>
        </p:nvSpPr>
        <p:spPr>
          <a:xfrm>
            <a:off x="456236" y="416689"/>
            <a:ext cx="98157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3600"/>
              <a:buFont typeface="Work Sans"/>
              <a:buNone/>
            </a:pPr>
            <a:r>
              <a:rPr b="1" i="0" lang="es-CO" sz="3200" u="none" cap="none" strike="noStrike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1.1.3 Planteamiento del problema</a:t>
            </a:r>
            <a:endParaRPr b="0" i="0" sz="1000" u="none" cap="none" strike="noStrike">
              <a:solidFill>
                <a:srgbClr val="38AA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1f524a1375c_0_86"/>
          <p:cNvSpPr txBox="1"/>
          <p:nvPr/>
        </p:nvSpPr>
        <p:spPr>
          <a:xfrm>
            <a:off x="456224" y="944575"/>
            <a:ext cx="6007500" cy="5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La Consejería distrital de mujeres indígenas es una organización sin ánimo de lucro que brinda auxilios educativos, sociales y económicos a las mujeres de 16 comunidades indígenas en todo el distrito capital por medio de las donaciones y las ganancias derivadas de la venta de sus productos. A partir de la encuesta realizada en la consejería, resultó la identificación de las siguientes problemáticas: Las mujeres indígenas venden sus productos de manera independiente por medio de puestos ambulantes o en apartados en ferias, anteriormente contaban con una empresa que compraba sus productos para revenderlos y triplicaba los valores, </a:t>
            </a:r>
            <a:r>
              <a:rPr lang="es-CO" sz="18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no se han podido ofertar en ciertos espacios por posibles factores como su pertenencia a una comunidad, no llevar una línea de fabricación, el lenguaje empleado, la desinformación con respecto a herramientas tecnológicas, y la falta de capacitación en cuanto a métodos de promoción, publicidad, negocios y de igual manera la pretensión que tienen nuestros clientes de comulgar sus tradiciones y cultura.</a:t>
            </a:r>
            <a:endParaRPr b="0" i="0" sz="16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128" name="Google Shape;128;g1f524a1375c_0_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10981" y="0"/>
            <a:ext cx="418101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f524a1375c_0_172"/>
          <p:cNvSpPr txBox="1"/>
          <p:nvPr/>
        </p:nvSpPr>
        <p:spPr>
          <a:xfrm>
            <a:off x="1074875" y="1741050"/>
            <a:ext cx="4051500" cy="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8AA00"/>
              </a:buClr>
              <a:buSzPts val="3600"/>
              <a:buFont typeface="Work Sans"/>
              <a:buNone/>
            </a:pPr>
            <a:r>
              <a:rPr b="1" i="0" lang="es-CO" sz="2400" u="none" cap="none" strike="noStrike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1.1.4. Pregunta problema</a:t>
            </a:r>
            <a:endParaRPr b="0" i="0" sz="24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4" name="Google Shape;134;g1f524a1375c_0_172"/>
          <p:cNvSpPr txBox="1"/>
          <p:nvPr/>
        </p:nvSpPr>
        <p:spPr>
          <a:xfrm>
            <a:off x="923225" y="2785060"/>
            <a:ext cx="38544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0" i="0" lang="es-CO" sz="19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De qué manera se pueden unificar eficientemente los procesos de ventas, donaciones y marketing a través de una solución digital, que facilite el flujo y la eficacia de las acciones?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g1f524a1375c_0_1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58600" y="2492738"/>
            <a:ext cx="5489425" cy="326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f524a1375c_0_258"/>
          <p:cNvSpPr txBox="1"/>
          <p:nvPr/>
        </p:nvSpPr>
        <p:spPr>
          <a:xfrm>
            <a:off x="456236" y="416689"/>
            <a:ext cx="98157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3600"/>
              <a:buFont typeface="Work Sans"/>
              <a:buNone/>
            </a:pPr>
            <a:r>
              <a:rPr b="1" i="0" lang="es-CO" sz="3600" u="none" cap="none" strike="noStrike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1.1.5. Justificación</a:t>
            </a:r>
            <a:endParaRPr b="0" i="0" sz="1400" u="none" cap="none" strike="noStrike">
              <a:solidFill>
                <a:srgbClr val="38AA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1f524a1375c_0_258"/>
          <p:cNvSpPr txBox="1"/>
          <p:nvPr/>
        </p:nvSpPr>
        <p:spPr>
          <a:xfrm>
            <a:off x="456225" y="1296900"/>
            <a:ext cx="70875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A partir del análisis de las problemáticas identificadas, </a:t>
            </a:r>
            <a:r>
              <a:rPr lang="es-CO" sz="18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l</a:t>
            </a:r>
            <a:r>
              <a:rPr lang="es-CO" sz="18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a Consejera distrital manifestó verbalmente que tenían la intención de implementar un catálogo virtual y necesitaban urgentemente una herramienta digital que les permita automatizar sus ventas, recepción de donaciones y estrategias de marketing.</a:t>
            </a:r>
            <a:endParaRPr sz="1800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8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en relación con las acciones</a:t>
            </a:r>
            <a:r>
              <a:rPr lang="es-CO" sz="18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 p</a:t>
            </a:r>
            <a:r>
              <a:rPr b="0" i="0" lang="es-CO" sz="18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ara el logro de los objetivos resolubles y modernizar el rendimiento en los trámites de comercio e integración de público dispuesto a adquirir conocimientos ostentados por nuestros clientes, es necesario construir un sistema de información que permita apoyar los procesos que allí se realizan, (ventas, donaciones y marketing) lo cual redundará en beneficios para la organización, los clientes y el staff, al contar con información oportuna y veraz que permitirá realizar los procesos más eficientemente.</a:t>
            </a:r>
            <a:endParaRPr b="0" i="0" sz="18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142" name="Google Shape;142;g1f524a1375c_0_2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9700" y="2443275"/>
            <a:ext cx="4093099" cy="288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524a1375c_0_344"/>
          <p:cNvSpPr txBox="1"/>
          <p:nvPr/>
        </p:nvSpPr>
        <p:spPr>
          <a:xfrm>
            <a:off x="456236" y="416689"/>
            <a:ext cx="9815700" cy="7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D4D4C"/>
              </a:buClr>
              <a:buSzPts val="3600"/>
              <a:buFont typeface="Work Sans"/>
              <a:buNone/>
            </a:pPr>
            <a:r>
              <a:rPr b="1" i="0" lang="es-CO" sz="3600" u="none" cap="none" strike="noStrike">
                <a:solidFill>
                  <a:srgbClr val="38AA00"/>
                </a:solidFill>
                <a:latin typeface="Work Sans"/>
                <a:ea typeface="Work Sans"/>
                <a:cs typeface="Work Sans"/>
                <a:sym typeface="Work Sans"/>
              </a:rPr>
              <a:t>1.1.6. Alcance del proyecto</a:t>
            </a:r>
            <a:endParaRPr b="0" i="0" sz="1400" u="none" cap="none" strike="noStrike">
              <a:solidFill>
                <a:srgbClr val="38AA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g1f524a1375c_0_344"/>
          <p:cNvSpPr txBox="1"/>
          <p:nvPr/>
        </p:nvSpPr>
        <p:spPr>
          <a:xfrm>
            <a:off x="456235" y="1296906"/>
            <a:ext cx="5518500" cy="44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CO" sz="19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El software a desarrollar para CDMI tiene como propósito estar terminado simultáneamente a la culminación de nuestro programa formativo (5 o 6 trimestres) apoyando única y exclusivamente los procesos relacionados a ventas, proyectos de donaciones y marketing por medio de un sistema de información accesible desde cualquier dispositivo, con una interfaz intuitiva, seguridad y con funcionalidades específicas como catálogo de productos, carrito de compras, proceso de donaciones, seguimiento de acciones, sistema de valoraciones, automatización del marketing y gestión de eventos.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g1f524a1375c_0_3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66891" y="1464010"/>
            <a:ext cx="4144800" cy="41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4ae045697_4_1"/>
          <p:cNvSpPr txBox="1"/>
          <p:nvPr/>
        </p:nvSpPr>
        <p:spPr>
          <a:xfrm>
            <a:off x="2706300" y="2459250"/>
            <a:ext cx="6779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1" i="0" lang="es-CO" sz="54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Mapa de procesos</a:t>
            </a:r>
            <a:endParaRPr b="1" i="0" sz="6600" u="none" cap="none" strike="noStrike">
              <a:solidFill>
                <a:schemeClr val="lt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2020-10-01T23:51:28Z</dcterms:created>
  <dc:creator>Jorge Enrique Pedraza Sanchez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