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0058400" cy="7772400"/>
  <p:notesSz cx="10058400" cy="77724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94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7VovMqRdkUl2AGxj8Itw97Xor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3806CE-25C3-45F2-AC07-7D76168A4E9D}">
  <a:tblStyle styleId="{C03806CE-25C3-45F2-AC07-7D76168A4E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156" y="56"/>
      </p:cViewPr>
      <p:guideLst>
        <p:guide orient="horz" pos="2880"/>
        <p:guide pos="21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customschemas.google.com/relationships/presentationmetadata" Target="meta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7b0cf3e03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7b0cf3e03d_0_70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iegobabativa/depress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7b0cf3e03d_0_70"/>
          <p:cNvSpPr/>
          <p:nvPr/>
        </p:nvSpPr>
        <p:spPr>
          <a:xfrm>
            <a:off x="3674400" y="797925"/>
            <a:ext cx="3071700" cy="68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Google Shape;44;g27b0cf3e03d_0_70"/>
          <p:cNvSpPr/>
          <p:nvPr/>
        </p:nvSpPr>
        <p:spPr>
          <a:xfrm>
            <a:off x="6865075" y="797925"/>
            <a:ext cx="3071700" cy="68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Google Shape;45;g27b0cf3e03d_0_70"/>
          <p:cNvSpPr/>
          <p:nvPr/>
        </p:nvSpPr>
        <p:spPr>
          <a:xfrm>
            <a:off x="483725" y="797925"/>
            <a:ext cx="3071700" cy="68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Google Shape;46;g27b0cf3e03d_0_70"/>
          <p:cNvSpPr txBox="1"/>
          <p:nvPr/>
        </p:nvSpPr>
        <p:spPr>
          <a:xfrm>
            <a:off x="554550" y="150225"/>
            <a:ext cx="62061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📊Title: 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Predicting Depression 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roxima Nova"/>
            </a:endParaRPr>
          </a:p>
        </p:txBody>
      </p:sp>
      <p:sp>
        <p:nvSpPr>
          <p:cNvPr id="47" name="Google Shape;47;g27b0cf3e03d_0_70"/>
          <p:cNvSpPr/>
          <p:nvPr/>
        </p:nvSpPr>
        <p:spPr>
          <a:xfrm>
            <a:off x="483725" y="804300"/>
            <a:ext cx="3071700" cy="592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1	</a:t>
            </a:r>
            <a:r>
              <a:rPr lang="en-US" sz="130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Problem Statement</a:t>
            </a:r>
            <a:endParaRPr sz="130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roxima Nova"/>
            </a:endParaRPr>
          </a:p>
          <a:p>
            <a:pPr marL="408305" lvl="0" indent="0" algn="l" rtl="0">
              <a:spcBef>
                <a:spcPts val="4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What problem are you trying to solve?</a:t>
            </a:r>
            <a:endParaRPr sz="80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roxima Nova"/>
            </a:endParaRPr>
          </a:p>
          <a:p>
            <a:pPr marL="408305" lvl="0" indent="0" algn="l" rtl="0">
              <a:spcBef>
                <a:spcPts val="4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What larger issues do the problem address?</a:t>
            </a:r>
            <a:endParaRPr sz="80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roxima Nova"/>
            </a:endParaRPr>
          </a:p>
        </p:txBody>
      </p:sp>
      <p:sp>
        <p:nvSpPr>
          <p:cNvPr id="48" name="Google Shape;48;g27b0cf3e03d_0_70"/>
          <p:cNvSpPr/>
          <p:nvPr/>
        </p:nvSpPr>
        <p:spPr>
          <a:xfrm>
            <a:off x="483725" y="4184875"/>
            <a:ext cx="3071700" cy="592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00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       </a:t>
            </a:r>
            <a:r>
              <a:rPr lang="en-US" sz="130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Data Preparation</a:t>
            </a:r>
            <a:endParaRPr sz="130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roxima Nova"/>
            </a:endParaRPr>
          </a:p>
          <a:p>
            <a:pPr marL="395605" marR="265430" lvl="0" indent="0" algn="l" rtl="0">
              <a:lnSpc>
                <a:spcPct val="1042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What data preparation do you plan to do before modeling?</a:t>
            </a:r>
            <a:endParaRPr sz="1200" b="1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roxima Nova"/>
            </a:endParaRPr>
          </a:p>
        </p:txBody>
      </p:sp>
      <p:sp>
        <p:nvSpPr>
          <p:cNvPr id="49" name="Google Shape;49;g27b0cf3e03d_0_70"/>
          <p:cNvSpPr/>
          <p:nvPr/>
        </p:nvSpPr>
        <p:spPr>
          <a:xfrm>
            <a:off x="3688950" y="804300"/>
            <a:ext cx="3071700" cy="592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          </a:t>
            </a:r>
            <a:r>
              <a:rPr lang="en-US" sz="130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Outcomes/Predictions</a:t>
            </a:r>
            <a:endParaRPr sz="130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roxima Nova"/>
            </a:endParaRPr>
          </a:p>
          <a:p>
            <a:pPr marL="395605" lvl="0" indent="0" algn="l" rtl="0">
              <a:spcBef>
                <a:spcPts val="4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What prediction(s) did you make?</a:t>
            </a:r>
            <a:endParaRPr sz="80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roxima Nova"/>
            </a:endParaRPr>
          </a:p>
          <a:p>
            <a:pPr marL="395605" lvl="0" indent="0" algn="l" rtl="0">
              <a:spcBef>
                <a:spcPts val="4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Identify applicable predictor (X) and/or target (y) variables</a:t>
            </a:r>
            <a:r>
              <a:rPr lang="en-US" sz="80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.</a:t>
            </a:r>
            <a:endParaRPr sz="1200" b="1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roxima Nova"/>
            </a:endParaRPr>
          </a:p>
        </p:txBody>
      </p:sp>
      <p:sp>
        <p:nvSpPr>
          <p:cNvPr id="50" name="Google Shape;50;g27b0cf3e03d_0_70"/>
          <p:cNvSpPr/>
          <p:nvPr/>
        </p:nvSpPr>
        <p:spPr>
          <a:xfrm>
            <a:off x="6865075" y="804300"/>
            <a:ext cx="3071700" cy="592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00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       </a:t>
            </a:r>
            <a:r>
              <a:rPr lang="en-US" sz="130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Data Acquisition</a:t>
            </a:r>
            <a:endParaRPr sz="130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roxima Nova"/>
            </a:endParaRPr>
          </a:p>
          <a:p>
            <a:pPr marL="395605" lvl="0" indent="0" algn="l" rtl="0">
              <a:spcBef>
                <a:spcPts val="4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Where are you sourcing your data from?</a:t>
            </a:r>
            <a:endParaRPr sz="80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roxima Nova"/>
            </a:endParaRPr>
          </a:p>
          <a:p>
            <a:pPr marL="395605" lvl="0" indent="0" algn="l" rtl="0">
              <a:spcBef>
                <a:spcPts val="4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What is the dimension? Any missing values?</a:t>
            </a:r>
            <a:endParaRPr sz="1200" b="1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roxima Nova"/>
            </a:endParaRPr>
          </a:p>
        </p:txBody>
      </p:sp>
      <p:sp>
        <p:nvSpPr>
          <p:cNvPr id="51" name="Google Shape;51;g27b0cf3e03d_0_70"/>
          <p:cNvSpPr/>
          <p:nvPr/>
        </p:nvSpPr>
        <p:spPr>
          <a:xfrm>
            <a:off x="3674400" y="4184875"/>
            <a:ext cx="3071700" cy="592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00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	 </a:t>
            </a:r>
            <a:r>
              <a:rPr lang="en-US" sz="130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Modeling</a:t>
            </a:r>
            <a:endParaRPr sz="130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roxima Nova"/>
            </a:endParaRPr>
          </a:p>
          <a:p>
            <a:pPr marL="408305" lvl="0" indent="0" algn="l" rtl="0">
              <a:spcBef>
                <a:spcPts val="14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  Which models would you be trying out?</a:t>
            </a:r>
            <a:endParaRPr sz="1200" b="1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roxima Nova"/>
            </a:endParaRPr>
          </a:p>
        </p:txBody>
      </p:sp>
      <p:sp>
        <p:nvSpPr>
          <p:cNvPr id="52" name="Google Shape;52;g27b0cf3e03d_0_70"/>
          <p:cNvSpPr/>
          <p:nvPr/>
        </p:nvSpPr>
        <p:spPr>
          <a:xfrm>
            <a:off x="6865075" y="4184875"/>
            <a:ext cx="3071700" cy="592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00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       </a:t>
            </a:r>
            <a:r>
              <a:rPr lang="en-US" sz="130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Model Evaluation</a:t>
            </a:r>
            <a:endParaRPr sz="130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roxima Nova"/>
            </a:endParaRPr>
          </a:p>
          <a:p>
            <a:pPr marL="395605" lvl="0" indent="0" algn="l" rtl="0">
              <a:spcBef>
                <a:spcPts val="14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How would you evaluate your model’s performance? Results?</a:t>
            </a:r>
            <a:endParaRPr sz="1200" b="1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roxima Nova"/>
            </a:endParaRPr>
          </a:p>
        </p:txBody>
      </p:sp>
      <p:sp>
        <p:nvSpPr>
          <p:cNvPr id="53" name="Google Shape;53;g27b0cf3e03d_0_70"/>
          <p:cNvSpPr/>
          <p:nvPr/>
        </p:nvSpPr>
        <p:spPr>
          <a:xfrm>
            <a:off x="532175" y="887025"/>
            <a:ext cx="375600" cy="3468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b="1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Google Shape;54;g27b0cf3e03d_0_70"/>
          <p:cNvSpPr/>
          <p:nvPr/>
        </p:nvSpPr>
        <p:spPr>
          <a:xfrm>
            <a:off x="532175" y="4307575"/>
            <a:ext cx="375600" cy="3468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endParaRPr b="1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55;g27b0cf3e03d_0_70"/>
          <p:cNvSpPr/>
          <p:nvPr/>
        </p:nvSpPr>
        <p:spPr>
          <a:xfrm>
            <a:off x="3768275" y="4307575"/>
            <a:ext cx="375600" cy="3468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endParaRPr b="1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Google Shape;56;g27b0cf3e03d_0_70"/>
          <p:cNvSpPr/>
          <p:nvPr/>
        </p:nvSpPr>
        <p:spPr>
          <a:xfrm>
            <a:off x="6950550" y="4307575"/>
            <a:ext cx="375600" cy="3468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  <a:endParaRPr b="1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Google Shape;57;g27b0cf3e03d_0_70"/>
          <p:cNvSpPr/>
          <p:nvPr/>
        </p:nvSpPr>
        <p:spPr>
          <a:xfrm>
            <a:off x="6950550" y="887025"/>
            <a:ext cx="375600" cy="3468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b="1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Google Shape;58;g27b0cf3e03d_0_70"/>
          <p:cNvSpPr/>
          <p:nvPr/>
        </p:nvSpPr>
        <p:spPr>
          <a:xfrm>
            <a:off x="3779463" y="887025"/>
            <a:ext cx="375600" cy="3468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b="1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9" name="Google Shape;59;g27b0cf3e03d_0_70"/>
          <p:cNvGraphicFramePr/>
          <p:nvPr>
            <p:extLst>
              <p:ext uri="{D42A27DB-BD31-4B8C-83A1-F6EECF244321}">
                <p14:modId xmlns:p14="http://schemas.microsoft.com/office/powerpoint/2010/main" val="733659108"/>
              </p:ext>
            </p:extLst>
          </p:nvPr>
        </p:nvGraphicFramePr>
        <p:xfrm>
          <a:off x="7125200" y="1452155"/>
          <a:ext cx="2551450" cy="2690330"/>
        </p:xfrm>
        <a:graphic>
          <a:graphicData uri="http://schemas.openxmlformats.org/drawingml/2006/table">
            <a:tbl>
              <a:tblPr firstRow="1" bandRow="1">
                <a:noFill/>
                <a:tableStyleId>{C03806CE-25C3-45F2-AC07-7D76168A4E9D}</a:tableStyleId>
              </a:tblPr>
              <a:tblGrid>
                <a:gridCol w="127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18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Variable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Value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Data Source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200" b="0" i="0" u="sng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  <a:hlinkClick r:id="rId3"/>
                        </a:rPr>
                        <a:t>https://www.kaggle.com/datasets/diegobabativa/depression</a:t>
                      </a:r>
                      <a:endParaRPr sz="10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18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Rows #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1,432</a:t>
                      </a:r>
                      <a:endParaRPr sz="10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18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Columns #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23</a:t>
                      </a:r>
                      <a:endParaRPr sz="10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18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Numerical Cols #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23</a:t>
                      </a:r>
                      <a:endParaRPr sz="10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8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Categorical Cols #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 </a:t>
                      </a:r>
                      <a:endParaRPr sz="10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14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Missing Values Present #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23 rows</a:t>
                      </a:r>
                      <a:endParaRPr sz="10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8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Outliers?#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</a:t>
                      </a:r>
                      <a:endParaRPr sz="10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0" name="Google Shape;60;g27b0cf3e03d_0_70"/>
          <p:cNvSpPr txBox="1"/>
          <p:nvPr/>
        </p:nvSpPr>
        <p:spPr>
          <a:xfrm>
            <a:off x="483725" y="1531959"/>
            <a:ext cx="3000875" cy="209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Depression, if left untreated, can become an issue for the individual and their family members.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in a country faced with poverty and limited medical resources, there is a need to prioritize such resources.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Hence, in this assessment, I hope to be able to predict true positive with high accuracy while minimizing false positive so that we strike a balance between good predictions and resource allocation.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1F232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roxima Nova"/>
            </a:endParaRPr>
          </a:p>
        </p:txBody>
      </p:sp>
      <p:sp>
        <p:nvSpPr>
          <p:cNvPr id="61" name="Google Shape;61;g27b0cf3e03d_0_70"/>
          <p:cNvSpPr txBox="1"/>
          <p:nvPr/>
        </p:nvSpPr>
        <p:spPr>
          <a:xfrm>
            <a:off x="3810717" y="1522900"/>
            <a:ext cx="2684400" cy="212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200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Classify, with high accuracy, the persons with depression.</a:t>
            </a:r>
          </a:p>
          <a:p>
            <a:pPr algn="l"/>
            <a:endParaRPr lang="en-US" sz="1200" b="0" i="0" dirty="0">
              <a:solidFill>
                <a:srgbClr val="1F232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200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Measures of Effectiveness: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Maximize Recall</a:t>
            </a:r>
          </a:p>
          <a:p>
            <a:pPr algn="l">
              <a:buFont typeface="+mj-lt"/>
              <a:buAutoNum type="arabicPeriod"/>
            </a:pPr>
            <a:endParaRPr lang="en-US" sz="1200" b="0" i="0" dirty="0">
              <a:solidFill>
                <a:srgbClr val="1F232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2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Secondary measures </a:t>
            </a:r>
            <a:endParaRPr lang="en-US" sz="1200" b="0" i="0" dirty="0">
              <a:solidFill>
                <a:srgbClr val="1F232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2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Maximize accuracy</a:t>
            </a:r>
          </a:p>
          <a:p>
            <a:pPr algn="l">
              <a:buFont typeface="+mj-lt"/>
              <a:buAutoNum type="arabicPeriod"/>
            </a:pPr>
            <a:r>
              <a:rPr lang="en-US" sz="12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Maximize precision (minimize false negative so as to minimize unnecessary resources allocated for assessing personnels predicting to be depressed</a:t>
            </a:r>
          </a:p>
          <a:p>
            <a:pPr algn="l">
              <a:buFont typeface="+mj-lt"/>
              <a:buAutoNum type="arabicPeriod"/>
            </a:pPr>
            <a:endParaRPr lang="en-US" sz="1200" b="0" i="0" dirty="0">
              <a:solidFill>
                <a:srgbClr val="1F232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Google Shape;62;g27b0cf3e03d_0_70"/>
          <p:cNvSpPr txBox="1"/>
          <p:nvPr/>
        </p:nvSpPr>
        <p:spPr>
          <a:xfrm>
            <a:off x="554550" y="4917487"/>
            <a:ext cx="2930050" cy="18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Drop the unnecessary columns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Drop all the rows with NA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Apply standard scaler to feature data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Split the data into training and development sets in the ratio of 70-30 while preserving proportion of target spread</a:t>
            </a: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roxima Nova"/>
            </a:endParaRPr>
          </a:p>
        </p:txBody>
      </p:sp>
      <p:sp>
        <p:nvSpPr>
          <p:cNvPr id="63" name="Google Shape;63;g27b0cf3e03d_0_70"/>
          <p:cNvSpPr txBox="1"/>
          <p:nvPr/>
        </p:nvSpPr>
        <p:spPr>
          <a:xfrm>
            <a:off x="3791675" y="4917487"/>
            <a:ext cx="2807908" cy="20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SG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I applied classification models: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Logistic Regression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kNearestNeighbors</a:t>
            </a:r>
            <a:endParaRPr lang="en-SG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roxima Nov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Decision Tree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Support Vector Machine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SG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roxima Nov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SG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I also applied other techniques such as </a:t>
            </a:r>
            <a:r>
              <a:rPr lang="en-SG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GridSearchCV</a:t>
            </a:r>
            <a:r>
              <a:rPr lang="en-SG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 to attempt to optimise the models and setting probability thresholds to achieve higher scores for recall.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roxima Nova"/>
            </a:endParaRPr>
          </a:p>
        </p:txBody>
      </p:sp>
      <p:sp>
        <p:nvSpPr>
          <p:cNvPr id="64" name="Google Shape;64;g27b0cf3e03d_0_70"/>
          <p:cNvSpPr txBox="1"/>
          <p:nvPr/>
        </p:nvSpPr>
        <p:spPr>
          <a:xfrm>
            <a:off x="6950550" y="4899775"/>
            <a:ext cx="2899128" cy="274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I will select the model with the highest recall as it will provide highest chance of sending a depressed individual through a medical screening and hopefully provide him/her with the ability to access medical help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roxima Nov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roxima Nova"/>
              </a:rPr>
              <a:t>However, to avoid a situation where almost all the persons get sent for medical assessments and overloading the medical services, I would like to balance that with precision and accuracy.  </a:t>
            </a: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Proxima Nova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Vikesh Koul</dc:creator>
  <cp:lastModifiedBy>Carol Teo</cp:lastModifiedBy>
  <cp:revision>2</cp:revision>
  <dcterms:created xsi:type="dcterms:W3CDTF">2023-08-20T21:14:19Z</dcterms:created>
  <dcterms:modified xsi:type="dcterms:W3CDTF">2023-09-12T15:28:34Z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2023-08-20T00:00:00Z</vt:filetime>
  </property>
</Properties>
</file>