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20" y="-112"/>
      </p:cViewPr>
      <p:guideLst>
        <p:guide orient="horz" pos="3400"/>
        <p:guide pos="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218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ghish.com/statistics/stata-blog/reproducible-research/markdoc.php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://www.fontsquirrel.com/fonts/source-sans-pro" TargetMode="External"/><Relationship Id="rId8" Type="http://schemas.openxmlformats.org/officeDocument/2006/relationships/hyperlink" Target="http://fortawesome.github.io/Font-Awesome/get-started/" TargetMode="External"/><Relationship Id="rId9" Type="http://schemas.openxmlformats.org/officeDocument/2006/relationships/hyperlink" Target="http://fortawesome.github.io/Font-Awesome/cheatsheet/" TargetMode="External"/><Relationship Id="rId10" Type="http://schemas.openxmlformats.org/officeDocument/2006/relationships/hyperlink" Target="http://www.rstudio.com/resources/cheatshe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www.fontsquirrel.com/fonts/source-sans-pro" TargetMode="External"/><Relationship Id="rId6" Type="http://schemas.openxmlformats.org/officeDocument/2006/relationships/hyperlink" Target="http://fortawesome.github.io/Font-Awesome/get-started/" TargetMode="External"/><Relationship Id="rId7" Type="http://schemas.openxmlformats.org/officeDocument/2006/relationships/hyperlink" Target="http://fortawesome.github.io/Font-Awesome/cheatsheet/" TargetMode="External"/><Relationship Id="rId8" Type="http://schemas.openxmlformats.org/officeDocument/2006/relationships/hyperlink" Target="http://creativecommons.org/licenses/by/4.0/" TargetMode="External"/><Relationship Id="rId9" Type="http://schemas.openxmlformats.org/officeDocument/2006/relationships/hyperlink" Target="http://www.rstudio.com/resources/cheatshe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2"/>
              </a:rPr>
              <a:t>http://creativecommons.org/licenses/by/4.0/</a:t>
            </a:r>
          </a:p>
        </p:txBody>
      </p:sp>
      <p:sp>
        <p:nvSpPr>
          <p:cNvPr id="34" name="Shape 34"/>
          <p:cNvSpPr/>
          <p:nvPr/>
        </p:nvSpPr>
        <p:spPr>
          <a:xfrm>
            <a:off x="260259" y="2232051"/>
            <a:ext cx="3268912" cy="813927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8237" y="2428910"/>
            <a:ext cx="3135956" cy="836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MarkDoc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 general-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purpose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literate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programming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for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Stata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which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produces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dynamic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analysis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documents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presentation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slides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and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dynamic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Stata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help</a:t>
            </a:r>
            <a:r>
              <a:rPr lang="de-DE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de-DE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files</a:t>
            </a:r>
            <a:endParaRPr sz="1200"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de-DE" sz="1200"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de-DE" sz="1200" dirty="0" smtClean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273049"/>
            <a:ext cx="3217980" cy="116807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de-DE" sz="4800" dirty="0" err="1" smtClean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MarkDoc</a:t>
            </a:r>
            <a:endParaRPr sz="4800" dirty="0" smtClean="0">
              <a:solidFill>
                <a:srgbClr val="53585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defTabSz="280415">
              <a:lnSpc>
                <a:spcPct val="90000"/>
              </a:lnSpc>
              <a:defRPr sz="1800"/>
            </a:pPr>
            <a:r>
              <a:rPr sz="16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</a:t>
            </a:r>
            <a:r>
              <a:rPr lang="de-DE" sz="16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1600" dirty="0" err="1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</a:t>
            </a:r>
            <a:r>
              <a:rPr lang="de-DE" sz="16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de-DE" sz="16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de-DE" sz="1300" dirty="0" err="1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</a:t>
            </a:r>
            <a:r>
              <a:rPr lang="de-DE" sz="13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1300" dirty="0" err="1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more</a:t>
            </a:r>
            <a:r>
              <a:rPr lang="de-DE" sz="13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1300" dirty="0" err="1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at</a:t>
            </a:r>
            <a:r>
              <a:rPr lang="de-DE" sz="13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1300" dirty="0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3"/>
              </a:rPr>
              <a:t>http://haghish.com/markdoc</a:t>
            </a:r>
            <a:r>
              <a:rPr lang="de-DE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de-DE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1600" dirty="0" smtClean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600" dirty="0">
              <a:solidFill>
                <a:srgbClr val="53585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564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de-DE" sz="20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1" name="Shape 41"/>
          <p:cNvSpPr/>
          <p:nvPr/>
        </p:nvSpPr>
        <p:spPr>
          <a:xfrm>
            <a:off x="277225" y="1440939"/>
            <a:ext cx="3176968" cy="528269"/>
          </a:xfrm>
          <a:prstGeom prst="roundRect">
            <a:avLst>
              <a:gd name="adj" fmla="val 3606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lang="de-DE" sz="1600" b="1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  <a:r>
              <a:rPr lang="de-DE" sz="16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1600" b="1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</a:t>
            </a:r>
            <a:r>
              <a:rPr lang="de-DE" sz="16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1600" b="1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sz="12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de-DE" sz="1200" b="1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80415">
              <a:lnSpc>
                <a:spcPct val="80000"/>
              </a:lnSpc>
              <a:defRPr sz="1800"/>
            </a:pPr>
            <a:r>
              <a:rPr lang="de-DE" sz="1200" dirty="0" smtClean="0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3"/>
              </a:rPr>
              <a:t>http</a:t>
            </a:r>
            <a:r>
              <a:rPr lang="de-DE" sz="1200" dirty="0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3"/>
              </a:rPr>
              <a:t>://haghish.com/markdoc</a:t>
            </a:r>
            <a:endParaRPr sz="12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44" name="Shape 44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sz="15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sz="15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45" name="Shape 45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47" name="Shape 47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49" name="Shape 49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  <p:sp>
        <p:nvSpPr>
          <p:cNvPr id="51" name="Shape 51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" name="Shape 53"/>
          <p:cNvSpPr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4" name="Shape 54"/>
          <p:cNvSpPr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55" name="Shape 55"/>
          <p:cNvSpPr/>
          <p:nvPr/>
        </p:nvSpPr>
        <p:spPr>
          <a:xfrm rot="5400000">
            <a:off x="1600526" y="6087035"/>
            <a:ext cx="566803" cy="1805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56" name="Table 56"/>
          <p:cNvGraphicFramePr/>
          <p:nvPr/>
        </p:nvGraphicFramePr>
        <p:xfrm>
          <a:off x="715783" y="6703803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2878845" y="6932403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60"/>
          <p:cNvGrpSpPr/>
          <p:nvPr/>
        </p:nvGrpSpPr>
        <p:grpSpPr>
          <a:xfrm>
            <a:off x="1019611" y="6711312"/>
            <a:ext cx="1759557" cy="513001"/>
            <a:chOff x="329227" y="32908"/>
            <a:chExt cx="1759555" cy="513000"/>
          </a:xfrm>
        </p:grpSpPr>
        <p:sp>
          <p:nvSpPr>
            <p:cNvPr id="58" name="Shape 58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 dirty="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 dirty="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62" name="Shape 62"/>
          <p:cNvSpPr/>
          <p:nvPr/>
        </p:nvSpPr>
        <p:spPr>
          <a:xfrm>
            <a:off x="1186008" y="7932303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 dirty="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 dirty="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 dirty="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 dirty="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661737" y="7928516"/>
            <a:ext cx="449505" cy="453669"/>
            <a:chOff x="0" y="0"/>
            <a:chExt cx="449503" cy="453667"/>
          </a:xfrm>
        </p:grpSpPr>
        <p:sp>
          <p:nvSpPr>
            <p:cNvPr id="63" name="Shape 63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82" name="Group 8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73" name="Shape 7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84" name="Shape 84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61737" y="8434499"/>
            <a:ext cx="447696" cy="448872"/>
            <a:chOff x="0" y="0"/>
            <a:chExt cx="447694" cy="448871"/>
          </a:xfrm>
        </p:grpSpPr>
        <p:sp>
          <p:nvSpPr>
            <p:cNvPr id="87" name="Shape 87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06" name="Group 106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97" name="Shape 97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08" name="Shape 108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111" name="ggplot2-cheatshee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8176" y="4893204"/>
            <a:ext cx="1370977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572686" y="4991775"/>
            <a:ext cx="1247567" cy="968018"/>
            <a:chOff x="0" y="0"/>
            <a:chExt cx="1247566" cy="968016"/>
          </a:xfrm>
        </p:grpSpPr>
        <p:sp>
          <p:nvSpPr>
            <p:cNvPr id="112" name="Shape 112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929386" y="4893204"/>
            <a:ext cx="1375981" cy="1059391"/>
            <a:chOff x="0" y="0"/>
            <a:chExt cx="1375980" cy="1059390"/>
          </a:xfrm>
        </p:grpSpPr>
        <p:pic>
          <p:nvPicPr>
            <p:cNvPr id="115" name="ggplot2-cheatsheet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7" name="ggplot2-cheatsheet.png"/>
            <p:cNvPicPr/>
            <p:nvPr/>
          </p:nvPicPr>
          <p:blipFill>
            <a:blip r:embed="rId6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Shape 118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9" name="ggplot2-cheatsheet.png"/>
            <p:cNvPicPr/>
            <p:nvPr/>
          </p:nvPicPr>
          <p:blipFill>
            <a:blip r:embed="rId6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Shape 120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21" name="ggplot2-cheatsheet.png"/>
            <p:cNvPicPr/>
            <p:nvPr/>
          </p:nvPicPr>
          <p:blipFill>
            <a:blip r:embed="rId6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" name="Shape 123"/>
          <p:cNvSpPr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125" name="Shape 125"/>
          <p:cNvSpPr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8"/>
              </a:rPr>
              <a:t>http://fortawesome.github.io/Font-Awesome/get-started/</a:t>
            </a:r>
          </a:p>
        </p:txBody>
      </p:sp>
      <p:sp>
        <p:nvSpPr>
          <p:cNvPr id="126" name="Shape 126"/>
          <p:cNvSpPr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696875" y="5281900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130" name="Shape 130"/>
          <p:cNvSpPr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131" name="Shape 131"/>
          <p:cNvSpPr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titles, subtitles, and subsubtitles to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will help users navigate the page.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132" name="Shape 132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133" name="Shape 133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135" name="Shape 135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137" name="Shape 137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138" name="Shape 138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139" name="Shape 139"/>
          <p:cNvSpPr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140" name="Shape 140"/>
          <p:cNvSpPr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751891" y="6158924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3"/>
          <p:cNvGraphicFramePr/>
          <p:nvPr>
            <p:extLst>
              <p:ext uri="{D42A27DB-BD31-4B8C-83A1-F6EECF244321}">
                <p14:modId xmlns:p14="http://schemas.microsoft.com/office/powerpoint/2010/main" val="804914614"/>
              </p:ext>
            </p:extLst>
          </p:nvPr>
        </p:nvGraphicFramePr>
        <p:xfrm>
          <a:off x="9190002" y="4676914"/>
          <a:ext cx="8221983" cy="477023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740661"/>
                <a:gridCol w="2740661"/>
                <a:gridCol w="2740661"/>
              </a:tblGrid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681462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4" name="Shape 144"/>
          <p:cNvSpPr/>
          <p:nvPr/>
        </p:nvSpPr>
        <p:spPr>
          <a:xfrm flipV="1">
            <a:off x="5799393" y="6342589"/>
            <a:ext cx="2285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5" name="Table 145"/>
          <p:cNvGraphicFramePr/>
          <p:nvPr/>
        </p:nvGraphicFramePr>
        <p:xfrm>
          <a:off x="3834903" y="6159247"/>
          <a:ext cx="700206" cy="365251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pSp>
        <p:nvGrpSpPr>
          <p:cNvPr id="150" name="Group 150"/>
          <p:cNvGrpSpPr/>
          <p:nvPr/>
        </p:nvGrpSpPr>
        <p:grpSpPr>
          <a:xfrm>
            <a:off x="3819927" y="6102762"/>
            <a:ext cx="735185" cy="767059"/>
            <a:chOff x="299157" y="0"/>
            <a:chExt cx="735183" cy="767057"/>
          </a:xfrm>
        </p:grpSpPr>
        <p:sp>
          <p:nvSpPr>
            <p:cNvPr id="146" name="Shape 146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61" name="Shape 161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166" name="Shape 16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85" name="Group 18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87" name="Shape 18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193" name="Shape 193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3" name="Group 213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12" name="Group 21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14" name="Shape 214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220" name="Shape 220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39" name="Group 2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41" name="Shape 241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243" name="Shape 24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3" name="Group 26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62" name="Group 26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53" name="Shape 25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64" name="Shape 26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267" name="Table 267"/>
          <p:cNvGraphicFramePr/>
          <p:nvPr/>
        </p:nvGraphicFramePr>
        <p:xfrm>
          <a:off x="3809906" y="8042526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75" name="Group 275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10"/>
              </a:rPr>
              <a:t>http://www.rstudio.com/resources/cheatsheets/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286" name="Shape 286"/>
            <p:cNvSpPr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spcBef>
                  <a:spcPts val="300"/>
                </a:spcBef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Greys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Programming topics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Purples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Reporting topics (knitr, R Markdown, etc.)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 dirty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Blues</a:t>
              </a:r>
              <a:r>
                <a:rPr sz="12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Shiny or RStudio related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Greens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Visualization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Warm Colors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Manipulation and modeling topics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293" name="Shape 293"/>
          <p:cNvSpPr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Code snippets</a:t>
            </a:r>
          </a:p>
        </p:txBody>
      </p:sp>
      <p:sp>
        <p:nvSpPr>
          <p:cNvPr id="294" name="Shape 294"/>
          <p:cNvSpPr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295" name="Shape 295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296" name="Shape 296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297" name="Shape 297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  <p:sp>
        <p:nvSpPr>
          <p:cNvPr id="299" name="Shape 38"/>
          <p:cNvSpPr/>
          <p:nvPr/>
        </p:nvSpPr>
        <p:spPr>
          <a:xfrm>
            <a:off x="260259" y="3362964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de-DE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Workflow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60934" y="1901745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 </a:t>
            </a: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3" name="Shape 303"/>
          <p:cNvSpPr/>
          <p:nvPr/>
        </p:nvSpPr>
        <p:spPr>
          <a:xfrm>
            <a:off x="1826816" y="1377023"/>
            <a:ext cx="1291608" cy="487312"/>
          </a:xfrm>
          <a:prstGeom prst="roundRect">
            <a:avLst>
              <a:gd name="adj" fmla="val 39092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70000"/>
              </a:lnSpc>
              <a:defRPr sz="1800"/>
            </a:pPr>
            <a:r>
              <a:rPr sz="2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304" name="Shape 304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790962" y="1901745"/>
            <a:ext cx="8915401" cy="2949848"/>
          </a:xfrm>
          <a:prstGeom prst="roundRect">
            <a:avLst>
              <a:gd name="adj" fmla="val 2147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791666" y="1901745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and Color</a:t>
            </a:r>
          </a:p>
        </p:txBody>
      </p:sp>
      <p:sp>
        <p:nvSpPr>
          <p:cNvPr id="308" name="Shape 308"/>
          <p:cNvSpPr/>
          <p:nvPr/>
        </p:nvSpPr>
        <p:spPr>
          <a:xfrm>
            <a:off x="4797133" y="4962676"/>
            <a:ext cx="4388434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309" name="Shape 309"/>
          <p:cNvSpPr/>
          <p:nvPr/>
        </p:nvSpPr>
        <p:spPr>
          <a:xfrm>
            <a:off x="9307324" y="4962676"/>
            <a:ext cx="43942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Logistics</a:t>
            </a:r>
          </a:p>
        </p:txBody>
      </p:sp>
      <p:sp>
        <p:nvSpPr>
          <p:cNvPr id="310" name="Shape 310"/>
          <p:cNvSpPr/>
          <p:nvPr/>
        </p:nvSpPr>
        <p:spPr>
          <a:xfrm>
            <a:off x="4791666" y="247047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632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</p:txBody>
      </p:sp>
      <p:sp>
        <p:nvSpPr>
          <p:cNvPr id="312" name="Shape 312"/>
          <p:cNvSpPr/>
          <p:nvPr/>
        </p:nvSpPr>
        <p:spPr>
          <a:xfrm rot="5400000">
            <a:off x="2186931" y="5403305"/>
            <a:ext cx="566804" cy="180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13" name="Table 313"/>
          <p:cNvGraphicFramePr/>
          <p:nvPr/>
        </p:nvGraphicFramePr>
        <p:xfrm>
          <a:off x="1302189" y="6020072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Table 314"/>
          <p:cNvGraphicFramePr/>
          <p:nvPr/>
        </p:nvGraphicFramePr>
        <p:xfrm>
          <a:off x="3465251" y="6248672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1606016" y="6027581"/>
            <a:ext cx="1759557" cy="513001"/>
            <a:chOff x="329227" y="32908"/>
            <a:chExt cx="1759555" cy="513000"/>
          </a:xfrm>
        </p:grpSpPr>
        <p:sp>
          <p:nvSpPr>
            <p:cNvPr id="315" name="Shape 315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1354021" y="8489661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2645" y="7083478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1188374" y="7079691"/>
            <a:ext cx="449505" cy="453669"/>
            <a:chOff x="0" y="0"/>
            <a:chExt cx="449503" cy="453667"/>
          </a:xfrm>
        </p:grpSpPr>
        <p:sp>
          <p:nvSpPr>
            <p:cNvPr id="320" name="Shape 320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0" name="Group 3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39" name="Group 3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41" name="Shape 341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188374" y="7585674"/>
            <a:ext cx="447696" cy="448872"/>
            <a:chOff x="0" y="0"/>
            <a:chExt cx="447694" cy="448871"/>
          </a:xfrm>
        </p:grpSpPr>
        <p:sp>
          <p:nvSpPr>
            <p:cNvPr id="344" name="Shape 344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4" name="Group 364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63" name="Group 363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65" name="Shape 365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368" name="ggplot2-cheatshee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528" y="4478065"/>
            <a:ext cx="1370976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371" name="Group 371"/>
          <p:cNvGrpSpPr/>
          <p:nvPr/>
        </p:nvGrpSpPr>
        <p:grpSpPr>
          <a:xfrm>
            <a:off x="1163037" y="4576636"/>
            <a:ext cx="1247567" cy="968018"/>
            <a:chOff x="0" y="0"/>
            <a:chExt cx="1247566" cy="968016"/>
          </a:xfrm>
        </p:grpSpPr>
        <p:sp>
          <p:nvSpPr>
            <p:cNvPr id="369" name="Shape 369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2519737" y="4478065"/>
            <a:ext cx="1375981" cy="1059391"/>
            <a:chOff x="0" y="0"/>
            <a:chExt cx="1375980" cy="1059390"/>
          </a:xfrm>
        </p:grpSpPr>
        <p:pic>
          <p:nvPicPr>
            <p:cNvPr id="372" name="ggplot2-cheatshee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4" name="ggplot2-cheatsheet.png"/>
            <p:cNvPicPr/>
            <p:nvPr/>
          </p:nvPicPr>
          <p:blipFill>
            <a:blip r:embed="rId4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6" name="ggplot2-cheatsheet.png"/>
            <p:cNvPicPr/>
            <p:nvPr/>
          </p:nvPicPr>
          <p:blipFill>
            <a:blip r:embed="rId4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8" name="ggplot2-cheatsheet.png"/>
            <p:cNvPicPr/>
            <p:nvPr/>
          </p:nvPicPr>
          <p:blipFill>
            <a:blip r:embed="rId4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Shape 380"/>
          <p:cNvSpPr/>
          <p:nvPr/>
        </p:nvSpPr>
        <p:spPr>
          <a:xfrm>
            <a:off x="9307324" y="5592427"/>
            <a:ext cx="4394201" cy="99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http://fortawesome.github.io/Font-Awesome/get-started/</a:t>
            </a:r>
          </a:p>
        </p:txBody>
      </p:sp>
      <p:sp>
        <p:nvSpPr>
          <p:cNvPr id="381" name="Shape 381"/>
          <p:cNvSpPr/>
          <p:nvPr/>
        </p:nvSpPr>
        <p:spPr>
          <a:xfrm>
            <a:off x="9307324" y="6573689"/>
            <a:ext cx="4394201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382" name="Shape 382"/>
          <p:cNvSpPr/>
          <p:nvPr/>
        </p:nvSpPr>
        <p:spPr>
          <a:xfrm>
            <a:off x="324783" y="9118200"/>
            <a:ext cx="4261263" cy="1168078"/>
          </a:xfrm>
          <a:prstGeom prst="roundRect">
            <a:avLst>
              <a:gd name="adj" fmla="val 635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8"/>
              </a:rPr>
              <a:t>http://creativecommons.org/licenses/by/4.0/</a:t>
            </a:r>
          </a:p>
        </p:txBody>
      </p:sp>
      <p:sp>
        <p:nvSpPr>
          <p:cNvPr id="383" name="Shape 383"/>
          <p:cNvSpPr/>
          <p:nvPr/>
        </p:nvSpPr>
        <p:spPr>
          <a:xfrm>
            <a:off x="4880566" y="596816"/>
            <a:ext cx="277419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84" name="Shape 384"/>
          <p:cNvSpPr/>
          <p:nvPr/>
        </p:nvSpPr>
        <p:spPr>
          <a:xfrm>
            <a:off x="7892705" y="59588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Help users navigate the page with titles, subtitles, and subsubtitles</a:t>
            </a:r>
          </a:p>
        </p:txBody>
      </p:sp>
      <p:sp>
        <p:nvSpPr>
          <p:cNvPr id="385" name="Shape 385"/>
          <p:cNvSpPr/>
          <p:nvPr/>
        </p:nvSpPr>
        <p:spPr>
          <a:xfrm>
            <a:off x="11083583" y="596900"/>
            <a:ext cx="2537610" cy="10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386" name="Shape 386"/>
          <p:cNvSpPr/>
          <p:nvPr/>
        </p:nvSpPr>
        <p:spPr>
          <a:xfrm>
            <a:off x="4956987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9048" y="1134206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844131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389" name="Shape 389"/>
          <p:cNvSpPr/>
          <p:nvPr/>
        </p:nvSpPr>
        <p:spPr>
          <a:xfrm>
            <a:off x="6736191" y="1134206"/>
            <a:ext cx="824669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731275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391" name="Shape 391"/>
          <p:cNvSpPr/>
          <p:nvPr/>
        </p:nvSpPr>
        <p:spPr>
          <a:xfrm>
            <a:off x="8022104" y="1042383"/>
            <a:ext cx="274695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392" name="Shape 392"/>
          <p:cNvSpPr/>
          <p:nvPr/>
        </p:nvSpPr>
        <p:spPr>
          <a:xfrm>
            <a:off x="8294186" y="1416282"/>
            <a:ext cx="2202787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393" name="Shape 393"/>
          <p:cNvSpPr/>
          <p:nvPr/>
        </p:nvSpPr>
        <p:spPr>
          <a:xfrm>
            <a:off x="7775548" y="1652694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394" name="Shape 394"/>
          <p:cNvSpPr/>
          <p:nvPr/>
        </p:nvSpPr>
        <p:spPr>
          <a:xfrm>
            <a:off x="9884669" y="8294581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395" name="Shape 395"/>
          <p:cNvSpPr/>
          <p:nvPr/>
        </p:nvSpPr>
        <p:spPr>
          <a:xfrm>
            <a:off x="9359344" y="8507031"/>
            <a:ext cx="4301586" cy="18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96" name="Shape 396"/>
          <p:cNvSpPr/>
          <p:nvPr/>
        </p:nvSpPr>
        <p:spPr>
          <a:xfrm>
            <a:off x="9351116" y="7482289"/>
            <a:ext cx="430661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9874009" y="724945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398" name="Shape 398"/>
          <p:cNvSpPr/>
          <p:nvPr/>
        </p:nvSpPr>
        <p:spPr>
          <a:xfrm>
            <a:off x="9874009" y="534779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Fonts</a:t>
            </a:r>
          </a:p>
        </p:txBody>
      </p:sp>
      <p:sp>
        <p:nvSpPr>
          <p:cNvPr id="399" name="Shape 399"/>
          <p:cNvSpPr/>
          <p:nvPr/>
        </p:nvSpPr>
        <p:spPr>
          <a:xfrm>
            <a:off x="5354559" y="812561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400" name="Shape 400"/>
          <p:cNvSpPr/>
          <p:nvPr/>
        </p:nvSpPr>
        <p:spPr>
          <a:xfrm>
            <a:off x="5346524" y="546715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5371840" y="6241250"/>
            <a:ext cx="326083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402" name="Shape 402"/>
          <p:cNvSpPr/>
          <p:nvPr/>
        </p:nvSpPr>
        <p:spPr>
          <a:xfrm>
            <a:off x="5382098" y="5655634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403" name="Shape 403"/>
          <p:cNvSpPr/>
          <p:nvPr/>
        </p:nvSpPr>
        <p:spPr>
          <a:xfrm>
            <a:off x="5351342" y="725629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404" name="Shape 404"/>
          <p:cNvSpPr/>
          <p:nvPr/>
        </p:nvSpPr>
        <p:spPr>
          <a:xfrm>
            <a:off x="7362558" y="5679457"/>
            <a:ext cx="1291607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405" name="Table 405"/>
          <p:cNvGraphicFramePr/>
          <p:nvPr/>
        </p:nvGraphicFramePr>
        <p:xfrm>
          <a:off x="6437114" y="6532659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/>
          <p:nvPr/>
        </p:nvGraphicFramePr>
        <p:xfrm>
          <a:off x="7764078" y="6532659"/>
          <a:ext cx="715557" cy="2594863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407" name="Shape 407"/>
          <p:cNvSpPr/>
          <p:nvPr/>
        </p:nvSpPr>
        <p:spPr>
          <a:xfrm flipV="1">
            <a:off x="7484615" y="6716324"/>
            <a:ext cx="228506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8" name="Table 408"/>
          <p:cNvGraphicFramePr/>
          <p:nvPr/>
        </p:nvGraphicFramePr>
        <p:xfrm>
          <a:off x="5520125" y="6532981"/>
          <a:ext cx="700206" cy="365251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3" name="Group 413"/>
          <p:cNvGrpSpPr/>
          <p:nvPr/>
        </p:nvGrpSpPr>
        <p:grpSpPr>
          <a:xfrm>
            <a:off x="5505150" y="6476496"/>
            <a:ext cx="735185" cy="767059"/>
            <a:chOff x="299157" y="0"/>
            <a:chExt cx="735183" cy="767057"/>
          </a:xfrm>
        </p:grpSpPr>
        <p:sp>
          <p:nvSpPr>
            <p:cNvPr id="409" name="Shape 409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7923190" y="7594789"/>
            <a:ext cx="444501" cy="444501"/>
            <a:chOff x="0" y="0"/>
            <a:chExt cx="444500" cy="444500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424" name="Shape 424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7364837" y="7591169"/>
            <a:ext cx="447696" cy="451742"/>
            <a:chOff x="0" y="0"/>
            <a:chExt cx="447694" cy="451741"/>
          </a:xfrm>
        </p:grpSpPr>
        <p:sp>
          <p:nvSpPr>
            <p:cNvPr id="429" name="Shape 429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9" name="Group 449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48" name="Group 448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50" name="Shape 450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" name="Group 482"/>
          <p:cNvGrpSpPr/>
          <p:nvPr/>
        </p:nvGrpSpPr>
        <p:grpSpPr>
          <a:xfrm>
            <a:off x="6808082" y="7591169"/>
            <a:ext cx="447696" cy="451742"/>
            <a:chOff x="0" y="0"/>
            <a:chExt cx="447694" cy="451741"/>
          </a:xfrm>
        </p:grpSpPr>
        <p:sp>
          <p:nvSpPr>
            <p:cNvPr id="456" name="Shape 45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76" name="Group 47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75" name="Group 47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77" name="Shape 47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5694572" y="7592604"/>
            <a:ext cx="447696" cy="448873"/>
            <a:chOff x="0" y="0"/>
            <a:chExt cx="447694" cy="448871"/>
          </a:xfrm>
        </p:grpSpPr>
        <p:sp>
          <p:nvSpPr>
            <p:cNvPr id="483" name="Shape 48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3" name="Group 50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02" name="Group 50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93" name="Shape 49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04" name="Shape 50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6251327" y="7592604"/>
            <a:ext cx="447696" cy="448873"/>
            <a:chOff x="0" y="0"/>
            <a:chExt cx="447694" cy="448871"/>
          </a:xfrm>
        </p:grpSpPr>
        <p:sp>
          <p:nvSpPr>
            <p:cNvPr id="506" name="Shape 506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26" name="Group 526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25" name="Group 52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27" name="Shape 527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530" name="Table 530"/>
          <p:cNvGraphicFramePr/>
          <p:nvPr/>
        </p:nvGraphicFramePr>
        <p:xfrm>
          <a:off x="5495129" y="8416260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1" name="Shape 531"/>
          <p:cNvSpPr/>
          <p:nvPr/>
        </p:nvSpPr>
        <p:spPr>
          <a:xfrm>
            <a:off x="4764949" y="20135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2" name="Shape 532"/>
          <p:cNvSpPr/>
          <p:nvPr/>
        </p:nvSpPr>
        <p:spPr>
          <a:xfrm>
            <a:off x="5733022" y="2487712"/>
            <a:ext cx="2391663" cy="112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</p:txBody>
      </p:sp>
      <p:sp>
        <p:nvSpPr>
          <p:cNvPr id="533" name="Shape 533"/>
          <p:cNvSpPr/>
          <p:nvPr/>
        </p:nvSpPr>
        <p:spPr>
          <a:xfrm>
            <a:off x="5009591" y="3574600"/>
            <a:ext cx="3025059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534" name="Shape 534"/>
          <p:cNvSpPr/>
          <p:nvPr/>
        </p:nvSpPr>
        <p:spPr>
          <a:xfrm>
            <a:off x="7929456" y="4305699"/>
            <a:ext cx="1067991" cy="448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14" y="0"/>
                </a:moveTo>
                <a:cubicBezTo>
                  <a:pt x="4482" y="0"/>
                  <a:pt x="3805" y="1612"/>
                  <a:pt x="3805" y="3590"/>
                </a:cubicBezTo>
                <a:lnTo>
                  <a:pt x="3805" y="8651"/>
                </a:lnTo>
                <a:lnTo>
                  <a:pt x="0" y="11192"/>
                </a:lnTo>
                <a:lnTo>
                  <a:pt x="3805" y="13464"/>
                </a:lnTo>
                <a:lnTo>
                  <a:pt x="3805" y="18010"/>
                </a:lnTo>
                <a:cubicBezTo>
                  <a:pt x="3805" y="19988"/>
                  <a:pt x="4482" y="21600"/>
                  <a:pt x="5314" y="21600"/>
                </a:cubicBezTo>
                <a:lnTo>
                  <a:pt x="20099" y="21600"/>
                </a:lnTo>
                <a:cubicBezTo>
                  <a:pt x="20931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31" y="0"/>
                  <a:pt x="20099" y="0"/>
                </a:cubicBezTo>
                <a:lnTo>
                  <a:pt x="5314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535" name="Shape 535"/>
          <p:cNvSpPr/>
          <p:nvPr/>
        </p:nvSpPr>
        <p:spPr>
          <a:xfrm>
            <a:off x="7955253" y="3821853"/>
            <a:ext cx="1042194" cy="448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1" y="0"/>
                </a:moveTo>
                <a:cubicBezTo>
                  <a:pt x="4058" y="0"/>
                  <a:pt x="3364" y="1612"/>
                  <a:pt x="3364" y="3590"/>
                </a:cubicBezTo>
                <a:lnTo>
                  <a:pt x="3364" y="9454"/>
                </a:lnTo>
                <a:lnTo>
                  <a:pt x="0" y="12299"/>
                </a:lnTo>
                <a:lnTo>
                  <a:pt x="3364" y="14266"/>
                </a:lnTo>
                <a:lnTo>
                  <a:pt x="3364" y="18010"/>
                </a:lnTo>
                <a:cubicBezTo>
                  <a:pt x="3364" y="19988"/>
                  <a:pt x="4058" y="21600"/>
                  <a:pt x="4911" y="21600"/>
                </a:cubicBezTo>
                <a:lnTo>
                  <a:pt x="20062" y="21600"/>
                </a:lnTo>
                <a:cubicBezTo>
                  <a:pt x="20914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14" y="0"/>
                  <a:pt x="20062" y="0"/>
                </a:cubicBezTo>
                <a:lnTo>
                  <a:pt x="491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536" name="Shape 536"/>
          <p:cNvSpPr/>
          <p:nvPr/>
        </p:nvSpPr>
        <p:spPr>
          <a:xfrm>
            <a:off x="7935009" y="3338014"/>
            <a:ext cx="1056482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5415255" y="2288793"/>
            <a:ext cx="313595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  <p:sp>
        <p:nvSpPr>
          <p:cNvPr id="538" name="Shape 538"/>
          <p:cNvSpPr/>
          <p:nvPr/>
        </p:nvSpPr>
        <p:spPr>
          <a:xfrm>
            <a:off x="9298591" y="2288793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39" name="Shape 539"/>
          <p:cNvSpPr/>
          <p:nvPr/>
        </p:nvSpPr>
        <p:spPr>
          <a:xfrm>
            <a:off x="9403467" y="3177159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403467" y="3403912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403467" y="3630665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403467" y="3857418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403467" y="4084172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403467" y="4310924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403467" y="4537678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324609" y="2481963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http://www.rstudio.com/resources/cheatsheets/</a:t>
            </a:r>
          </a:p>
        </p:txBody>
      </p:sp>
      <p:sp>
        <p:nvSpPr>
          <p:cNvPr id="547" name="Shape 547"/>
          <p:cNvSpPr/>
          <p:nvPr/>
        </p:nvSpPr>
        <p:spPr>
          <a:xfrm>
            <a:off x="10321421" y="3120009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Greys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Programming topics</a:t>
            </a:r>
          </a:p>
        </p:txBody>
      </p:sp>
      <p:sp>
        <p:nvSpPr>
          <p:cNvPr id="548" name="Shape 548"/>
          <p:cNvSpPr/>
          <p:nvPr/>
        </p:nvSpPr>
        <p:spPr>
          <a:xfrm>
            <a:off x="10321421" y="3352331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Purples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Reporting topics (knitr, R Markdown, etc.)</a:t>
            </a:r>
          </a:p>
        </p:txBody>
      </p:sp>
      <p:sp>
        <p:nvSpPr>
          <p:cNvPr id="549" name="Shape 549"/>
          <p:cNvSpPr/>
          <p:nvPr/>
        </p:nvSpPr>
        <p:spPr>
          <a:xfrm>
            <a:off x="10321421" y="3585435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Blues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Shiny or RStudio related</a:t>
            </a:r>
          </a:p>
        </p:txBody>
      </p:sp>
      <p:sp>
        <p:nvSpPr>
          <p:cNvPr id="550" name="Shape 550"/>
          <p:cNvSpPr/>
          <p:nvPr/>
        </p:nvSpPr>
        <p:spPr>
          <a:xfrm>
            <a:off x="10321421" y="3798998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Greens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Visualization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10321421" y="4032247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Warm Colors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Manipulation and modeling topics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1659</Words>
  <Application>Microsoft Macintosh PowerPoint</Application>
  <PresentationFormat>Custom</PresentationFormat>
  <Paragraphs>271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MarkDoc Cheat Sheet for learn more at http://haghish.com/markdoc  </vt:lpstr>
      <vt:lpstr>Three Column layout 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 </dc:title>
  <cp:lastModifiedBy>H&gt;</cp:lastModifiedBy>
  <cp:revision>5</cp:revision>
  <dcterms:modified xsi:type="dcterms:W3CDTF">2016-08-12T14:44:01Z</dcterms:modified>
</cp:coreProperties>
</file>