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0" r:id="rId5"/>
    <p:sldId id="271" r:id="rId6"/>
    <p:sldId id="272" r:id="rId7"/>
    <p:sldId id="27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7811" autoAdjust="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4" y="3051543"/>
            <a:ext cx="4131408" cy="3856635"/>
          </a:xfrm>
          <a:prstGeom prst="rect">
            <a:avLst/>
          </a:prstGeom>
        </p:spPr>
      </p:pic>
      <p:pic>
        <p:nvPicPr>
          <p:cNvPr id="9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676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66724"/>
            <a:ext cx="8461375" cy="6391276"/>
          </a:xfrm>
          <a:prstGeom prst="rect">
            <a:avLst/>
          </a:prstGeom>
          <a:noFill/>
        </p:spPr>
      </p:pic>
      <p:pic>
        <p:nvPicPr>
          <p:cNvPr id="9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56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66724"/>
            <a:ext cx="8461375" cy="6391276"/>
          </a:xfrm>
          <a:prstGeom prst="rect">
            <a:avLst/>
          </a:prstGeom>
          <a:noFill/>
        </p:spPr>
      </p:pic>
      <p:pic>
        <p:nvPicPr>
          <p:cNvPr id="9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928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67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216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83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733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66724"/>
            <a:ext cx="8461375" cy="6391276"/>
          </a:xfrm>
          <a:prstGeom prst="rect">
            <a:avLst/>
          </a:prstGeom>
          <a:noFill/>
        </p:spPr>
      </p:pic>
      <p:pic>
        <p:nvPicPr>
          <p:cNvPr id="8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56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66724"/>
            <a:ext cx="8461375" cy="6391276"/>
          </a:xfrm>
          <a:prstGeom prst="rect">
            <a:avLst/>
          </a:prstGeom>
          <a:noFill/>
        </p:spPr>
      </p:pic>
      <p:pic>
        <p:nvPicPr>
          <p:cNvPr id="7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105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66724"/>
            <a:ext cx="8461375" cy="6391276"/>
          </a:xfrm>
          <a:prstGeom prst="rect">
            <a:avLst/>
          </a:prstGeom>
          <a:noFill/>
        </p:spPr>
      </p:pic>
      <p:pic>
        <p:nvPicPr>
          <p:cNvPr id="10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958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66724"/>
            <a:ext cx="8461375" cy="6391276"/>
          </a:xfrm>
          <a:prstGeom prst="rect">
            <a:avLst/>
          </a:prstGeom>
          <a:noFill/>
        </p:spPr>
      </p:pic>
      <p:pic>
        <p:nvPicPr>
          <p:cNvPr id="10" name="Picture 5" descr="E:\Elisa\Etec\2INF3\PTCC\Prévia TCC 19-09-2016\graficline - fund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322892"/>
            <a:ext cx="7327899" cy="5535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14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9CFC-E8CE-42D1-A5F6-709428E58E0C}" type="datetimeFigureOut">
              <a:rPr lang="pt-BR" smtClean="0"/>
              <a:pPr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C019-B413-4AAF-B283-6832FE3AD1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8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42681"/>
              </p:ext>
            </p:extLst>
          </p:nvPr>
        </p:nvGraphicFramePr>
        <p:xfrm>
          <a:off x="-1" y="-1"/>
          <a:ext cx="7336465" cy="684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5346000" imgH="4990320" progId="Photoshop.Image.13">
                  <p:embed/>
                </p:oleObj>
              </mc:Choice>
              <mc:Fallback>
                <p:oleObj name="Image" r:id="rId3" imgW="5346000" imgH="49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7336465" cy="6848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6281"/>
            <a:ext cx="12192000" cy="23317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65960"/>
            <a:ext cx="12192000" cy="309753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  <a:t>Informática para Internet</a:t>
            </a:r>
            <a:b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b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  <a:t>Alexsandro dos Santos </a:t>
            </a:r>
            <a:b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  <a:t>Caroline Adão</a:t>
            </a:r>
            <a:b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  <a:t>Elisa Vieira </a:t>
            </a:r>
            <a:b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  <a:t>Jorge Freitas</a:t>
            </a:r>
            <a:br>
              <a:rPr lang="pt-BR" sz="2800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br>
              <a:rPr lang="pt-BR" sz="2800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r>
              <a:rPr lang="pt-BR" sz="2800" b="1" dirty="0" err="1">
                <a:latin typeface="Humanst521 Lt BT" panose="020B0402020204020304" pitchFamily="34" charset="0"/>
                <a:cs typeface="Arial" panose="020B0604020202020204" pitchFamily="34" charset="0"/>
              </a:rPr>
              <a:t>Etec</a:t>
            </a:r>
            <a: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  <a:t> de Itanhaém 2017</a:t>
            </a:r>
          </a:p>
        </p:txBody>
      </p:sp>
      <p:pic>
        <p:nvPicPr>
          <p:cNvPr id="9" name="Picture 2" descr="Resultado de imagem para logotipo ete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90" y="205740"/>
            <a:ext cx="4503928" cy="16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0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b="1" dirty="0">
                <a:latin typeface="Humanst521 Lt BT" panose="020B0402020204020304" pitchFamily="34" charset="0"/>
              </a:rPr>
              <a:t>GRAFICLINE</a:t>
            </a:r>
            <a:endParaRPr lang="pt-BR" b="1" dirty="0">
              <a:latin typeface="Humanst521 Lt BT" panose="020B04020202040203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4457" y="1825625"/>
            <a:ext cx="8349342" cy="4351338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Humanst521 Lt BT" panose="020B0402020204020304" pitchFamily="34" charset="0"/>
              </a:rPr>
              <a:t>UM WEBSITE</a:t>
            </a:r>
          </a:p>
          <a:p>
            <a:pPr lvl="1"/>
            <a:r>
              <a:rPr lang="pt-BR" dirty="0">
                <a:latin typeface="Humanst521 Lt BT" panose="020B0402020204020304" pitchFamily="34" charset="0"/>
              </a:rPr>
              <a:t>Institucional com contato e divulgação da gráfica.</a:t>
            </a:r>
          </a:p>
          <a:p>
            <a:r>
              <a:rPr lang="pt-BR" sz="2400" b="1" dirty="0">
                <a:latin typeface="Humanst521 Lt BT" panose="020B0402020204020304" pitchFamily="34" charset="0"/>
              </a:rPr>
              <a:t>SISTEMA ADMINISTRATIVO</a:t>
            </a:r>
          </a:p>
          <a:p>
            <a:pPr lvl="1"/>
            <a:r>
              <a:rPr lang="pt-BR" dirty="0">
                <a:latin typeface="Humanst521 Lt BT" panose="020B0402020204020304" pitchFamily="34" charset="0"/>
              </a:rPr>
              <a:t>Cadastro de clientes / empresas.</a:t>
            </a:r>
          </a:p>
          <a:p>
            <a:pPr lvl="1"/>
            <a:r>
              <a:rPr lang="pt-BR" dirty="0">
                <a:latin typeface="Humanst521 Lt BT" panose="020B0402020204020304" pitchFamily="34" charset="0"/>
              </a:rPr>
              <a:t>Upload e busca de arquivos.</a:t>
            </a:r>
          </a:p>
          <a:p>
            <a:r>
              <a:rPr lang="pt-BR" sz="2400" b="1" dirty="0">
                <a:latin typeface="Humanst521 Lt BT" panose="020B0402020204020304" pitchFamily="34" charset="0"/>
              </a:rPr>
              <a:t>ACOMPANHAMENTO DE PEDIDOS</a:t>
            </a:r>
          </a:p>
          <a:p>
            <a:pPr lvl="1"/>
            <a:r>
              <a:rPr lang="pt-BR" dirty="0">
                <a:latin typeface="Humanst521 Lt BT" panose="020B0402020204020304" pitchFamily="34" charset="0"/>
              </a:rPr>
              <a:t>A situação do pedido.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67" y="1436915"/>
            <a:ext cx="716505" cy="71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69" y="2292546"/>
            <a:ext cx="716504" cy="71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68" y="3507378"/>
            <a:ext cx="716505" cy="71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22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77" y="2332240"/>
            <a:ext cx="5009321" cy="452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30169"/>
            <a:ext cx="12191999" cy="806150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Humanst521 Lt BT" panose="020B0402020204020304" pitchFamily="34" charset="0"/>
              </a:rPr>
              <a:t>PROBLEMATIZAÇÃO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19" y="1991585"/>
            <a:ext cx="2458483" cy="25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98119" y="1537817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Humanst521 Lt BT" panose="020B0402020204020304" pitchFamily="34" charset="0"/>
              </a:rPr>
              <a:t>POSSUI SITE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794" y="4426226"/>
            <a:ext cx="2140883" cy="226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019794" y="3641770"/>
            <a:ext cx="1972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Humanst521 Lt BT" panose="020B0402020204020304" pitchFamily="34" charset="0"/>
              </a:rPr>
              <a:t>POSSUI SISTEMA</a:t>
            </a:r>
            <a:br>
              <a:rPr lang="pt-BR" sz="2000" b="1" dirty="0">
                <a:latin typeface="Humanst521 Lt BT" panose="020B0402020204020304" pitchFamily="34" charset="0"/>
              </a:rPr>
            </a:br>
            <a:r>
              <a:rPr lang="pt-BR" sz="2000" b="1" dirty="0">
                <a:latin typeface="Humanst521 Lt BT" panose="020B0402020204020304" pitchFamily="34" charset="0"/>
              </a:rPr>
              <a:t>(BUSCA</a:t>
            </a:r>
            <a:r>
              <a:rPr lang="pt-BR" sz="2000" dirty="0">
                <a:latin typeface="Humanst521 Lt BT" panose="020B0402020204020304" pitchFamily="34" charset="0"/>
              </a:rPr>
              <a:t>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74669" y="1537817"/>
            <a:ext cx="5249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Humanst521 Lt BT" panose="020B0402020204020304" pitchFamily="34" charset="0"/>
              </a:rPr>
              <a:t>Falta de divulgação.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Humanst521 Lt BT" panose="020B0402020204020304" pitchFamily="34" charset="0"/>
              </a:rPr>
              <a:t>Desorganização e perda de arquivos.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Humanst521 Lt BT" panose="020B0402020204020304" pitchFamily="34" charset="0"/>
              </a:rPr>
              <a:t>Prazo e entrega de projetos atrasados.</a:t>
            </a:r>
          </a:p>
        </p:txBody>
      </p:sp>
    </p:spTree>
    <p:extLst>
      <p:ext uri="{BB962C8B-B14F-4D97-AF65-F5344CB8AC3E}">
        <p14:creationId xmlns:p14="http://schemas.microsoft.com/office/powerpoint/2010/main" val="28423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03130"/>
            <a:ext cx="12192000" cy="4824249"/>
          </a:xfrm>
        </p:spPr>
        <p:txBody>
          <a:bodyPr>
            <a:noAutofit/>
          </a:bodyPr>
          <a:lstStyle/>
          <a:p>
            <a: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  <a:t>Site institucional com sistema administrativo</a:t>
            </a:r>
            <a:b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b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Humanst521 Lt BT" pitchFamily="34" charset="0"/>
              </a:rPr>
              <a:t>MELHORIAS CLIENTE X GRÁFICA </a:t>
            </a:r>
            <a:br>
              <a:rPr lang="pt-BR" sz="2400" dirty="0">
                <a:latin typeface="Humanst521 Lt BT" pitchFamily="34" charset="0"/>
              </a:rPr>
            </a:br>
            <a:r>
              <a:rPr lang="pt-BR" sz="2400" dirty="0">
                <a:latin typeface="Humanst521 Lt BT" pitchFamily="34" charset="0"/>
              </a:rPr>
              <a:t>Maior divulgação de serviços através do web site.</a:t>
            </a:r>
            <a:br>
              <a:rPr lang="pt-BR" sz="2400" dirty="0">
                <a:latin typeface="Humanst521 Lt BT" pitchFamily="34" charset="0"/>
              </a:rPr>
            </a:br>
            <a:r>
              <a:rPr lang="pt-BR" sz="2400" dirty="0">
                <a:latin typeface="Humanst521 Lt BT" pitchFamily="34" charset="0"/>
              </a:rPr>
              <a:t>Interação com redes sociais.</a:t>
            </a:r>
            <a:br>
              <a:rPr lang="pt-BR" sz="2400" dirty="0">
                <a:latin typeface="Humanst521 Lt BT" pitchFamily="34" charset="0"/>
              </a:rPr>
            </a:br>
            <a:r>
              <a:rPr lang="pt-BR" sz="2400" dirty="0">
                <a:latin typeface="Humanst521 Lt BT" pitchFamily="34" charset="0"/>
              </a:rPr>
              <a:t>Visualização do andamento de pedido.</a:t>
            </a:r>
            <a:br>
              <a:rPr lang="pt-BR" sz="2400" dirty="0">
                <a:latin typeface="Humanst521 Lt BT" pitchFamily="34" charset="0"/>
              </a:rPr>
            </a:br>
            <a:br>
              <a:rPr lang="pt-BR" sz="2800" dirty="0">
                <a:latin typeface="Humanst521 Lt BT" pitchFamily="34" charset="0"/>
              </a:rPr>
            </a:br>
            <a:r>
              <a:rPr lang="pt-BR" sz="2400" dirty="0">
                <a:latin typeface="Humanst521 Lt BT" pitchFamily="34" charset="0"/>
              </a:rPr>
              <a:t> </a:t>
            </a:r>
            <a:br>
              <a:rPr lang="pt-BR" sz="2400" dirty="0">
                <a:latin typeface="Humanst521 Lt BT" pitchFamily="34" charset="0"/>
              </a:rPr>
            </a:br>
            <a:r>
              <a:rPr lang="pt-BR" sz="2400" b="1" dirty="0">
                <a:latin typeface="Humanst521 Lt BT" pitchFamily="34" charset="0"/>
              </a:rPr>
              <a:t>MELHORIAS GRAFICA X PROFISSIONAL </a:t>
            </a:r>
            <a:br>
              <a:rPr lang="pt-BR" sz="2400" dirty="0">
                <a:latin typeface="Humanst521 Lt BT" pitchFamily="34" charset="0"/>
              </a:rPr>
            </a:br>
            <a:r>
              <a:rPr lang="pt-BR" sz="2400" dirty="0">
                <a:latin typeface="Humanst521 Lt BT" pitchFamily="34" charset="0"/>
              </a:rPr>
              <a:t>Atualização das tarefas em tempo integral.</a:t>
            </a:r>
            <a:br>
              <a:rPr lang="pt-BR" sz="2400" dirty="0">
                <a:latin typeface="Humanst521 Lt BT" pitchFamily="34" charset="0"/>
              </a:rPr>
            </a:br>
            <a:r>
              <a:rPr lang="pt-BR" sz="2400" dirty="0">
                <a:latin typeface="Humanst521 Lt BT" pitchFamily="34" charset="0"/>
              </a:rPr>
              <a:t>Organização numérica de serviços.</a:t>
            </a:r>
            <a:br>
              <a:rPr lang="pt-BR" sz="2400" dirty="0">
                <a:latin typeface="Humanst521 Lt BT" pitchFamily="34" charset="0"/>
              </a:rPr>
            </a:br>
            <a:r>
              <a:rPr lang="pt-BR" sz="2400" dirty="0">
                <a:latin typeface="Humanst521 Lt BT" pitchFamily="34" charset="0"/>
              </a:rPr>
              <a:t>Facilidade nas buscas por serviços antigos.</a:t>
            </a:r>
            <a:br>
              <a:rPr lang="pt-BR" sz="2400" dirty="0">
                <a:latin typeface="Humanst521 Lt BT" pitchFamily="34" charset="0"/>
              </a:rPr>
            </a:br>
            <a:b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endParaRPr lang="pt-BR" sz="2800" b="1" dirty="0">
              <a:latin typeface="Humanst521 Lt BT" panose="020B04020202040203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434340"/>
            <a:ext cx="12192000" cy="1017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  <a:t>PROPOSTA </a:t>
            </a:r>
            <a:b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r>
              <a:rPr lang="pt-BR" sz="2800" b="1" dirty="0">
                <a:latin typeface="Humanst521 Lt BT" panose="020B04020202040203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34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127001"/>
            <a:ext cx="10515600" cy="1563688"/>
          </a:xfrm>
        </p:spPr>
        <p:txBody>
          <a:bodyPr/>
          <a:lstStyle/>
          <a:p>
            <a:pPr algn="ctr"/>
            <a:r>
              <a:rPr lang="pt-BR" sz="2800" b="1" dirty="0">
                <a:latin typeface="Humanst521 Lt BT" panose="020B0402020204020304" pitchFamily="34" charset="0"/>
              </a:rPr>
              <a:t>DIAGRAMA DE CASO DE USO</a:t>
            </a:r>
            <a:endParaRPr lang="pt-BR" b="1" dirty="0">
              <a:latin typeface="Humanst521 Lt BT" panose="020B04020202040203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66" y="1602766"/>
            <a:ext cx="10017004" cy="47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sz="2800" b="1" dirty="0">
                <a:latin typeface="Humanst521 Lt BT" panose="020B0402020204020304" pitchFamily="34" charset="0"/>
              </a:rPr>
              <a:t>DIAGRAMA DO BANCO DE DADOS (MER)</a:t>
            </a:r>
            <a:endParaRPr lang="pt-BR" b="1" dirty="0">
              <a:latin typeface="Humanst521 Lt BT" panose="020B04020202040203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/>
          <a:stretch/>
        </p:blipFill>
        <p:spPr>
          <a:xfrm>
            <a:off x="2032000" y="2209800"/>
            <a:ext cx="9042308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2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sz="2800" b="1" dirty="0">
                <a:latin typeface="Humanst521 Lt BT" panose="020B0402020204020304" pitchFamily="34" charset="0"/>
              </a:rPr>
              <a:t>MAPA DO SITE</a:t>
            </a:r>
            <a:endParaRPr lang="pt-BR" b="1" dirty="0">
              <a:latin typeface="Humanst521 Lt BT" panose="020B04020202040203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98" y="1690688"/>
            <a:ext cx="9477187" cy="4659312"/>
          </a:xfrm>
          <a:prstGeom prst="rect">
            <a:avLst/>
          </a:prstGeom>
        </p:spPr>
      </p:pic>
      <p:pic>
        <p:nvPicPr>
          <p:cNvPr id="5" name="Picture 5" descr="E:\Elisa\Etec\2INF3\PTCC\Prévia TCC 19-09-2016\graficline - fundo.png"/>
          <p:cNvPicPr>
            <a:picLocks noChangeAspect="1" noChangeArrowheads="1"/>
          </p:cNvPicPr>
          <p:nvPr/>
        </p:nvPicPr>
        <p:blipFill rotWithShape="1">
          <a:blip r:embed="rId3"/>
          <a:srcRect t="40574" r="64646" b="-1"/>
          <a:stretch/>
        </p:blipFill>
        <p:spPr bwMode="auto">
          <a:xfrm>
            <a:off x="1" y="3568700"/>
            <a:ext cx="2590799" cy="3289300"/>
          </a:xfrm>
          <a:prstGeom prst="rect">
            <a:avLst/>
          </a:prstGeom>
          <a:noFill/>
        </p:spPr>
      </p:pic>
      <p:pic>
        <p:nvPicPr>
          <p:cNvPr id="6" name="Picture 5" descr="E:\Elisa\Etec\2INF3\PTCC\Prévia TCC 19-09-2016\graficline - fundo.png"/>
          <p:cNvPicPr>
            <a:picLocks noChangeAspect="1" noChangeArrowheads="1"/>
          </p:cNvPicPr>
          <p:nvPr/>
        </p:nvPicPr>
        <p:blipFill rotWithShape="1">
          <a:blip r:embed="rId3"/>
          <a:srcRect t="78203" r="39861"/>
          <a:stretch/>
        </p:blipFill>
        <p:spPr bwMode="auto">
          <a:xfrm>
            <a:off x="1" y="5651500"/>
            <a:ext cx="4406899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583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Elisa\Etec\2INF3\PTCC\Prévia TCC 19-09-2016\graficline - fundo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079269" cy="6857999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0" y="1164283"/>
            <a:ext cx="12192000" cy="765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Humanst521 Lt BT" panose="020B0402020204020304" pitchFamily="34" charset="0"/>
                <a:cs typeface="Arial" panose="020B0604020202020204" pitchFamily="34" charset="0"/>
              </a:rPr>
              <a:t>OBRIGADO!</a:t>
            </a:r>
            <a:endParaRPr lang="pt-BR" sz="3600" b="1" dirty="0">
              <a:latin typeface="Humanst521 Lt BT" panose="020B04020202040203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 descr="E:\Elisa\Etec\2INF3\PTCC\Prévia TCC 19-09-2016\graficline - logotip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9546" y="2475187"/>
            <a:ext cx="7033716" cy="1342600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0" y="4344582"/>
            <a:ext cx="12192000" cy="1897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  <a:t>Alexsandro dos Santos </a:t>
            </a:r>
            <a:b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  <a:t>Caroline Adão</a:t>
            </a:r>
          </a:p>
          <a:p>
            <a: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  <a:t>Elisa Vieira </a:t>
            </a:r>
            <a:b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Humanst521 Lt BT" panose="020B0402020204020304" pitchFamily="34" charset="0"/>
                <a:cs typeface="Arial" panose="020B0604020202020204" pitchFamily="34" charset="0"/>
              </a:rPr>
              <a:t>Jorge Freitas</a:t>
            </a:r>
            <a:br>
              <a:rPr lang="pt-BR" sz="2800" dirty="0">
                <a:latin typeface="Humanst521 Lt BT" panose="020B0402020204020304" pitchFamily="34" charset="0"/>
                <a:cs typeface="Arial" panose="020B0604020202020204" pitchFamily="34" charset="0"/>
              </a:rPr>
            </a:br>
            <a:endParaRPr lang="pt-BR" sz="2800" b="1" dirty="0">
              <a:latin typeface="Humanst521 Lt BT" panose="020B04020202040203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76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Humanst521 Lt BT</vt:lpstr>
      <vt:lpstr>Tema do Office</vt:lpstr>
      <vt:lpstr>Image</vt:lpstr>
      <vt:lpstr>Informática para Internet  Alexsandro dos Santos  Caroline Adão Elisa Vieira  Jorge Freitas  Etec de Itanhaém 2017</vt:lpstr>
      <vt:lpstr>GRAFICLINE</vt:lpstr>
      <vt:lpstr>PROBLEMATIZAÇÃO</vt:lpstr>
      <vt:lpstr>Site institucional com sistema administrativo  MELHORIAS CLIENTE X GRÁFICA  Maior divulgação de serviços através do web site. Interação com redes sociais. Visualização do andamento de pedido.    MELHORIAS GRAFICA X PROFISSIONAL  Atualização das tarefas em tempo integral. Organização numérica de serviços. Facilidade nas buscas por serviços antigos.  </vt:lpstr>
      <vt:lpstr>DIAGRAMA DE CASO DE USO</vt:lpstr>
      <vt:lpstr>DIAGRAMA DO BANCO DE DADOS (MER)</vt:lpstr>
      <vt:lpstr>MAPA DO SITE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Alexsandro dos Santos  Caroline Adão Elisa Vieira  Jorge Freitas</dc:title>
  <dc:creator>Elisa Vieira Miranda</dc:creator>
  <cp:lastModifiedBy>Caroline adao</cp:lastModifiedBy>
  <cp:revision>68</cp:revision>
  <dcterms:created xsi:type="dcterms:W3CDTF">2016-09-18T23:01:28Z</dcterms:created>
  <dcterms:modified xsi:type="dcterms:W3CDTF">2017-05-23T21:05:24Z</dcterms:modified>
</cp:coreProperties>
</file>