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Tahoma"/>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337A4B-3B00-44E6-B378-CF8FB399CA53}">
  <a:tblStyle styleId="{89337A4B-3B00-44E6-B378-CF8FB399CA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22" Type="http://schemas.openxmlformats.org/officeDocument/2006/relationships/font" Target="fonts/OpenSans-regular.fntdata"/><Relationship Id="rId21" Type="http://schemas.openxmlformats.org/officeDocument/2006/relationships/font" Target="fonts/Tahoma-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Then we ran into this issue with multiple platforms listed in one accession, so I went back and listed the platform for the specific sample.</a:t>
            </a:r>
            <a:endParaRPr/>
          </a:p>
          <a:p>
            <a:pPr indent="0" lvl="0" marL="0">
              <a:spcBef>
                <a:spcPts val="0"/>
              </a:spcBef>
              <a:spcAft>
                <a:spcPts val="0"/>
              </a:spcAft>
              <a:buNone/>
            </a:pPr>
            <a:r>
              <a:t/>
            </a:r>
            <a:endParaRPr/>
          </a:p>
          <a:p>
            <a:pPr indent="0" lvl="0" marL="0">
              <a:spcBef>
                <a:spcPts val="0"/>
              </a:spcBef>
              <a:spcAft>
                <a:spcPts val="0"/>
              </a:spcAft>
              <a:buNone/>
            </a:pPr>
            <a:r>
              <a:rPr lang="en"/>
              <a:t>If there was a file available in the paper and also a bed or txt file available in geo, both these lists have been added.</a:t>
            </a:r>
            <a:endParaRPr/>
          </a:p>
          <a:p>
            <a:pPr indent="0" lvl="0" marL="0">
              <a:spcBef>
                <a:spcPts val="0"/>
              </a:spcBef>
              <a:spcAft>
                <a:spcPts val="0"/>
              </a:spcAft>
              <a:buNone/>
            </a:pPr>
            <a:r>
              <a:t/>
            </a:r>
            <a:endParaRPr/>
          </a:p>
          <a:p>
            <a:pPr indent="0" lvl="0" marL="0">
              <a:spcBef>
                <a:spcPts val="0"/>
              </a:spcBef>
              <a:spcAft>
                <a:spcPts val="0"/>
              </a:spcAft>
              <a:buNone/>
            </a:pPr>
            <a:r>
              <a:rPr lang="en"/>
              <a:t>There is always a link to the sra file and if available to the bed and/ or txt file.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a:t>
            </a:r>
            <a:endParaRPr/>
          </a:p>
          <a:p>
            <a:pPr indent="0" lvl="0" marL="0">
              <a:spcBef>
                <a:spcPts val="0"/>
              </a:spcBef>
              <a:spcAft>
                <a:spcPts val="0"/>
              </a:spcAft>
              <a:buNone/>
            </a:pPr>
            <a:r>
              <a:t/>
            </a:r>
            <a:endParaRPr/>
          </a:p>
          <a:p>
            <a:pPr indent="-317500" lvl="1" marL="914400" rtl="0">
              <a:lnSpc>
                <a:spcPct val="115000"/>
              </a:lnSpc>
              <a:spcBef>
                <a:spcPts val="0"/>
              </a:spcBef>
              <a:spcAft>
                <a:spcPts val="0"/>
              </a:spcAft>
              <a:buClr>
                <a:schemeClr val="dk1"/>
              </a:buClr>
              <a:buSzPts val="1400"/>
              <a:buChar char="-"/>
            </a:pPr>
            <a:r>
              <a:rPr lang="en" sz="1400">
                <a:solidFill>
                  <a:schemeClr val="dk1"/>
                </a:solidFill>
              </a:rPr>
              <a:t>If list of alphabetically ordered ( full list is added )</a:t>
            </a:r>
            <a:endParaRPr sz="14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List from paper</a:t>
            </a:r>
            <a:endParaRPr sz="1800">
              <a:solidFill>
                <a:schemeClr val="dk1"/>
              </a:solidFill>
            </a:endParaRPr>
          </a:p>
          <a:p>
            <a:pPr indent="-317500" lvl="1" marL="914400" rtl="0">
              <a:lnSpc>
                <a:spcPct val="115000"/>
              </a:lnSpc>
              <a:spcBef>
                <a:spcPts val="0"/>
              </a:spcBef>
              <a:spcAft>
                <a:spcPts val="0"/>
              </a:spcAft>
              <a:buClr>
                <a:schemeClr val="dk1"/>
              </a:buClr>
              <a:buSzPts val="1400"/>
              <a:buChar char="-"/>
            </a:pPr>
            <a:r>
              <a:rPr lang="en" sz="1400">
                <a:solidFill>
                  <a:schemeClr val="dk1"/>
                </a:solidFill>
              </a:rPr>
              <a:t>If list of alphabetically ordered ( full list is added )</a:t>
            </a:r>
            <a:endParaRPr sz="1400">
              <a:solidFill>
                <a:schemeClr val="dk1"/>
              </a:solidFill>
            </a:endParaRPr>
          </a:p>
          <a:p>
            <a:pPr indent="-317500" lvl="1" marL="914400" rtl="0">
              <a:lnSpc>
                <a:spcPct val="115000"/>
              </a:lnSpc>
              <a:spcBef>
                <a:spcPts val="0"/>
              </a:spcBef>
              <a:spcAft>
                <a:spcPts val="0"/>
              </a:spcAft>
              <a:buClr>
                <a:schemeClr val="dk1"/>
              </a:buClr>
              <a:buSzPts val="1400"/>
              <a:buChar char="-"/>
            </a:pPr>
            <a:r>
              <a:rPr lang="en" sz="1400">
                <a:solidFill>
                  <a:schemeClr val="dk1"/>
                </a:solidFill>
              </a:rPr>
              <a:t>MACS - Peak calling files, if not mapped to  &gt; cleaned &gt; submitted to Enrichr from paper submitted to enrichr to map to genes</a:t>
            </a:r>
            <a:endParaRPr sz="14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Bed file from Geo submitted to Enrichr (cleaned if necessary)</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Txt file from Geo submitted to Enrichr (cleaned if necessary)</a:t>
            </a:r>
            <a:endParaRPr sz="1400">
              <a:solidFill>
                <a:schemeClr val="dk1"/>
              </a:solidFill>
            </a:endParaRPr>
          </a:p>
          <a:p>
            <a:pPr indent="-317500" lvl="0" marL="457200" rtl="0">
              <a:lnSpc>
                <a:spcPct val="115000"/>
              </a:lnSpc>
              <a:spcBef>
                <a:spcPts val="0"/>
              </a:spcBef>
              <a:spcAft>
                <a:spcPts val="0"/>
              </a:spcAft>
              <a:buClr>
                <a:schemeClr val="dk1"/>
              </a:buClr>
              <a:buSzPts val="1400"/>
              <a:buChar char="-"/>
            </a:pPr>
            <a:r>
              <a:t/>
            </a:r>
            <a:endParaRPr sz="1400">
              <a:solidFill>
                <a:schemeClr val="dk1"/>
              </a:solidFill>
            </a:endParaRPr>
          </a:p>
          <a:p>
            <a:pPr indent="0" lvl="0" marL="0" rtl="0">
              <a:lnSpc>
                <a:spcPct val="150000"/>
              </a:lnSpc>
              <a:spcBef>
                <a:spcPts val="1600"/>
              </a:spcBef>
              <a:spcAft>
                <a:spcPts val="0"/>
              </a:spcAft>
              <a:buNone/>
            </a:pPr>
            <a:r>
              <a:t/>
            </a:r>
            <a:endParaRPr sz="1800">
              <a:solidFill>
                <a:schemeClr val="dk1"/>
              </a:solidFill>
            </a:endParaRPr>
          </a:p>
          <a:p>
            <a:pPr indent="0" lvl="0" marL="0">
              <a:lnSpc>
                <a:spcPct val="115000"/>
              </a:lnSpc>
              <a:spcBef>
                <a:spcPts val="1600"/>
              </a:spcBef>
              <a:spcAft>
                <a:spcPts val="1600"/>
              </a:spcAft>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Just a couple of things:</a:t>
            </a:r>
            <a:endParaRPr/>
          </a:p>
          <a:p>
            <a:pPr indent="-317500" lvl="0" marL="457200" rtl="0">
              <a:spcBef>
                <a:spcPts val="0"/>
              </a:spcBef>
              <a:spcAft>
                <a:spcPts val="0"/>
              </a:spcAft>
              <a:buSzPts val="1400"/>
              <a:buChar char="-"/>
            </a:pPr>
            <a:r>
              <a:rPr lang="en"/>
              <a:t>The syllabus has or need to be updated.</a:t>
            </a:r>
            <a:endParaRPr/>
          </a:p>
          <a:p>
            <a:pPr indent="-317500" lvl="0" marL="457200">
              <a:spcBef>
                <a:spcPts val="0"/>
              </a:spcBef>
              <a:spcAft>
                <a:spcPts val="0"/>
              </a:spcAft>
              <a:buSzPts val="1400"/>
              <a:buChar char="-"/>
            </a:pPr>
            <a:r>
              <a:rPr lang="en"/>
              <a:t>And I put everything needed for the lab meeting and the course lectures in this box. Speakers, cable, extension cord.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full chea library now has over 670 entries. But there is still 257 entries with only sra files available, all cleaned and organized that need to be aligned.  But the metadata is ready.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 this just something i been meaning to bring up. Since its been fairly common with these files. And that is the EXCEL plague. This is just one of many, many examples.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mentioned this before, but a few more entries were added. And now I have some actual ‘statistics’ on what we have.</a:t>
            </a:r>
            <a:endParaRPr/>
          </a:p>
          <a:p>
            <a:pPr indent="0" lvl="0" marL="0">
              <a:spcBef>
                <a:spcPts val="0"/>
              </a:spcBef>
              <a:spcAft>
                <a:spcPts val="0"/>
              </a:spcAft>
              <a:buNone/>
            </a:pPr>
            <a:r>
              <a:rPr lang="en"/>
              <a:t>Instead of just some guesstimates.</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talked to Alex about this… So that instead of just aligned the samples we identificated. We could aligned Most of mouse and human RNA-seq samples In GEO because. These here are the biggest 4 platforms.</a:t>
            </a:r>
            <a:endParaRPr/>
          </a:p>
          <a:p>
            <a:pPr indent="0" lvl="0" marL="0">
              <a:spcBef>
                <a:spcPts val="0"/>
              </a:spcBef>
              <a:spcAft>
                <a:spcPts val="0"/>
              </a:spcAft>
              <a:buNone/>
            </a:pPr>
            <a:r>
              <a:t/>
            </a:r>
            <a:endParaRPr/>
          </a:p>
          <a:p>
            <a:pPr indent="0" lvl="0" marL="0">
              <a:spcBef>
                <a:spcPts val="0"/>
              </a:spcBef>
              <a:spcAft>
                <a:spcPts val="0"/>
              </a:spcAft>
              <a:buNone/>
            </a:pPr>
            <a:r>
              <a:rPr lang="en"/>
              <a:t>I thought it would be interesting to have ‘all’ these samples already aligned, so whenever a user chose a control and condition for analysis. This analysis would be almost instantaneous and this would open a number of possibilities.</a:t>
            </a:r>
            <a:endParaRPr/>
          </a:p>
          <a:p>
            <a:pPr indent="0" lvl="0" marL="0">
              <a:spcBef>
                <a:spcPts val="0"/>
              </a:spcBef>
              <a:spcAft>
                <a:spcPts val="0"/>
              </a:spcAft>
              <a:buNone/>
            </a:pPr>
            <a:r>
              <a:t/>
            </a:r>
            <a:endParaRPr/>
          </a:p>
          <a:p>
            <a:pPr indent="0" lvl="0" marL="0">
              <a:spcBef>
                <a:spcPts val="0"/>
              </a:spcBef>
              <a:spcAft>
                <a:spcPts val="0"/>
              </a:spcAft>
              <a:buNone/>
            </a:pPr>
            <a:r>
              <a:rPr lang="en"/>
              <a:t>Then I just got a soft file with all the GSM IDS and GSE IDS, accessed the sra database and mapped the GSMs to the SRRs (runs).  And created an SQL database for this data.</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GEO makes it hard to get this data.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So i wrote a script to join the tables and give us the output we need.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Gen3va. The report you had asked for Interferon gamma has been available for a while.</a:t>
            </a:r>
            <a:endParaRPr/>
          </a:p>
          <a:p>
            <a:pPr indent="0" lvl="0" marL="0">
              <a:spcBef>
                <a:spcPts val="0"/>
              </a:spcBef>
              <a:spcAft>
                <a:spcPts val="0"/>
              </a:spcAft>
              <a:buNone/>
            </a:pPr>
            <a:r>
              <a:t/>
            </a:r>
            <a:endParaRPr/>
          </a:p>
          <a:p>
            <a:pPr indent="0" lvl="0" marL="0" rtl="0">
              <a:spcBef>
                <a:spcPts val="0"/>
              </a:spcBef>
              <a:spcAft>
                <a:spcPts val="0"/>
              </a:spcAft>
              <a:buNone/>
            </a:pPr>
            <a:r>
              <a:rPr lang="en"/>
              <a:t>you, but since these tend to get lost in a sea of other stuff. I just added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tissue distribution on the tag.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we had 5 aging tags. I looked through all of them. Ignored the duplicates and then verified each signature and cleaned the metadata. Cleaned it up and subtracted the unrelated the unrelated conditions. The resulting signatures are in thia AG tag. With a total of 182 signatures from 91 accessions. </a:t>
            </a:r>
            <a:endParaRPr/>
          </a:p>
          <a:p>
            <a:pPr indent="0" lvl="0" marL="0">
              <a:spcBef>
                <a:spcPts val="0"/>
              </a:spcBef>
              <a:spcAft>
                <a:spcPts val="0"/>
              </a:spcAft>
              <a:buNone/>
            </a:pPr>
            <a:r>
              <a:t/>
            </a:r>
            <a:endParaRPr/>
          </a:p>
          <a:p>
            <a:pPr indent="0" lvl="0" marL="0">
              <a:spcBef>
                <a:spcPts val="0"/>
              </a:spcBef>
              <a:spcAft>
                <a:spcPts val="0"/>
              </a:spcAft>
              <a:buNone/>
            </a:pPr>
            <a:r>
              <a:rPr lang="en"/>
              <a:t>5 tags total : 485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Tissue and organism distribution on the tag.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CHEA update grew a great deal after ALEX found this paper. With over 900 chip-seq samples listed. I went through each of them and the following were not added to our update.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ail.mssm.edu/owa/redir.aspx?C=si6WHALBWEGVLO_-q_1YdaTxVjN1DdQIC9lJifDKaE0aBPqi2eNUvBWwqpeOZczXgDgXHeuXXFM.&amp;URL=https%3a%2f%2fdocs.google.com%2fspreadsheets%2fd%2f1oF-nq9lXcZKomwySLmIxTJ4TrLUCErOIQ4RRibP0XJU%2fedit%3fusp%3dsharing" TargetMode="External"/><Relationship Id="rId4" Type="http://schemas.openxmlformats.org/officeDocument/2006/relationships/hyperlink" Target="https://mail.mssm.edu/owa/redir.aspx?C=si6WHALBWEGVLO_-q_1YdaTxVjN1DdQIC9lJifDKaE0aBPqi2eNUvBWwqpeOZczXgDgXHeuXXFM.&amp;URL=https%3a%2f%2fdocs.google.com%2fspreadsheets%2fd%2f1oF-nq9lXcZKomwySLmIxTJ4TrLUCErOIQ4RRibP0XJU%2fedit%3fusp%3dsharing" TargetMode="External"/><Relationship Id="rId5" Type="http://schemas.openxmlformats.org/officeDocument/2006/relationships/hyperlink" Target="https://mail.mssm.edu/owa/redir.aspx?C=si6WHALBWEGVLO_-q_1YdaTxVjN1DdQIC9lJifDKaE0aBPqi2eNUvBWwqpeOZczXgDgXHeuXXFM.&amp;URL=https%3a%2f%2fdocs.google.com%2fspreadsheets%2fd%2f1oF-nq9lXcZKomwySLmIxTJ4TrLUCErOIQ4RRibP0XJU%2fedit%3fusp%3dsharing" TargetMode="External"/><Relationship Id="rId6" Type="http://schemas.openxmlformats.org/officeDocument/2006/relationships/hyperlink" Target="https://mail.mssm.edu/owa/redir.aspx?C=si6WHALBWEGVLO_-q_1YdaTxVjN1DdQIC9lJifDKaE0aBPqi2eNUvBWwqpeOZczXgDgXHeuXXFM.&amp;URL=https%3a%2f%2fdocs.google.com%2fspreadsheets%2fd%2f1oF-nq9lXcZKomwySLmIxTJ4TrLUCErOIQ4RRibP0XJU%2fedit%3fusp%3d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mp.pharm.mssm.edu/gen3va/tag/IFNgamma" TargetMode="External"/><Relationship Id="rId4" Type="http://schemas.openxmlformats.org/officeDocument/2006/relationships/image" Target="../media/image8.png"/><Relationship Id="rId5" Type="http://schemas.openxmlformats.org/officeDocument/2006/relationships/hyperlink" Target="http://amp.pharm.mssm.edu/gen3va/report/IFNgamma" TargetMode="External"/><Relationship Id="rId6" Type="http://schemas.openxmlformats.org/officeDocument/2006/relationships/hyperlink" Target="http://amp.pharm.mssm.edu/gen3va/report/291/IFNgamm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632225"/>
            <a:ext cx="8520600" cy="1352100"/>
          </a:xfrm>
          <a:prstGeom prst="rect">
            <a:avLst/>
          </a:prstGeom>
          <a:solidFill>
            <a:srgbClr val="C9DAF8"/>
          </a:solidFill>
        </p:spPr>
        <p:txBody>
          <a:bodyPr anchorCtr="0" anchor="ctr" bIns="91425" lIns="91425" spcFirstLastPara="1" rIns="91425" wrap="square" tIns="91425">
            <a:noAutofit/>
          </a:bodyPr>
          <a:lstStyle/>
          <a:p>
            <a:pPr indent="0" lvl="0" marL="0">
              <a:spcBef>
                <a:spcPts val="0"/>
              </a:spcBef>
              <a:spcAft>
                <a:spcPts val="0"/>
              </a:spcAft>
              <a:buNone/>
            </a:pPr>
            <a:r>
              <a:rPr b="1" lang="en">
                <a:latin typeface="Open Sans"/>
                <a:ea typeface="Open Sans"/>
                <a:cs typeface="Open Sans"/>
                <a:sym typeface="Open Sans"/>
              </a:rPr>
              <a:t>Work Update</a:t>
            </a:r>
            <a:endParaRPr b="1">
              <a:latin typeface="Open Sans"/>
              <a:ea typeface="Open Sans"/>
              <a:cs typeface="Open Sans"/>
              <a:sym typeface="Open Sans"/>
            </a:endParaRPr>
          </a:p>
        </p:txBody>
      </p:sp>
      <p:sp>
        <p:nvSpPr>
          <p:cNvPr id="55" name="Shape 55"/>
          <p:cNvSpPr txBox="1"/>
          <p:nvPr>
            <p:ph idx="1" type="subTitle"/>
          </p:nvPr>
        </p:nvSpPr>
        <p:spPr>
          <a:xfrm>
            <a:off x="7309975" y="4585375"/>
            <a:ext cx="1344900" cy="38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Nov-2016</a:t>
            </a:r>
            <a:endParaRPr sz="1400"/>
          </a:p>
        </p:txBody>
      </p:sp>
      <p:sp>
        <p:nvSpPr>
          <p:cNvPr id="56" name="Shape 56"/>
          <p:cNvSpPr txBox="1"/>
          <p:nvPr>
            <p:ph idx="1" type="subTitle"/>
          </p:nvPr>
        </p:nvSpPr>
        <p:spPr>
          <a:xfrm>
            <a:off x="130500" y="4180825"/>
            <a:ext cx="2561100" cy="42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Caroline Monteiro</a:t>
            </a:r>
            <a:endParaRPr sz="1800"/>
          </a:p>
        </p:txBody>
      </p:sp>
      <p:sp>
        <p:nvSpPr>
          <p:cNvPr id="57" name="Shape 57"/>
          <p:cNvSpPr txBox="1"/>
          <p:nvPr>
            <p:ph idx="1" type="subTitle"/>
          </p:nvPr>
        </p:nvSpPr>
        <p:spPr>
          <a:xfrm>
            <a:off x="7309975" y="4201675"/>
            <a:ext cx="1680000" cy="3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Ma’ayan Lab</a:t>
            </a:r>
            <a:endParaRPr sz="1600"/>
          </a:p>
        </p:txBody>
      </p:sp>
      <p:sp>
        <p:nvSpPr>
          <p:cNvPr id="58" name="Shape 58"/>
          <p:cNvSpPr txBox="1"/>
          <p:nvPr/>
        </p:nvSpPr>
        <p:spPr>
          <a:xfrm>
            <a:off x="5150775" y="221750"/>
            <a:ext cx="3886500" cy="8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Department of Pharmacological Sciences</a:t>
            </a:r>
            <a:endParaRPr b="1" sz="1800">
              <a:solidFill>
                <a:schemeClr val="dk1"/>
              </a:solidFill>
              <a:latin typeface="Times New Roman"/>
              <a:ea typeface="Times New Roman"/>
              <a:cs typeface="Times New Roman"/>
              <a:sym typeface="Times New Roman"/>
            </a:endParaRPr>
          </a:p>
        </p:txBody>
      </p:sp>
      <p:pic>
        <p:nvPicPr>
          <p:cNvPr id="59" name="Shape 59"/>
          <p:cNvPicPr preferRelativeResize="0"/>
          <p:nvPr/>
        </p:nvPicPr>
        <p:blipFill>
          <a:blip r:embed="rId3">
            <a:alphaModFix/>
          </a:blip>
          <a:stretch>
            <a:fillRect/>
          </a:stretch>
        </p:blipFill>
        <p:spPr>
          <a:xfrm>
            <a:off x="181450" y="221738"/>
            <a:ext cx="2857500" cy="71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p:nvPr/>
        </p:nvSpPr>
        <p:spPr>
          <a:xfrm>
            <a:off x="5912850" y="2556050"/>
            <a:ext cx="3178800" cy="91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txBox="1"/>
          <p:nvPr>
            <p:ph idx="1" type="body"/>
          </p:nvPr>
        </p:nvSpPr>
        <p:spPr>
          <a:xfrm>
            <a:off x="5995625" y="2571050"/>
            <a:ext cx="3096000" cy="88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000000"/>
                </a:solidFill>
              </a:rPr>
              <a:t>Multiple pubmed IDs	Platform &gt;&gt; sample platform</a:t>
            </a:r>
            <a:endParaRPr>
              <a:solidFill>
                <a:srgbClr val="000000"/>
              </a:solidFill>
            </a:endParaRPr>
          </a:p>
        </p:txBody>
      </p:sp>
      <p:pic>
        <p:nvPicPr>
          <p:cNvPr id="161" name="Shape 161"/>
          <p:cNvPicPr preferRelativeResize="0"/>
          <p:nvPr/>
        </p:nvPicPr>
        <p:blipFill>
          <a:blip r:embed="rId3">
            <a:alphaModFix/>
          </a:blip>
          <a:stretch>
            <a:fillRect/>
          </a:stretch>
        </p:blipFill>
        <p:spPr>
          <a:xfrm>
            <a:off x="30525" y="152548"/>
            <a:ext cx="9143999" cy="1191725"/>
          </a:xfrm>
          <a:prstGeom prst="rect">
            <a:avLst/>
          </a:prstGeom>
          <a:noFill/>
          <a:ln>
            <a:noFill/>
          </a:ln>
        </p:spPr>
      </p:pic>
      <p:pic>
        <p:nvPicPr>
          <p:cNvPr id="162" name="Shape 162"/>
          <p:cNvPicPr preferRelativeResize="0"/>
          <p:nvPr/>
        </p:nvPicPr>
        <p:blipFill>
          <a:blip r:embed="rId4">
            <a:alphaModFix/>
          </a:blip>
          <a:stretch>
            <a:fillRect/>
          </a:stretch>
        </p:blipFill>
        <p:spPr>
          <a:xfrm>
            <a:off x="442326" y="1446550"/>
            <a:ext cx="5061999" cy="348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5888150" y="974950"/>
            <a:ext cx="3055500" cy="3762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166975" y="957550"/>
            <a:ext cx="5480700" cy="37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txBox="1"/>
          <p:nvPr>
            <p:ph type="title"/>
          </p:nvPr>
        </p:nvSpPr>
        <p:spPr>
          <a:xfrm>
            <a:off x="166975" y="97750"/>
            <a:ext cx="8520600" cy="572700"/>
          </a:xfrm>
          <a:prstGeom prst="rect">
            <a:avLst/>
          </a:prstGeom>
          <a:noFill/>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1C4587"/>
                </a:solidFill>
                <a:latin typeface="Open Sans"/>
                <a:ea typeface="Open Sans"/>
                <a:cs typeface="Open Sans"/>
                <a:sym typeface="Open Sans"/>
              </a:rPr>
              <a:t>Extras</a:t>
            </a:r>
            <a:endParaRPr b="1">
              <a:solidFill>
                <a:srgbClr val="1C4587"/>
              </a:solidFill>
              <a:latin typeface="Open Sans"/>
              <a:ea typeface="Open Sans"/>
              <a:cs typeface="Open Sans"/>
              <a:sym typeface="Open Sans"/>
            </a:endParaRPr>
          </a:p>
        </p:txBody>
      </p:sp>
      <p:sp>
        <p:nvSpPr>
          <p:cNvPr id="170" name="Shape 170"/>
          <p:cNvSpPr txBox="1"/>
          <p:nvPr>
            <p:ph idx="1" type="body"/>
          </p:nvPr>
        </p:nvSpPr>
        <p:spPr>
          <a:xfrm>
            <a:off x="5975000" y="1032725"/>
            <a:ext cx="3000000" cy="157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000">
                <a:solidFill>
                  <a:srgbClr val="000000"/>
                </a:solidFill>
                <a:latin typeface="Open Sans"/>
                <a:ea typeface="Open Sans"/>
                <a:cs typeface="Open Sans"/>
                <a:sym typeface="Open Sans"/>
              </a:rPr>
              <a:t>Data mining course</a:t>
            </a:r>
            <a:endParaRPr b="1" sz="2000">
              <a:solidFill>
                <a:srgbClr val="000000"/>
              </a:solidFill>
              <a:latin typeface="Open Sans"/>
              <a:ea typeface="Open Sans"/>
              <a:cs typeface="Open Sans"/>
              <a:sym typeface="Open Sans"/>
            </a:endParaRPr>
          </a:p>
          <a:p>
            <a:pPr indent="-342900" lvl="0" marL="457200" rtl="0">
              <a:spcBef>
                <a:spcPts val="1600"/>
              </a:spcBef>
              <a:spcAft>
                <a:spcPts val="0"/>
              </a:spcAft>
              <a:buSzPts val="1800"/>
              <a:buChar char="-"/>
            </a:pPr>
            <a:r>
              <a:rPr lang="en"/>
              <a:t>Syllabus Needs update</a:t>
            </a:r>
            <a:endParaRPr/>
          </a:p>
          <a:p>
            <a:pPr indent="-342900" lvl="0" marL="457200" rtl="0">
              <a:spcBef>
                <a:spcPts val="0"/>
              </a:spcBef>
              <a:spcAft>
                <a:spcPts val="0"/>
              </a:spcAft>
              <a:buSzPts val="1800"/>
              <a:buChar char="-"/>
            </a:pPr>
            <a:r>
              <a:rPr lang="en"/>
              <a:t>“Box of goodies”</a:t>
            </a:r>
            <a:endParaRPr/>
          </a:p>
          <a:p>
            <a:pPr indent="0" lvl="0" marL="0" rtl="0">
              <a:spcBef>
                <a:spcPts val="1600"/>
              </a:spcBef>
              <a:spcAft>
                <a:spcPts val="1600"/>
              </a:spcAft>
              <a:buNone/>
            </a:pPr>
            <a:r>
              <a:t/>
            </a:r>
            <a:endParaRPr/>
          </a:p>
        </p:txBody>
      </p:sp>
      <p:cxnSp>
        <p:nvCxnSpPr>
          <p:cNvPr id="171" name="Shape 171"/>
          <p:cNvCxnSpPr/>
          <p:nvPr/>
        </p:nvCxnSpPr>
        <p:spPr>
          <a:xfrm flipH="1" rot="10800000">
            <a:off x="-14250" y="725950"/>
            <a:ext cx="9172500" cy="14100"/>
          </a:xfrm>
          <a:prstGeom prst="straightConnector1">
            <a:avLst/>
          </a:prstGeom>
          <a:noFill/>
          <a:ln cap="flat" cmpd="sng" w="19050">
            <a:solidFill>
              <a:schemeClr val="dk2"/>
            </a:solidFill>
            <a:prstDash val="solid"/>
            <a:round/>
            <a:headEnd len="lg" w="lg" type="none"/>
            <a:tailEnd len="lg" w="lg" type="none"/>
          </a:ln>
        </p:spPr>
      </p:cxnSp>
      <p:sp>
        <p:nvSpPr>
          <p:cNvPr id="172" name="Shape 172"/>
          <p:cNvSpPr txBox="1"/>
          <p:nvPr/>
        </p:nvSpPr>
        <p:spPr>
          <a:xfrm>
            <a:off x="357600" y="2326100"/>
            <a:ext cx="3000000" cy="2441400"/>
          </a:xfrm>
          <a:prstGeom prst="rect">
            <a:avLst/>
          </a:prstGeom>
          <a:noFill/>
          <a:ln>
            <a:noFill/>
          </a:ln>
        </p:spPr>
        <p:txBody>
          <a:bodyPr anchorCtr="0" anchor="ctr"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Links</a:t>
            </a:r>
            <a:endParaRPr sz="1800">
              <a:solidFill>
                <a:schemeClr val="dk2"/>
              </a:solidFill>
              <a:latin typeface="Open Sans"/>
              <a:ea typeface="Open Sans"/>
              <a:cs typeface="Open Sans"/>
              <a:sym typeface="Open Sans"/>
            </a:endParaRPr>
          </a:p>
          <a:p>
            <a:pPr indent="-342900" lvl="0" marL="457200"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Tools </a:t>
            </a:r>
            <a:endParaRPr sz="1800">
              <a:solidFill>
                <a:schemeClr val="dk2"/>
              </a:solidFill>
              <a:latin typeface="Open Sans"/>
              <a:ea typeface="Open Sans"/>
              <a:cs typeface="Open Sans"/>
              <a:sym typeface="Open Sans"/>
            </a:endParaRPr>
          </a:p>
          <a:p>
            <a:pPr indent="-342900" lvl="0" marL="457200"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Center pages</a:t>
            </a:r>
            <a:endParaRPr sz="1800">
              <a:solidFill>
                <a:schemeClr val="dk2"/>
              </a:solidFill>
              <a:latin typeface="Open Sans"/>
              <a:ea typeface="Open Sans"/>
              <a:cs typeface="Open Sans"/>
              <a:sym typeface="Open Sans"/>
            </a:endParaRPr>
          </a:p>
          <a:p>
            <a:pPr indent="-342900" lvl="0" marL="457200"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Workflows</a:t>
            </a:r>
            <a:endParaRPr sz="1800">
              <a:solidFill>
                <a:schemeClr val="dk2"/>
              </a:solidFill>
              <a:latin typeface="Open Sans"/>
              <a:ea typeface="Open Sans"/>
              <a:cs typeface="Open Sans"/>
              <a:sym typeface="Open Sans"/>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Publications</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Marketplace links</a:t>
            </a:r>
            <a:endParaRPr sz="1800">
              <a:solidFill>
                <a:schemeClr val="dk2"/>
              </a:solidFill>
            </a:endParaRPr>
          </a:p>
        </p:txBody>
      </p:sp>
      <p:sp>
        <p:nvSpPr>
          <p:cNvPr id="173" name="Shape 173"/>
          <p:cNvSpPr txBox="1"/>
          <p:nvPr>
            <p:ph idx="1" type="body"/>
          </p:nvPr>
        </p:nvSpPr>
        <p:spPr>
          <a:xfrm>
            <a:off x="3282163" y="1813450"/>
            <a:ext cx="2290200" cy="276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00000"/>
                </a:solidFill>
                <a:latin typeface="Open Sans"/>
                <a:ea typeface="Open Sans"/>
                <a:cs typeface="Open Sans"/>
                <a:sym typeface="Open Sans"/>
              </a:rPr>
              <a:t>- Gen3va</a:t>
            </a:r>
            <a:endParaRPr b="1">
              <a:solidFill>
                <a:srgbClr val="000000"/>
              </a:solidFill>
              <a:latin typeface="Open Sans"/>
              <a:ea typeface="Open Sans"/>
              <a:cs typeface="Open Sans"/>
              <a:sym typeface="Open Sans"/>
            </a:endParaRPr>
          </a:p>
          <a:p>
            <a:pPr indent="0" lvl="0" marL="0" rtl="0">
              <a:spcBef>
                <a:spcPts val="1600"/>
              </a:spcBef>
              <a:spcAft>
                <a:spcPts val="0"/>
              </a:spcAft>
              <a:buNone/>
            </a:pPr>
            <a:r>
              <a:rPr b="1" lang="en">
                <a:solidFill>
                  <a:srgbClr val="000000"/>
                </a:solidFill>
                <a:latin typeface="Open Sans"/>
                <a:ea typeface="Open Sans"/>
                <a:cs typeface="Open Sans"/>
                <a:sym typeface="Open Sans"/>
              </a:rPr>
              <a:t>-  GEO2Enrichr</a:t>
            </a:r>
            <a:endParaRPr b="1">
              <a:solidFill>
                <a:srgbClr val="000000"/>
              </a:solidFill>
              <a:latin typeface="Open Sans"/>
              <a:ea typeface="Open Sans"/>
              <a:cs typeface="Open Sans"/>
              <a:sym typeface="Open Sans"/>
            </a:endParaRPr>
          </a:p>
          <a:p>
            <a:pPr indent="0" lvl="0" marL="0" rtl="0">
              <a:spcBef>
                <a:spcPts val="1600"/>
              </a:spcBef>
              <a:spcAft>
                <a:spcPts val="0"/>
              </a:spcAft>
              <a:buNone/>
            </a:pPr>
            <a:r>
              <a:rPr b="1" lang="en">
                <a:solidFill>
                  <a:srgbClr val="000000"/>
                </a:solidFill>
                <a:latin typeface="Open Sans"/>
                <a:ea typeface="Open Sans"/>
                <a:cs typeface="Open Sans"/>
                <a:sym typeface="Open Sans"/>
              </a:rPr>
              <a:t>- L1000CDS2</a:t>
            </a:r>
            <a:endParaRPr b="1">
              <a:solidFill>
                <a:srgbClr val="000000"/>
              </a:solidFill>
              <a:latin typeface="Open Sans"/>
              <a:ea typeface="Open Sans"/>
              <a:cs typeface="Open Sans"/>
              <a:sym typeface="Open Sans"/>
            </a:endParaRPr>
          </a:p>
          <a:p>
            <a:pPr indent="0" lvl="0" marL="0" rtl="0">
              <a:spcBef>
                <a:spcPts val="1600"/>
              </a:spcBef>
              <a:spcAft>
                <a:spcPts val="0"/>
              </a:spcAft>
              <a:buNone/>
            </a:pPr>
            <a:r>
              <a:rPr lang="en"/>
              <a:t>		</a:t>
            </a:r>
            <a:r>
              <a:rPr lang="en" sz="1400">
                <a:latin typeface="Open Sans"/>
                <a:ea typeface="Open Sans"/>
                <a:cs typeface="Open Sans"/>
                <a:sym typeface="Open Sans"/>
              </a:rPr>
              <a:t>- Links</a:t>
            </a:r>
            <a:endParaRPr sz="1400">
              <a:latin typeface="Open Sans"/>
              <a:ea typeface="Open Sans"/>
              <a:cs typeface="Open Sans"/>
              <a:sym typeface="Open Sans"/>
            </a:endParaRPr>
          </a:p>
          <a:p>
            <a:pPr indent="0" lvl="0" marL="0" rtl="0">
              <a:spcBef>
                <a:spcPts val="1600"/>
              </a:spcBef>
              <a:spcAft>
                <a:spcPts val="1600"/>
              </a:spcAft>
              <a:buNone/>
            </a:pPr>
            <a:r>
              <a:rPr lang="en" sz="1400">
                <a:latin typeface="Open Sans"/>
                <a:ea typeface="Open Sans"/>
                <a:cs typeface="Open Sans"/>
                <a:sym typeface="Open Sans"/>
              </a:rPr>
              <a:t>		- Functions</a:t>
            </a:r>
            <a:endParaRPr sz="1400">
              <a:latin typeface="Open Sans"/>
              <a:ea typeface="Open Sans"/>
              <a:cs typeface="Open Sans"/>
              <a:sym typeface="Open Sans"/>
            </a:endParaRPr>
          </a:p>
        </p:txBody>
      </p:sp>
      <p:sp>
        <p:nvSpPr>
          <p:cNvPr id="174" name="Shape 174"/>
          <p:cNvSpPr txBox="1"/>
          <p:nvPr>
            <p:ph type="title"/>
          </p:nvPr>
        </p:nvSpPr>
        <p:spPr>
          <a:xfrm>
            <a:off x="217650" y="1753400"/>
            <a:ext cx="2290200" cy="5727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b="1" lang="en" sz="2000">
                <a:solidFill>
                  <a:srgbClr val="1C4587"/>
                </a:solidFill>
                <a:latin typeface="Open Sans"/>
                <a:ea typeface="Open Sans"/>
                <a:cs typeface="Open Sans"/>
                <a:sym typeface="Open Sans"/>
              </a:rPr>
              <a:t>L</a:t>
            </a:r>
            <a:r>
              <a:rPr b="1" lang="en" sz="2000">
                <a:solidFill>
                  <a:srgbClr val="1C4587"/>
                </a:solidFill>
                <a:latin typeface="Open Sans"/>
                <a:ea typeface="Open Sans"/>
                <a:cs typeface="Open Sans"/>
                <a:sym typeface="Open Sans"/>
              </a:rPr>
              <a:t>incsproject.org</a:t>
            </a:r>
            <a:endParaRPr b="1" sz="2000">
              <a:solidFill>
                <a:srgbClr val="1C4587"/>
              </a:solidFill>
              <a:latin typeface="Open Sans"/>
              <a:ea typeface="Open Sans"/>
              <a:cs typeface="Open Sans"/>
              <a:sym typeface="Open Sans"/>
            </a:endParaRPr>
          </a:p>
        </p:txBody>
      </p:sp>
      <p:sp>
        <p:nvSpPr>
          <p:cNvPr id="175" name="Shape 175"/>
          <p:cNvSpPr txBox="1"/>
          <p:nvPr/>
        </p:nvSpPr>
        <p:spPr>
          <a:xfrm>
            <a:off x="217650" y="1152675"/>
            <a:ext cx="3000000" cy="529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b="1" lang="en" sz="2000">
                <a:solidFill>
                  <a:schemeClr val="dk1"/>
                </a:solidFill>
                <a:latin typeface="Open Sans"/>
                <a:ea typeface="Open Sans"/>
                <a:cs typeface="Open Sans"/>
                <a:sym typeface="Open Sans"/>
              </a:rPr>
              <a:t>Last check : Nov - 11</a:t>
            </a:r>
            <a:endParaRPr/>
          </a:p>
        </p:txBody>
      </p:sp>
      <p:sp>
        <p:nvSpPr>
          <p:cNvPr id="176" name="Shape 176"/>
          <p:cNvSpPr/>
          <p:nvPr/>
        </p:nvSpPr>
        <p:spPr>
          <a:xfrm>
            <a:off x="109525" y="90425"/>
            <a:ext cx="428400" cy="403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6</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7682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solidFill>
                  <a:schemeClr val="dk1"/>
                </a:solidFill>
              </a:rPr>
              <a:t>Here is the new version of the Chip-seq update.</a:t>
            </a:r>
            <a:endParaRPr sz="1100">
              <a:solidFill>
                <a:schemeClr val="dk1"/>
              </a:solidFill>
            </a:endParaRPr>
          </a:p>
          <a:p>
            <a:pPr indent="0" lvl="0" marL="0">
              <a:spcBef>
                <a:spcPts val="0"/>
              </a:spcBef>
              <a:spcAft>
                <a:spcPts val="0"/>
              </a:spcAft>
              <a:buClr>
                <a:schemeClr val="dk1"/>
              </a:buClr>
              <a:buSzPts val="1100"/>
              <a:buFont typeface="Arial"/>
              <a:buNone/>
            </a:pPr>
            <a:r>
              <a:t/>
            </a:r>
            <a:endParaRPr sz="1100">
              <a:solidFill>
                <a:schemeClr val="dk1"/>
              </a:solidFill>
            </a:endParaRPr>
          </a:p>
          <a:p>
            <a:pPr indent="0" lvl="0" marL="0">
              <a:spcBef>
                <a:spcPts val="0"/>
              </a:spcBef>
              <a:spcAft>
                <a:spcPts val="0"/>
              </a:spcAft>
              <a:buClr>
                <a:schemeClr val="dk1"/>
              </a:buClr>
              <a:buSzPts val="1100"/>
              <a:buFont typeface="Arial"/>
              <a:buNone/>
            </a:pPr>
            <a:r>
              <a:rPr lang="en" sz="1000" u="sng">
                <a:solidFill>
                  <a:schemeClr val="hlink"/>
                </a:solidFill>
                <a:latin typeface="Tahoma"/>
                <a:ea typeface="Tahoma"/>
                <a:cs typeface="Tahoma"/>
                <a:sym typeface="Tahoma"/>
                <a:hlinkClick r:id="rId3"/>
              </a:rPr>
              <a:t>https://docs.google.com/spreadsheets/d/1oF-nq9lXcZKomwySLmIxTJ4TrLUCErOIQ4RRibP0XJU/edit?usp=sharing</a:t>
            </a:r>
            <a:endParaRPr sz="1000" u="sng">
              <a:solidFill>
                <a:schemeClr val="hlink"/>
              </a:solidFill>
              <a:latin typeface="Tahoma"/>
              <a:ea typeface="Tahoma"/>
              <a:cs typeface="Tahoma"/>
              <a:sym typeface="Tahoma"/>
              <a:hlinkClick r:id="rId4"/>
            </a:endParaRPr>
          </a:p>
          <a:p>
            <a:pPr indent="0" lvl="0" marL="0">
              <a:spcBef>
                <a:spcPts val="0"/>
              </a:spcBef>
              <a:spcAft>
                <a:spcPts val="0"/>
              </a:spcAft>
              <a:buClr>
                <a:schemeClr val="dk1"/>
              </a:buClr>
              <a:buSzPts val="1100"/>
              <a:buFont typeface="Arial"/>
              <a:buNone/>
            </a:pPr>
            <a:r>
              <a:t/>
            </a:r>
            <a:endParaRPr sz="1000" u="sng">
              <a:solidFill>
                <a:schemeClr val="hlink"/>
              </a:solidFill>
              <a:latin typeface="Tahoma"/>
              <a:ea typeface="Tahoma"/>
              <a:cs typeface="Tahoma"/>
              <a:sym typeface="Tahoma"/>
              <a:hlinkClick r:id="rId5"/>
            </a:endParaRPr>
          </a:p>
          <a:p>
            <a:pPr indent="0" lvl="0" marL="0">
              <a:spcBef>
                <a:spcPts val="0"/>
              </a:spcBef>
              <a:spcAft>
                <a:spcPts val="0"/>
              </a:spcAft>
              <a:buClr>
                <a:schemeClr val="dk1"/>
              </a:buClr>
              <a:buSzPts val="1100"/>
              <a:buFont typeface="Arial"/>
              <a:buNone/>
            </a:pPr>
            <a:r>
              <a:t/>
            </a:r>
            <a:endParaRPr sz="1000" u="sng">
              <a:solidFill>
                <a:schemeClr val="hlink"/>
              </a:solidFill>
              <a:latin typeface="Tahoma"/>
              <a:ea typeface="Tahoma"/>
              <a:cs typeface="Tahoma"/>
              <a:sym typeface="Tahoma"/>
              <a:hlinkClick r:id="rId6"/>
            </a:endParaRPr>
          </a:p>
          <a:p>
            <a:pPr indent="0" lvl="0" marL="0">
              <a:spcBef>
                <a:spcPts val="0"/>
              </a:spcBef>
              <a:spcAft>
                <a:spcPts val="0"/>
              </a:spcAft>
              <a:buClr>
                <a:schemeClr val="dk1"/>
              </a:buClr>
              <a:buSzPts val="1100"/>
              <a:buFont typeface="Arial"/>
              <a:buNone/>
            </a:pPr>
            <a:r>
              <a:rPr lang="en" sz="1100">
                <a:solidFill>
                  <a:schemeClr val="dk1"/>
                </a:solidFill>
              </a:rPr>
              <a:t>Adding both tabs (phase1 &amp; phase 2) there are a total of </a:t>
            </a:r>
            <a:r>
              <a:rPr b="1" lang="en" sz="1100">
                <a:solidFill>
                  <a:srgbClr val="FF0000"/>
                </a:solidFill>
              </a:rPr>
              <a:t>517 entries</a:t>
            </a:r>
            <a:r>
              <a:rPr lang="en" sz="1100">
                <a:solidFill>
                  <a:schemeClr val="dk1"/>
                </a:solidFill>
              </a:rPr>
              <a:t> and </a:t>
            </a:r>
            <a:r>
              <a:rPr b="1" lang="en" sz="1100">
                <a:solidFill>
                  <a:srgbClr val="FF0000"/>
                </a:solidFill>
              </a:rPr>
              <a:t>247 different TF targets</a:t>
            </a:r>
            <a:r>
              <a:rPr lang="en" sz="1100">
                <a:solidFill>
                  <a:schemeClr val="dk1"/>
                </a:solidFill>
              </a:rPr>
              <a:t>.</a:t>
            </a:r>
            <a:endParaRPr sz="1100">
              <a:solidFill>
                <a:schemeClr val="dk1"/>
              </a:solidFill>
            </a:endParaRPr>
          </a:p>
          <a:p>
            <a:pPr indent="0" lvl="0" marL="0">
              <a:spcBef>
                <a:spcPts val="0"/>
              </a:spcBef>
              <a:spcAft>
                <a:spcPts val="0"/>
              </a:spcAft>
              <a:buClr>
                <a:schemeClr val="dk1"/>
              </a:buClr>
              <a:buSzPts val="1100"/>
              <a:buFont typeface="Arial"/>
              <a:buNone/>
            </a:pPr>
            <a:r>
              <a:rPr lang="en" sz="1100">
                <a:solidFill>
                  <a:schemeClr val="dk1"/>
                </a:solidFill>
              </a:rPr>
              <a:t>I was in doubt about a few (and didn't add them) so this number might change slightly.</a:t>
            </a:r>
            <a:endParaRPr sz="1100">
              <a:solidFill>
                <a:schemeClr val="dk1"/>
              </a:solidFill>
            </a:endParaRPr>
          </a:p>
          <a:p>
            <a:pPr indent="0" lvl="0" marL="0">
              <a:spcBef>
                <a:spcPts val="0"/>
              </a:spcBef>
              <a:spcAft>
                <a:spcPts val="0"/>
              </a:spcAft>
              <a:buClr>
                <a:schemeClr val="dk1"/>
              </a:buClr>
              <a:buSzPts val="1100"/>
              <a:buFont typeface="Arial"/>
              <a:buNone/>
            </a:pPr>
            <a:r>
              <a:t/>
            </a:r>
            <a:endParaRPr sz="1100">
              <a:solidFill>
                <a:schemeClr val="dk1"/>
              </a:solidFill>
            </a:endParaRPr>
          </a:p>
          <a:p>
            <a:pPr indent="0" lvl="0" marL="0">
              <a:spcBef>
                <a:spcPts val="0"/>
              </a:spcBef>
              <a:spcAft>
                <a:spcPts val="0"/>
              </a:spcAft>
              <a:buClr>
                <a:schemeClr val="dk1"/>
              </a:buClr>
              <a:buSzPts val="1100"/>
              <a:buFont typeface="Arial"/>
              <a:buNone/>
            </a:pPr>
            <a:r>
              <a:t/>
            </a:r>
            <a:endParaRPr sz="1100">
              <a:solidFill>
                <a:schemeClr val="dk1"/>
              </a:solidFill>
            </a:endParaRPr>
          </a:p>
          <a:p>
            <a:pPr indent="0" lvl="0" marL="0">
              <a:spcBef>
                <a:spcPts val="0"/>
              </a:spcBef>
              <a:spcAft>
                <a:spcPts val="0"/>
              </a:spcAft>
              <a:buClr>
                <a:schemeClr val="dk1"/>
              </a:buClr>
              <a:buSzPts val="1100"/>
              <a:buFont typeface="Arial"/>
              <a:buNone/>
            </a:pPr>
            <a:r>
              <a:rPr b="1" lang="en" sz="1100">
                <a:solidFill>
                  <a:schemeClr val="dk1"/>
                </a:solidFill>
              </a:rPr>
              <a:t>Explanations:</a:t>
            </a:r>
            <a:endParaRPr b="1" sz="1100">
              <a:solidFill>
                <a:schemeClr val="dk1"/>
              </a:solidFill>
            </a:endParaRPr>
          </a:p>
          <a:p>
            <a:pPr indent="0" lvl="0" marL="0">
              <a:spcBef>
                <a:spcPts val="0"/>
              </a:spcBef>
              <a:spcAft>
                <a:spcPts val="0"/>
              </a:spcAft>
              <a:buClr>
                <a:schemeClr val="dk1"/>
              </a:buClr>
              <a:buSzPts val="1100"/>
              <a:buFont typeface="Arial"/>
              <a:buNone/>
            </a:pPr>
            <a:r>
              <a:t/>
            </a:r>
            <a:endParaRPr b="1" sz="1100">
              <a:solidFill>
                <a:schemeClr val="dk1"/>
              </a:solidFill>
            </a:endParaRPr>
          </a:p>
          <a:p>
            <a:pPr indent="0" lvl="0" marL="0">
              <a:spcBef>
                <a:spcPts val="0"/>
              </a:spcBef>
              <a:spcAft>
                <a:spcPts val="0"/>
              </a:spcAft>
              <a:buClr>
                <a:schemeClr val="dk1"/>
              </a:buClr>
              <a:buSzPts val="1100"/>
              <a:buFont typeface="Arial"/>
              <a:buNone/>
            </a:pPr>
            <a:r>
              <a:rPr lang="en" sz="1100" u="sng">
                <a:solidFill>
                  <a:schemeClr val="dk1"/>
                </a:solidFill>
              </a:rPr>
              <a:t>First</a:t>
            </a:r>
            <a:r>
              <a:rPr lang="en" sz="1100">
                <a:solidFill>
                  <a:schemeClr val="dk1"/>
                </a:solidFill>
              </a:rPr>
              <a:t> in the tab named  </a:t>
            </a:r>
            <a:r>
              <a:rPr b="1" lang="en" sz="1100">
                <a:solidFill>
                  <a:schemeClr val="dk1"/>
                </a:solidFill>
              </a:rPr>
              <a:t>Phase1:</a:t>
            </a:r>
            <a:r>
              <a:rPr lang="en" sz="1100">
                <a:solidFill>
                  <a:schemeClr val="dk1"/>
                </a:solidFill>
              </a:rPr>
              <a:t> Are all the entries from the previous table, but the matrix has been transposed. This table is color coded for the chip-seq studies with 2000 gene lists, shorter gene lists and those with only sra files.</a:t>
            </a:r>
            <a:endParaRPr sz="1100">
              <a:solidFill>
                <a:schemeClr val="dk1"/>
              </a:solidFill>
            </a:endParaRPr>
          </a:p>
          <a:p>
            <a:pPr indent="0" lvl="0" marL="0">
              <a:spcBef>
                <a:spcPts val="0"/>
              </a:spcBef>
              <a:spcAft>
                <a:spcPts val="0"/>
              </a:spcAft>
              <a:buClr>
                <a:schemeClr val="dk1"/>
              </a:buClr>
              <a:buSzPts val="1100"/>
              <a:buFont typeface="Arial"/>
              <a:buNone/>
            </a:pPr>
            <a:r>
              <a:t/>
            </a:r>
            <a:endParaRPr sz="1100">
              <a:solidFill>
                <a:schemeClr val="dk1"/>
              </a:solidFill>
            </a:endParaRPr>
          </a:p>
          <a:p>
            <a:pPr indent="0" lvl="0" marL="0">
              <a:spcBef>
                <a:spcPts val="0"/>
              </a:spcBef>
              <a:spcAft>
                <a:spcPts val="0"/>
              </a:spcAft>
              <a:buClr>
                <a:schemeClr val="dk1"/>
              </a:buClr>
              <a:buSzPts val="1100"/>
              <a:buFont typeface="Arial"/>
              <a:buNone/>
            </a:pPr>
            <a:r>
              <a:rPr lang="en" sz="1100" u="sng">
                <a:solidFill>
                  <a:schemeClr val="dk1"/>
                </a:solidFill>
              </a:rPr>
              <a:t>Next</a:t>
            </a:r>
            <a:r>
              <a:rPr lang="en" sz="1100">
                <a:solidFill>
                  <a:schemeClr val="dk1"/>
                </a:solidFill>
              </a:rPr>
              <a:t> in the tab named </a:t>
            </a:r>
            <a:r>
              <a:rPr b="1" lang="en" sz="1100">
                <a:solidFill>
                  <a:schemeClr val="dk1"/>
                </a:solidFill>
              </a:rPr>
              <a:t>Phase2</a:t>
            </a:r>
            <a:r>
              <a:rPr lang="en" sz="1100">
                <a:solidFill>
                  <a:schemeClr val="dk1"/>
                </a:solidFill>
              </a:rPr>
              <a:t>: Are the chip-seq samples from the paper.</a:t>
            </a:r>
            <a:endParaRPr sz="1100">
              <a:solidFill>
                <a:schemeClr val="dk1"/>
              </a:solidFill>
            </a:endParaRPr>
          </a:p>
          <a:p>
            <a:pPr indent="0" lvl="0" marL="0">
              <a:spcBef>
                <a:spcPts val="0"/>
              </a:spcBef>
              <a:spcAft>
                <a:spcPts val="0"/>
              </a:spcAft>
              <a:buClr>
                <a:schemeClr val="dk1"/>
              </a:buClr>
              <a:buSzPts val="1100"/>
              <a:buFont typeface="Arial"/>
              <a:buNone/>
            </a:pPr>
            <a:r>
              <a:rPr lang="en" sz="1000">
                <a:solidFill>
                  <a:schemeClr val="dk1"/>
                </a:solidFill>
                <a:latin typeface="Tahoma"/>
                <a:ea typeface="Tahoma"/>
                <a:cs typeface="Tahoma"/>
                <a:sym typeface="Tahoma"/>
              </a:rPr>
              <a:t> </a:t>
            </a:r>
            <a:endParaRPr sz="1000">
              <a:solidFill>
                <a:schemeClr val="dk1"/>
              </a:solidFill>
              <a:latin typeface="Tahoma"/>
              <a:ea typeface="Tahoma"/>
              <a:cs typeface="Tahoma"/>
              <a:sym typeface="Tahoma"/>
            </a:endParaRPr>
          </a:p>
          <a:p>
            <a:pPr indent="0" lvl="0" marL="0">
              <a:spcBef>
                <a:spcPts val="0"/>
              </a:spcBef>
              <a:spcAft>
                <a:spcPts val="0"/>
              </a:spcAft>
              <a:buClr>
                <a:schemeClr val="dk1"/>
              </a:buClr>
              <a:buSzPts val="1100"/>
              <a:buFont typeface="Arial"/>
              <a:buNone/>
            </a:pPr>
            <a:r>
              <a:t/>
            </a:r>
            <a:endParaRPr sz="1000">
              <a:solidFill>
                <a:schemeClr val="dk1"/>
              </a:solidFill>
              <a:latin typeface="Tahoma"/>
              <a:ea typeface="Tahoma"/>
              <a:cs typeface="Tahoma"/>
              <a:sym typeface="Tahoma"/>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04600" y="160400"/>
            <a:ext cx="152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a:t>
            </a:r>
            <a:endParaRPr/>
          </a:p>
        </p:txBody>
      </p:sp>
      <p:pic>
        <p:nvPicPr>
          <p:cNvPr id="187" name="Shape 187"/>
          <p:cNvPicPr preferRelativeResize="0"/>
          <p:nvPr/>
        </p:nvPicPr>
        <p:blipFill>
          <a:blip r:embed="rId3">
            <a:alphaModFix/>
          </a:blip>
          <a:stretch>
            <a:fillRect/>
          </a:stretch>
        </p:blipFill>
        <p:spPr>
          <a:xfrm>
            <a:off x="2475950" y="441200"/>
            <a:ext cx="5775276" cy="392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the CHEA</a:t>
            </a:r>
            <a:endParaRPr/>
          </a:p>
        </p:txBody>
      </p:sp>
      <p:sp>
        <p:nvSpPr>
          <p:cNvPr id="193" name="Shape 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Missing org in a few</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p:nvPr/>
        </p:nvSpPr>
        <p:spPr>
          <a:xfrm>
            <a:off x="2218600" y="4206800"/>
            <a:ext cx="3869100" cy="790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2747563" y="-14425"/>
            <a:ext cx="3273300" cy="572700"/>
          </a:xfrm>
          <a:prstGeom prst="rect">
            <a:avLst/>
          </a:prstGeom>
          <a:noFill/>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1C4587"/>
                </a:solidFill>
                <a:latin typeface="Open Sans"/>
                <a:ea typeface="Open Sans"/>
                <a:cs typeface="Open Sans"/>
                <a:sym typeface="Open Sans"/>
              </a:rPr>
              <a:t>RNA-Seq      </a:t>
            </a:r>
            <a:endParaRPr b="1">
              <a:solidFill>
                <a:srgbClr val="1C4587"/>
              </a:solidFill>
              <a:latin typeface="Open Sans"/>
              <a:ea typeface="Open Sans"/>
              <a:cs typeface="Open Sans"/>
              <a:sym typeface="Open Sans"/>
            </a:endParaRPr>
          </a:p>
        </p:txBody>
      </p:sp>
      <p:sp>
        <p:nvSpPr>
          <p:cNvPr id="66" name="Shape 66"/>
          <p:cNvSpPr txBox="1"/>
          <p:nvPr>
            <p:ph idx="1" type="body"/>
          </p:nvPr>
        </p:nvSpPr>
        <p:spPr>
          <a:xfrm>
            <a:off x="133575" y="648000"/>
            <a:ext cx="4389000" cy="3447000"/>
          </a:xfrm>
          <a:prstGeom prst="rect">
            <a:avLst/>
          </a:prstGeom>
          <a:ln cap="flat" cmpd="sng" w="9525">
            <a:solidFill>
              <a:schemeClr val="dk1"/>
            </a:solidFill>
            <a:prstDash val="solid"/>
            <a:round/>
            <a:headEnd len="med" w="med" type="none"/>
            <a:tailEnd len="med" w="med" type="none"/>
          </a:ln>
        </p:spPr>
        <p:txBody>
          <a:bodyPr anchorCtr="0" anchor="t" bIns="91425" lIns="91425" spcFirstLastPara="1" rIns="91425" wrap="square" tIns="91425">
            <a:noAutofit/>
          </a:bodyPr>
          <a:lstStyle/>
          <a:p>
            <a:pPr indent="0" lvl="0" marL="0" algn="ctr">
              <a:spcBef>
                <a:spcPts val="0"/>
              </a:spcBef>
              <a:spcAft>
                <a:spcPts val="1600"/>
              </a:spcAft>
              <a:buNone/>
            </a:pPr>
            <a:r>
              <a:rPr lang="en"/>
              <a:t>Mouse</a:t>
            </a:r>
            <a:endParaRPr/>
          </a:p>
        </p:txBody>
      </p:sp>
      <p:sp>
        <p:nvSpPr>
          <p:cNvPr id="67" name="Shape 67"/>
          <p:cNvSpPr txBox="1"/>
          <p:nvPr>
            <p:ph idx="1" type="body"/>
          </p:nvPr>
        </p:nvSpPr>
        <p:spPr>
          <a:xfrm>
            <a:off x="4523900" y="648000"/>
            <a:ext cx="4389000" cy="3447000"/>
          </a:xfrm>
          <a:prstGeom prst="rect">
            <a:avLst/>
          </a:prstGeom>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Rat</a:t>
            </a:r>
            <a:endParaRPr/>
          </a:p>
        </p:txBody>
      </p:sp>
      <p:cxnSp>
        <p:nvCxnSpPr>
          <p:cNvPr id="68" name="Shape 68"/>
          <p:cNvCxnSpPr/>
          <p:nvPr/>
        </p:nvCxnSpPr>
        <p:spPr>
          <a:xfrm>
            <a:off x="-17850" y="563950"/>
            <a:ext cx="9179700" cy="21300"/>
          </a:xfrm>
          <a:prstGeom prst="straightConnector1">
            <a:avLst/>
          </a:prstGeom>
          <a:noFill/>
          <a:ln cap="flat" cmpd="sng" w="19050">
            <a:solidFill>
              <a:schemeClr val="dk2"/>
            </a:solidFill>
            <a:prstDash val="solid"/>
            <a:round/>
            <a:headEnd len="lg" w="lg" type="none"/>
            <a:tailEnd len="lg" w="lg" type="none"/>
          </a:ln>
        </p:spPr>
      </p:cxnSp>
      <p:graphicFrame>
        <p:nvGraphicFramePr>
          <p:cNvPr id="69" name="Shape 69"/>
          <p:cNvGraphicFramePr/>
          <p:nvPr/>
        </p:nvGraphicFramePr>
        <p:xfrm>
          <a:off x="244525" y="1158238"/>
          <a:ext cx="3000000" cy="3000000"/>
        </p:xfrm>
        <a:graphic>
          <a:graphicData uri="http://schemas.openxmlformats.org/drawingml/2006/table">
            <a:tbl>
              <a:tblPr>
                <a:noFill/>
                <a:tableStyleId>{89337A4B-3B00-44E6-B378-CF8FB399CA53}</a:tableStyleId>
              </a:tblPr>
              <a:tblGrid>
                <a:gridCol w="1015400"/>
                <a:gridCol w="769225"/>
                <a:gridCol w="769225"/>
                <a:gridCol w="769225"/>
                <a:gridCol w="769225"/>
              </a:tblGrid>
              <a:tr h="251450">
                <a:tc>
                  <a:txBody>
                    <a:bodyPr>
                      <a:noAutofit/>
                    </a:bodyPr>
                    <a:lstStyle/>
                    <a:p>
                      <a:pPr indent="0" lvl="0" marL="0" rtl="0">
                        <a:spcBef>
                          <a:spcPts val="0"/>
                        </a:spcBef>
                        <a:spcAft>
                          <a:spcPts val="0"/>
                        </a:spcAft>
                        <a:buNone/>
                      </a:pPr>
                      <a:r>
                        <a:t/>
                      </a:r>
                      <a:endParaRPr/>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b="1" lang="en" sz="1000"/>
                        <a:t>GENE</a:t>
                      </a:r>
                      <a:endParaRPr b="1"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b="1" lang="en" sz="1000"/>
                        <a:t>Drug</a:t>
                      </a:r>
                      <a:endParaRPr b="1"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b="1" lang="en" sz="1000"/>
                        <a:t>Disease</a:t>
                      </a:r>
                      <a:endParaRPr b="1"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b="1" lang="en" sz="1000"/>
                        <a:t>Total</a:t>
                      </a:r>
                      <a:endParaRPr b="1" sz="1000"/>
                    </a:p>
                  </a:txBody>
                  <a:tcPr marT="19050" marB="19050" marR="28575" marL="28575" anchor="b">
                    <a:solidFill>
                      <a:srgbClr val="D9D2E9"/>
                    </a:solidFill>
                  </a:tcPr>
                </a:tc>
              </a:tr>
              <a:tr h="200025">
                <a:tc>
                  <a:txBody>
                    <a:bodyPr>
                      <a:noAutofit/>
                    </a:bodyPr>
                    <a:lstStyle/>
                    <a:p>
                      <a:pPr indent="0" lvl="0" marL="0" rtl="0">
                        <a:lnSpc>
                          <a:spcPct val="115000"/>
                        </a:lnSpc>
                        <a:spcBef>
                          <a:spcPts val="0"/>
                        </a:spcBef>
                        <a:spcAft>
                          <a:spcPts val="0"/>
                        </a:spcAft>
                        <a:buNone/>
                      </a:pPr>
                      <a:r>
                        <a:rPr b="1" lang="en" sz="1000"/>
                        <a:t>Total accessions</a:t>
                      </a:r>
                      <a:endParaRPr b="1"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511</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192</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131</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834</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Unique accession</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268</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74</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26</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368</a:t>
                      </a:r>
                      <a:endParaRPr sz="1000"/>
                    </a:p>
                  </a:txBody>
                  <a:tcPr marT="19050" marB="19050" marR="28575" marL="28575" anchor="b">
                    <a:solidFill>
                      <a:srgbClr val="D9D2E9"/>
                    </a:solidFill>
                  </a:tcPr>
                </a:tc>
              </a:tr>
              <a:tr h="200025">
                <a:tc>
                  <a:txBody>
                    <a:bodyPr>
                      <a:noAutofit/>
                    </a:bodyPr>
                    <a:lstStyle/>
                    <a:p>
                      <a:pPr indent="0" lvl="0" marL="0" rtl="0">
                        <a:lnSpc>
                          <a:spcPct val="115000"/>
                        </a:lnSpc>
                        <a:spcBef>
                          <a:spcPts val="0"/>
                        </a:spcBef>
                        <a:spcAft>
                          <a:spcPts val="0"/>
                        </a:spcAft>
                        <a:buNone/>
                      </a:pPr>
                      <a:r>
                        <a:rPr lang="en" sz="1000"/>
                        <a:t>Samples Control</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1917</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646</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656</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3219</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Unique Control</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1130</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393</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196</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1719</a:t>
                      </a:r>
                      <a:endParaRPr sz="1000"/>
                    </a:p>
                  </a:txBody>
                  <a:tcPr marT="19050" marB="19050" marR="28575" marL="28575" anchor="b">
                    <a:solidFill>
                      <a:srgbClr val="D9D2E9"/>
                    </a:solidFill>
                  </a:tcPr>
                </a:tc>
              </a:tr>
              <a:tr h="200025">
                <a:tc>
                  <a:txBody>
                    <a:bodyPr>
                      <a:noAutofit/>
                    </a:bodyPr>
                    <a:lstStyle/>
                    <a:p>
                      <a:pPr indent="0" lvl="0" marL="0" rtl="0">
                        <a:lnSpc>
                          <a:spcPct val="115000"/>
                        </a:lnSpc>
                        <a:spcBef>
                          <a:spcPts val="0"/>
                        </a:spcBef>
                        <a:spcAft>
                          <a:spcPts val="0"/>
                        </a:spcAft>
                        <a:buNone/>
                      </a:pPr>
                      <a:r>
                        <a:rPr lang="en" sz="1000"/>
                        <a:t>Samples Condition</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1702</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339</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464</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2505</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Unique Condition</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1608</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333</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463</a:t>
                      </a:r>
                      <a:endParaRPr sz="1000"/>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2404</a:t>
                      </a:r>
                      <a:endParaRPr sz="1000"/>
                    </a:p>
                  </a:txBody>
                  <a:tcPr marT="19050" marB="19050" marR="28575" marL="28575" anchor="b">
                    <a:solidFill>
                      <a:srgbClr val="D9D2E9"/>
                    </a:solidFill>
                  </a:tcPr>
                </a:tc>
              </a:tr>
              <a:tr h="251450">
                <a:tc>
                  <a:txBody>
                    <a:bodyPr>
                      <a:noAutofit/>
                    </a:bodyPr>
                    <a:lstStyle/>
                    <a:p>
                      <a:pPr indent="0" lvl="0" marL="0" rtl="0">
                        <a:lnSpc>
                          <a:spcPct val="115000"/>
                        </a:lnSpc>
                        <a:spcBef>
                          <a:spcPts val="0"/>
                        </a:spcBef>
                        <a:spcAft>
                          <a:spcPts val="0"/>
                        </a:spcAft>
                        <a:buNone/>
                      </a:pPr>
                      <a:r>
                        <a:rPr lang="en" sz="1000"/>
                        <a:t>Total samples</a:t>
                      </a:r>
                      <a:endParaRPr sz="1000"/>
                    </a:p>
                  </a:txBody>
                  <a:tcPr marT="19050" marB="19050" marR="28575" marL="28575" anchor="b"/>
                </a:tc>
                <a:tc>
                  <a:txBody>
                    <a:bodyPr>
                      <a:noAutofit/>
                    </a:bodyPr>
                    <a:lstStyle/>
                    <a:p>
                      <a:pPr indent="0" lvl="0" marL="0" rtl="0">
                        <a:spcBef>
                          <a:spcPts val="0"/>
                        </a:spcBef>
                        <a:spcAft>
                          <a:spcPts val="0"/>
                        </a:spcAft>
                        <a:buNone/>
                      </a:pPr>
                      <a:r>
                        <a:t/>
                      </a:r>
                      <a:endParaRPr/>
                    </a:p>
                  </a:txBody>
                  <a:tcPr marT="19050" marB="19050" marR="28575" marL="28575" anchor="b"/>
                </a:tc>
                <a:tc>
                  <a:txBody>
                    <a:bodyPr>
                      <a:noAutofit/>
                    </a:bodyPr>
                    <a:lstStyle/>
                    <a:p>
                      <a:pPr indent="0" lvl="0" marL="0" rtl="0">
                        <a:spcBef>
                          <a:spcPts val="0"/>
                        </a:spcBef>
                        <a:spcAft>
                          <a:spcPts val="0"/>
                        </a:spcAft>
                        <a:buNone/>
                      </a:pPr>
                      <a:r>
                        <a:t/>
                      </a:r>
                      <a:endParaRPr/>
                    </a:p>
                  </a:txBody>
                  <a:tcPr marT="19050" marB="19050" marR="28575" marL="28575" anchor="b"/>
                </a:tc>
                <a:tc>
                  <a:txBody>
                    <a:bodyPr>
                      <a:noAutofit/>
                    </a:bodyPr>
                    <a:lstStyle/>
                    <a:p>
                      <a:pPr indent="0" lvl="0" marL="0" rtl="0">
                        <a:spcBef>
                          <a:spcPts val="0"/>
                        </a:spcBef>
                        <a:spcAft>
                          <a:spcPts val="0"/>
                        </a:spcAft>
                        <a:buNone/>
                      </a:pPr>
                      <a:r>
                        <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5724</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Total Unique samples</a:t>
                      </a:r>
                      <a:endParaRPr sz="1000"/>
                    </a:p>
                  </a:txBody>
                  <a:tcPr marT="19050" marB="19050" marR="28575" marL="28575" anchor="b">
                    <a:solidFill>
                      <a:srgbClr val="D9D2E9"/>
                    </a:solidFill>
                  </a:tcPr>
                </a:tc>
                <a:tc>
                  <a:txBody>
                    <a:bodyPr>
                      <a:noAutofit/>
                    </a:bodyPr>
                    <a:lstStyle/>
                    <a:p>
                      <a:pPr indent="0" lvl="0" marL="0" rtl="0">
                        <a:spcBef>
                          <a:spcPts val="0"/>
                        </a:spcBef>
                        <a:spcAft>
                          <a:spcPts val="0"/>
                        </a:spcAft>
                        <a:buNone/>
                      </a:pPr>
                      <a:r>
                        <a:t/>
                      </a:r>
                      <a:endParaRPr/>
                    </a:p>
                  </a:txBody>
                  <a:tcPr marT="19050" marB="19050" marR="28575" marL="28575" anchor="b">
                    <a:solidFill>
                      <a:srgbClr val="D9D2E9"/>
                    </a:solidFill>
                  </a:tcPr>
                </a:tc>
                <a:tc>
                  <a:txBody>
                    <a:bodyPr>
                      <a:noAutofit/>
                    </a:bodyPr>
                    <a:lstStyle/>
                    <a:p>
                      <a:pPr indent="0" lvl="0" marL="0" rtl="0">
                        <a:spcBef>
                          <a:spcPts val="0"/>
                        </a:spcBef>
                        <a:spcAft>
                          <a:spcPts val="0"/>
                        </a:spcAft>
                        <a:buNone/>
                      </a:pPr>
                      <a:r>
                        <a:t/>
                      </a:r>
                      <a:endParaRPr/>
                    </a:p>
                  </a:txBody>
                  <a:tcPr marT="19050" marB="19050" marR="28575" marL="28575" anchor="b">
                    <a:solidFill>
                      <a:srgbClr val="D9D2E9"/>
                    </a:solidFill>
                  </a:tcPr>
                </a:tc>
                <a:tc>
                  <a:txBody>
                    <a:bodyPr>
                      <a:noAutofit/>
                    </a:bodyPr>
                    <a:lstStyle/>
                    <a:p>
                      <a:pPr indent="0" lvl="0" marL="0" rtl="0">
                        <a:spcBef>
                          <a:spcPts val="0"/>
                        </a:spcBef>
                        <a:spcAft>
                          <a:spcPts val="0"/>
                        </a:spcAft>
                        <a:buNone/>
                      </a:pPr>
                      <a:r>
                        <a:t/>
                      </a:r>
                      <a:endParaRPr/>
                    </a:p>
                  </a:txBody>
                  <a:tcPr marT="19050" marB="19050" marR="28575" marL="28575" anchor="b">
                    <a:solidFill>
                      <a:srgbClr val="D9D2E9"/>
                    </a:solidFill>
                  </a:tcPr>
                </a:tc>
                <a:tc>
                  <a:txBody>
                    <a:bodyPr>
                      <a:noAutofit/>
                    </a:bodyPr>
                    <a:lstStyle/>
                    <a:p>
                      <a:pPr indent="0" lvl="0" marL="0" rtl="0" algn="ctr">
                        <a:lnSpc>
                          <a:spcPct val="115000"/>
                        </a:lnSpc>
                        <a:spcBef>
                          <a:spcPts val="0"/>
                        </a:spcBef>
                        <a:spcAft>
                          <a:spcPts val="0"/>
                        </a:spcAft>
                        <a:buNone/>
                      </a:pPr>
                      <a:r>
                        <a:rPr lang="en" sz="1000"/>
                        <a:t>4123</a:t>
                      </a:r>
                      <a:endParaRPr sz="1000"/>
                    </a:p>
                  </a:txBody>
                  <a:tcPr marT="19050" marB="19050" marR="28575" marL="28575" anchor="b">
                    <a:solidFill>
                      <a:srgbClr val="D9D2E9"/>
                    </a:solidFill>
                  </a:tcPr>
                </a:tc>
              </a:tr>
            </a:tbl>
          </a:graphicData>
        </a:graphic>
      </p:graphicFrame>
      <p:graphicFrame>
        <p:nvGraphicFramePr>
          <p:cNvPr id="70" name="Shape 70"/>
          <p:cNvGraphicFramePr/>
          <p:nvPr/>
        </p:nvGraphicFramePr>
        <p:xfrm>
          <a:off x="4667263" y="1188375"/>
          <a:ext cx="3000000" cy="3000000"/>
        </p:xfrm>
        <a:graphic>
          <a:graphicData uri="http://schemas.openxmlformats.org/drawingml/2006/table">
            <a:tbl>
              <a:tblPr>
                <a:noFill/>
                <a:tableStyleId>{89337A4B-3B00-44E6-B378-CF8FB399CA53}</a:tableStyleId>
              </a:tblPr>
              <a:tblGrid>
                <a:gridCol w="1016350"/>
                <a:gridCol w="769975"/>
                <a:gridCol w="769975"/>
                <a:gridCol w="769975"/>
                <a:gridCol w="769975"/>
              </a:tblGrid>
              <a:tr h="251450">
                <a:tc>
                  <a:txBody>
                    <a:bodyPr>
                      <a:noAutofit/>
                    </a:bodyPr>
                    <a:lstStyle/>
                    <a:p>
                      <a:pPr indent="0" lvl="0" marL="0" rtl="0">
                        <a:spcBef>
                          <a:spcPts val="0"/>
                        </a:spcBef>
                        <a:spcAft>
                          <a:spcPts val="0"/>
                        </a:spcAft>
                        <a:buNone/>
                      </a:pPr>
                      <a:r>
                        <a:t/>
                      </a:r>
                      <a:endParaRPr/>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b="1" lang="en" sz="1000"/>
                        <a:t>GENE</a:t>
                      </a:r>
                      <a:endParaRPr b="1"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b="1" lang="en" sz="1000"/>
                        <a:t>Drug</a:t>
                      </a:r>
                      <a:endParaRPr b="1"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b="1" lang="en" sz="1000"/>
                        <a:t>Disease</a:t>
                      </a:r>
                      <a:endParaRPr b="1"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b="1" lang="en" sz="1000"/>
                        <a:t>Total</a:t>
                      </a:r>
                      <a:endParaRPr b="1" sz="1000"/>
                    </a:p>
                  </a:txBody>
                  <a:tcPr marT="19050" marB="19050" marR="28575" marL="28575" anchor="b">
                    <a:solidFill>
                      <a:srgbClr val="CFE2F3"/>
                    </a:solidFill>
                  </a:tcPr>
                </a:tc>
              </a:tr>
              <a:tr h="200025">
                <a:tc>
                  <a:txBody>
                    <a:bodyPr>
                      <a:noAutofit/>
                    </a:bodyPr>
                    <a:lstStyle/>
                    <a:p>
                      <a:pPr indent="0" lvl="0" marL="0" rtl="0">
                        <a:lnSpc>
                          <a:spcPct val="115000"/>
                        </a:lnSpc>
                        <a:spcBef>
                          <a:spcPts val="0"/>
                        </a:spcBef>
                        <a:spcAft>
                          <a:spcPts val="0"/>
                        </a:spcAft>
                        <a:buNone/>
                      </a:pPr>
                      <a:r>
                        <a:rPr b="1" lang="en" sz="1000"/>
                        <a:t>Total accessions</a:t>
                      </a:r>
                      <a:endParaRPr b="1"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13</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46</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4</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63</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Unique accession</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5</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1</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21</a:t>
                      </a:r>
                      <a:endParaRPr sz="1000"/>
                    </a:p>
                  </a:txBody>
                  <a:tcPr marT="19050" marB="19050" marR="28575" marL="28575" anchor="b">
                    <a:solidFill>
                      <a:srgbClr val="CFE2F3"/>
                    </a:solidFill>
                  </a:tcPr>
                </a:tc>
              </a:tr>
              <a:tr h="200025">
                <a:tc>
                  <a:txBody>
                    <a:bodyPr>
                      <a:noAutofit/>
                    </a:bodyPr>
                    <a:lstStyle/>
                    <a:p>
                      <a:pPr indent="0" lvl="0" marL="0" rtl="0">
                        <a:lnSpc>
                          <a:spcPct val="115000"/>
                        </a:lnSpc>
                        <a:spcBef>
                          <a:spcPts val="0"/>
                        </a:spcBef>
                        <a:spcAft>
                          <a:spcPts val="0"/>
                        </a:spcAft>
                        <a:buNone/>
                      </a:pPr>
                      <a:r>
                        <a:rPr lang="en" sz="1000"/>
                        <a:t>Samples Control</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30</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41</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38</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109</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Unique Control</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30</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41</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38</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109</a:t>
                      </a:r>
                      <a:endParaRPr sz="1000"/>
                    </a:p>
                  </a:txBody>
                  <a:tcPr marT="19050" marB="19050" marR="28575" marL="28575" anchor="b">
                    <a:solidFill>
                      <a:srgbClr val="CFE2F3"/>
                    </a:solidFill>
                  </a:tcPr>
                </a:tc>
              </a:tr>
              <a:tr h="200025">
                <a:tc>
                  <a:txBody>
                    <a:bodyPr>
                      <a:noAutofit/>
                    </a:bodyPr>
                    <a:lstStyle/>
                    <a:p>
                      <a:pPr indent="0" lvl="0" marL="0" rtl="0">
                        <a:lnSpc>
                          <a:spcPct val="115000"/>
                        </a:lnSpc>
                        <a:spcBef>
                          <a:spcPts val="0"/>
                        </a:spcBef>
                        <a:spcAft>
                          <a:spcPts val="0"/>
                        </a:spcAft>
                        <a:buNone/>
                      </a:pPr>
                      <a:r>
                        <a:rPr lang="en" sz="1000"/>
                        <a:t>Samples Condition</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30</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41</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38</a:t>
                      </a:r>
                      <a:endParaRPr sz="1000"/>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109</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Unique Condition</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30</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41</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38</a:t>
                      </a:r>
                      <a:endParaRPr sz="1000"/>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109</a:t>
                      </a:r>
                      <a:endParaRPr sz="1000"/>
                    </a:p>
                  </a:txBody>
                  <a:tcPr marT="19050" marB="19050" marR="28575" marL="28575" anchor="b">
                    <a:solidFill>
                      <a:srgbClr val="CFE2F3"/>
                    </a:solidFill>
                  </a:tcPr>
                </a:tc>
              </a:tr>
              <a:tr h="251450">
                <a:tc>
                  <a:txBody>
                    <a:bodyPr>
                      <a:noAutofit/>
                    </a:bodyPr>
                    <a:lstStyle/>
                    <a:p>
                      <a:pPr indent="0" lvl="0" marL="0" rtl="0">
                        <a:lnSpc>
                          <a:spcPct val="115000"/>
                        </a:lnSpc>
                        <a:spcBef>
                          <a:spcPts val="0"/>
                        </a:spcBef>
                        <a:spcAft>
                          <a:spcPts val="0"/>
                        </a:spcAft>
                        <a:buNone/>
                      </a:pPr>
                      <a:r>
                        <a:rPr lang="en" sz="1000"/>
                        <a:t>Total samples</a:t>
                      </a:r>
                      <a:endParaRPr sz="1000"/>
                    </a:p>
                  </a:txBody>
                  <a:tcPr marT="19050" marB="19050" marR="28575" marL="28575" anchor="b"/>
                </a:tc>
                <a:tc>
                  <a:txBody>
                    <a:bodyPr>
                      <a:noAutofit/>
                    </a:bodyPr>
                    <a:lstStyle/>
                    <a:p>
                      <a:pPr indent="0" lvl="0" marL="0" rtl="0">
                        <a:spcBef>
                          <a:spcPts val="0"/>
                        </a:spcBef>
                        <a:spcAft>
                          <a:spcPts val="0"/>
                        </a:spcAft>
                        <a:buNone/>
                      </a:pPr>
                      <a:r>
                        <a:t/>
                      </a:r>
                      <a:endParaRPr/>
                    </a:p>
                  </a:txBody>
                  <a:tcPr marT="19050" marB="19050" marR="28575" marL="28575" anchor="b"/>
                </a:tc>
                <a:tc>
                  <a:txBody>
                    <a:bodyPr>
                      <a:noAutofit/>
                    </a:bodyPr>
                    <a:lstStyle/>
                    <a:p>
                      <a:pPr indent="0" lvl="0" marL="0" rtl="0">
                        <a:spcBef>
                          <a:spcPts val="0"/>
                        </a:spcBef>
                        <a:spcAft>
                          <a:spcPts val="0"/>
                        </a:spcAft>
                        <a:buNone/>
                      </a:pPr>
                      <a:r>
                        <a:t/>
                      </a:r>
                      <a:endParaRPr/>
                    </a:p>
                  </a:txBody>
                  <a:tcPr marT="19050" marB="19050" marR="28575" marL="28575" anchor="b"/>
                </a:tc>
                <a:tc>
                  <a:txBody>
                    <a:bodyPr>
                      <a:noAutofit/>
                    </a:bodyPr>
                    <a:lstStyle/>
                    <a:p>
                      <a:pPr indent="0" lvl="0" marL="0" rtl="0">
                        <a:spcBef>
                          <a:spcPts val="0"/>
                        </a:spcBef>
                        <a:spcAft>
                          <a:spcPts val="0"/>
                        </a:spcAft>
                        <a:buNone/>
                      </a:pPr>
                      <a:r>
                        <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 sz="1000"/>
                        <a:t>218</a:t>
                      </a:r>
                      <a:endParaRPr sz="1000"/>
                    </a:p>
                  </a:txBody>
                  <a:tcPr marT="19050" marB="19050" marR="28575" marL="28575" anchor="b"/>
                </a:tc>
              </a:tr>
              <a:tr h="200025">
                <a:tc>
                  <a:txBody>
                    <a:bodyPr>
                      <a:noAutofit/>
                    </a:bodyPr>
                    <a:lstStyle/>
                    <a:p>
                      <a:pPr indent="0" lvl="0" marL="0" rtl="0">
                        <a:lnSpc>
                          <a:spcPct val="115000"/>
                        </a:lnSpc>
                        <a:spcBef>
                          <a:spcPts val="0"/>
                        </a:spcBef>
                        <a:spcAft>
                          <a:spcPts val="0"/>
                        </a:spcAft>
                        <a:buNone/>
                      </a:pPr>
                      <a:r>
                        <a:rPr lang="en" sz="1000"/>
                        <a:t>Total Unique samples</a:t>
                      </a:r>
                      <a:endParaRPr sz="1000"/>
                    </a:p>
                  </a:txBody>
                  <a:tcPr marT="19050" marB="19050" marR="28575" marL="28575" anchor="b">
                    <a:solidFill>
                      <a:srgbClr val="CFE2F3"/>
                    </a:solidFill>
                  </a:tcPr>
                </a:tc>
                <a:tc>
                  <a:txBody>
                    <a:bodyPr>
                      <a:noAutofit/>
                    </a:bodyPr>
                    <a:lstStyle/>
                    <a:p>
                      <a:pPr indent="0" lvl="0" marL="0" rtl="0">
                        <a:spcBef>
                          <a:spcPts val="0"/>
                        </a:spcBef>
                        <a:spcAft>
                          <a:spcPts val="0"/>
                        </a:spcAft>
                        <a:buNone/>
                      </a:pPr>
                      <a:r>
                        <a:t/>
                      </a:r>
                      <a:endParaRPr/>
                    </a:p>
                  </a:txBody>
                  <a:tcPr marT="19050" marB="19050" marR="28575" marL="28575" anchor="b">
                    <a:solidFill>
                      <a:srgbClr val="CFE2F3"/>
                    </a:solidFill>
                  </a:tcPr>
                </a:tc>
                <a:tc>
                  <a:txBody>
                    <a:bodyPr>
                      <a:noAutofit/>
                    </a:bodyPr>
                    <a:lstStyle/>
                    <a:p>
                      <a:pPr indent="0" lvl="0" marL="0" rtl="0">
                        <a:spcBef>
                          <a:spcPts val="0"/>
                        </a:spcBef>
                        <a:spcAft>
                          <a:spcPts val="0"/>
                        </a:spcAft>
                        <a:buNone/>
                      </a:pPr>
                      <a:r>
                        <a:t/>
                      </a:r>
                      <a:endParaRPr/>
                    </a:p>
                  </a:txBody>
                  <a:tcPr marT="19050" marB="19050" marR="28575" marL="28575" anchor="b">
                    <a:solidFill>
                      <a:srgbClr val="CFE2F3"/>
                    </a:solidFill>
                  </a:tcPr>
                </a:tc>
                <a:tc>
                  <a:txBody>
                    <a:bodyPr>
                      <a:noAutofit/>
                    </a:bodyPr>
                    <a:lstStyle/>
                    <a:p>
                      <a:pPr indent="0" lvl="0" marL="0" rtl="0">
                        <a:spcBef>
                          <a:spcPts val="0"/>
                        </a:spcBef>
                        <a:spcAft>
                          <a:spcPts val="0"/>
                        </a:spcAft>
                        <a:buNone/>
                      </a:pPr>
                      <a:r>
                        <a:t/>
                      </a:r>
                      <a:endParaRPr/>
                    </a:p>
                  </a:txBody>
                  <a:tcPr marT="19050" marB="19050" marR="28575" marL="28575" anchor="b">
                    <a:solidFill>
                      <a:srgbClr val="CFE2F3"/>
                    </a:solidFill>
                  </a:tcPr>
                </a:tc>
                <a:tc>
                  <a:txBody>
                    <a:bodyPr>
                      <a:noAutofit/>
                    </a:bodyPr>
                    <a:lstStyle/>
                    <a:p>
                      <a:pPr indent="0" lvl="0" marL="0" rtl="0" algn="ctr">
                        <a:lnSpc>
                          <a:spcPct val="115000"/>
                        </a:lnSpc>
                        <a:spcBef>
                          <a:spcPts val="0"/>
                        </a:spcBef>
                        <a:spcAft>
                          <a:spcPts val="0"/>
                        </a:spcAft>
                        <a:buNone/>
                      </a:pPr>
                      <a:r>
                        <a:rPr lang="en" sz="1000"/>
                        <a:t>218</a:t>
                      </a:r>
                      <a:endParaRPr sz="1000"/>
                    </a:p>
                  </a:txBody>
                  <a:tcPr marT="19050" marB="19050" marR="28575" marL="28575" anchor="b">
                    <a:solidFill>
                      <a:srgbClr val="CFE2F3"/>
                    </a:solidFill>
                  </a:tcPr>
                </a:tc>
              </a:tr>
            </a:tbl>
          </a:graphicData>
        </a:graphic>
      </p:graphicFrame>
      <p:sp>
        <p:nvSpPr>
          <p:cNvPr id="71" name="Shape 71"/>
          <p:cNvSpPr txBox="1"/>
          <p:nvPr/>
        </p:nvSpPr>
        <p:spPr>
          <a:xfrm>
            <a:off x="2334925" y="4337125"/>
            <a:ext cx="1941000" cy="40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000">
                <a:latin typeface="Open Sans"/>
                <a:ea typeface="Open Sans"/>
                <a:cs typeface="Open Sans"/>
                <a:sym typeface="Open Sans"/>
              </a:rPr>
              <a:t>Current Tally:</a:t>
            </a:r>
            <a:r>
              <a:rPr lang="en"/>
              <a:t> </a:t>
            </a:r>
            <a:endParaRPr/>
          </a:p>
        </p:txBody>
      </p:sp>
      <p:sp>
        <p:nvSpPr>
          <p:cNvPr id="72" name="Shape 72"/>
          <p:cNvSpPr txBox="1"/>
          <p:nvPr>
            <p:ph idx="1" type="body"/>
          </p:nvPr>
        </p:nvSpPr>
        <p:spPr>
          <a:xfrm>
            <a:off x="4373900" y="4252700"/>
            <a:ext cx="3809700" cy="69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00000"/>
                </a:solidFill>
                <a:latin typeface="Open Sans"/>
                <a:ea typeface="Open Sans"/>
                <a:cs typeface="Open Sans"/>
                <a:sym typeface="Open Sans"/>
              </a:rPr>
              <a:t>Accessions:</a:t>
            </a:r>
            <a:r>
              <a:rPr lang="en" sz="1400">
                <a:solidFill>
                  <a:srgbClr val="000000"/>
                </a:solidFill>
                <a:latin typeface="Open Sans"/>
                <a:ea typeface="Open Sans"/>
                <a:cs typeface="Open Sans"/>
                <a:sym typeface="Open Sans"/>
              </a:rPr>
              <a:t> 897					</a:t>
            </a:r>
            <a:r>
              <a:rPr b="1" lang="en" sz="1400">
                <a:solidFill>
                  <a:srgbClr val="000000"/>
                </a:solidFill>
                <a:latin typeface="Open Sans"/>
                <a:ea typeface="Open Sans"/>
                <a:cs typeface="Open Sans"/>
                <a:sym typeface="Open Sans"/>
              </a:rPr>
              <a:t>Samples: </a:t>
            </a:r>
            <a:r>
              <a:rPr lang="en" sz="1400">
                <a:solidFill>
                  <a:srgbClr val="000000"/>
                </a:solidFill>
                <a:latin typeface="Open Sans"/>
                <a:ea typeface="Open Sans"/>
                <a:cs typeface="Open Sans"/>
                <a:sym typeface="Open Sans"/>
              </a:rPr>
              <a:t>5942</a:t>
            </a:r>
            <a:endParaRPr sz="1400">
              <a:solidFill>
                <a:srgbClr val="000000"/>
              </a:solidFill>
              <a:latin typeface="Open Sans"/>
              <a:ea typeface="Open Sans"/>
              <a:cs typeface="Open Sans"/>
              <a:sym typeface="Open Sans"/>
            </a:endParaRPr>
          </a:p>
          <a:p>
            <a:pPr indent="0" lvl="0" marL="0" rtl="0">
              <a:spcBef>
                <a:spcPts val="1600"/>
              </a:spcBef>
              <a:spcAft>
                <a:spcPts val="0"/>
              </a:spcAft>
              <a:buNone/>
            </a:pPr>
            <a:r>
              <a:t/>
            </a:r>
            <a:endParaRPr sz="1000">
              <a:latin typeface="Open Sans"/>
              <a:ea typeface="Open Sans"/>
              <a:cs typeface="Open Sans"/>
              <a:sym typeface="Open Sans"/>
            </a:endParaRPr>
          </a:p>
          <a:p>
            <a:pPr indent="0" lvl="0" marL="0" rtl="0">
              <a:spcBef>
                <a:spcPts val="1600"/>
              </a:spcBef>
              <a:spcAft>
                <a:spcPts val="1600"/>
              </a:spcAft>
              <a:buNone/>
            </a:pPr>
            <a:r>
              <a:t/>
            </a:r>
            <a:endParaRPr sz="1000">
              <a:latin typeface="Open Sans"/>
              <a:ea typeface="Open Sans"/>
              <a:cs typeface="Open Sans"/>
              <a:sym typeface="Open Sans"/>
            </a:endParaRPr>
          </a:p>
        </p:txBody>
      </p:sp>
      <p:sp>
        <p:nvSpPr>
          <p:cNvPr id="73" name="Shape 73"/>
          <p:cNvSpPr/>
          <p:nvPr/>
        </p:nvSpPr>
        <p:spPr>
          <a:xfrm>
            <a:off x="109525" y="90425"/>
            <a:ext cx="428400" cy="403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1</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p:nvPr/>
        </p:nvSpPr>
        <p:spPr>
          <a:xfrm>
            <a:off x="51875" y="1067400"/>
            <a:ext cx="6129600" cy="3572100"/>
          </a:xfrm>
          <a:prstGeom prst="rect">
            <a:avLst/>
          </a:prstGeom>
          <a:solidFill>
            <a:srgbClr val="F3F3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ph type="title"/>
          </p:nvPr>
        </p:nvSpPr>
        <p:spPr>
          <a:xfrm>
            <a:off x="1220625" y="104675"/>
            <a:ext cx="5757600" cy="572700"/>
          </a:xfrm>
          <a:prstGeom prst="rect">
            <a:avLst/>
          </a:prstGeom>
          <a:noFill/>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1C4587"/>
                </a:solidFill>
                <a:latin typeface="Open Sans"/>
                <a:ea typeface="Open Sans"/>
                <a:cs typeface="Open Sans"/>
                <a:sym typeface="Open Sans"/>
              </a:rPr>
              <a:t>Platforms</a:t>
            </a:r>
            <a:endParaRPr b="1">
              <a:solidFill>
                <a:srgbClr val="1C4587"/>
              </a:solidFill>
              <a:latin typeface="Open Sans"/>
              <a:ea typeface="Open Sans"/>
              <a:cs typeface="Open Sans"/>
              <a:sym typeface="Open Sans"/>
            </a:endParaRPr>
          </a:p>
        </p:txBody>
      </p:sp>
      <p:graphicFrame>
        <p:nvGraphicFramePr>
          <p:cNvPr id="80" name="Shape 80"/>
          <p:cNvGraphicFramePr/>
          <p:nvPr/>
        </p:nvGraphicFramePr>
        <p:xfrm>
          <a:off x="205325" y="1175188"/>
          <a:ext cx="3000000" cy="3000000"/>
        </p:xfrm>
        <a:graphic>
          <a:graphicData uri="http://schemas.openxmlformats.org/drawingml/2006/table">
            <a:tbl>
              <a:tblPr>
                <a:noFill/>
                <a:tableStyleId>{89337A4B-3B00-44E6-B378-CF8FB399CA53}</a:tableStyleId>
              </a:tblPr>
              <a:tblGrid>
                <a:gridCol w="1039375"/>
                <a:gridCol w="2452375"/>
                <a:gridCol w="1096250"/>
                <a:gridCol w="1234300"/>
              </a:tblGrid>
              <a:tr h="228600">
                <a:tc>
                  <a:txBody>
                    <a:bodyPr>
                      <a:noAutofit/>
                    </a:bodyPr>
                    <a:lstStyle/>
                    <a:p>
                      <a:pPr indent="0" lvl="0" marL="0" rtl="0" algn="ctr">
                        <a:lnSpc>
                          <a:spcPct val="115000"/>
                        </a:lnSpc>
                        <a:spcBef>
                          <a:spcPts val="0"/>
                        </a:spcBef>
                        <a:spcAft>
                          <a:spcPts val="0"/>
                        </a:spcAft>
                        <a:buNone/>
                      </a:pPr>
                      <a:r>
                        <a:rPr b="1" lang="en" sz="1800">
                          <a:latin typeface="Calibri"/>
                          <a:ea typeface="Calibri"/>
                          <a:cs typeface="Calibri"/>
                          <a:sym typeface="Calibri"/>
                        </a:rPr>
                        <a:t>GPL13112</a:t>
                      </a:r>
                      <a:endParaRPr b="1" sz="1800">
                        <a:latin typeface="Calibri"/>
                        <a:ea typeface="Calibri"/>
                        <a:cs typeface="Calibri"/>
                        <a:sym typeface="Calibri"/>
                      </a:endParaRPr>
                    </a:p>
                  </a:txBody>
                  <a:tcPr marT="19050" marB="19050" marR="28575" marL="28575" anchor="ctr">
                    <a:solidFill>
                      <a:srgbClr val="D0E0E3"/>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Illumina HiSeq 2000 </a:t>
                      </a:r>
                      <a:endParaRPr sz="1800">
                        <a:latin typeface="Calibri"/>
                        <a:ea typeface="Calibri"/>
                        <a:cs typeface="Calibri"/>
                        <a:sym typeface="Calibri"/>
                      </a:endParaRPr>
                    </a:p>
                  </a:txBody>
                  <a:tcPr marT="19050" marB="19050" marR="28575" marL="28575" anchor="ctr">
                    <a:solidFill>
                      <a:srgbClr val="D0E0E3"/>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55317</a:t>
                      </a:r>
                      <a:endParaRPr sz="1800">
                        <a:latin typeface="Calibri"/>
                        <a:ea typeface="Calibri"/>
                        <a:cs typeface="Calibri"/>
                        <a:sym typeface="Calibri"/>
                      </a:endParaRPr>
                    </a:p>
                  </a:txBody>
                  <a:tcPr marT="19050" marB="19050" marR="28575" marL="28575" anchor="ctr">
                    <a:solidFill>
                      <a:srgbClr val="D0E0E3"/>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Mus musculus</a:t>
                      </a:r>
                      <a:endParaRPr sz="1800">
                        <a:latin typeface="Calibri"/>
                        <a:ea typeface="Calibri"/>
                        <a:cs typeface="Calibri"/>
                        <a:sym typeface="Calibri"/>
                      </a:endParaRPr>
                    </a:p>
                  </a:txBody>
                  <a:tcPr marT="19050" marB="19050" marR="28575" marL="28575" anchor="ctr">
                    <a:solidFill>
                      <a:srgbClr val="D0E0E3"/>
                    </a:solidFill>
                  </a:tcPr>
                </a:tc>
              </a:tr>
            </a:tbl>
          </a:graphicData>
        </a:graphic>
      </p:graphicFrame>
      <p:graphicFrame>
        <p:nvGraphicFramePr>
          <p:cNvPr id="81" name="Shape 81"/>
          <p:cNvGraphicFramePr/>
          <p:nvPr/>
        </p:nvGraphicFramePr>
        <p:xfrm>
          <a:off x="174588" y="3530075"/>
          <a:ext cx="3000000" cy="3000000"/>
        </p:xfrm>
        <a:graphic>
          <a:graphicData uri="http://schemas.openxmlformats.org/drawingml/2006/table">
            <a:tbl>
              <a:tblPr>
                <a:noFill/>
                <a:tableStyleId>{89337A4B-3B00-44E6-B378-CF8FB399CA53}</a:tableStyleId>
              </a:tblPr>
              <a:tblGrid>
                <a:gridCol w="1047000"/>
                <a:gridCol w="2470300"/>
                <a:gridCol w="1104275"/>
                <a:gridCol w="1243300"/>
              </a:tblGrid>
              <a:tr h="228600">
                <a:tc>
                  <a:txBody>
                    <a:bodyPr>
                      <a:noAutofit/>
                    </a:bodyPr>
                    <a:lstStyle/>
                    <a:p>
                      <a:pPr indent="0" lvl="0" marL="0" rtl="0" algn="ctr">
                        <a:lnSpc>
                          <a:spcPct val="115000"/>
                        </a:lnSpc>
                        <a:spcBef>
                          <a:spcPts val="0"/>
                        </a:spcBef>
                        <a:spcAft>
                          <a:spcPts val="0"/>
                        </a:spcAft>
                        <a:buNone/>
                      </a:pPr>
                      <a:r>
                        <a:rPr b="1" lang="en" sz="1800">
                          <a:latin typeface="Calibri"/>
                          <a:ea typeface="Calibri"/>
                          <a:cs typeface="Calibri"/>
                          <a:sym typeface="Calibri"/>
                        </a:rPr>
                        <a:t>GPL11154</a:t>
                      </a:r>
                      <a:endParaRPr b="1" sz="1800">
                        <a:latin typeface="Calibri"/>
                        <a:ea typeface="Calibri"/>
                        <a:cs typeface="Calibri"/>
                        <a:sym typeface="Calibri"/>
                      </a:endParaRPr>
                    </a:p>
                  </a:txBody>
                  <a:tcPr marT="19050" marB="19050" marR="28575" marL="28575" anchor="ctr">
                    <a:solidFill>
                      <a:srgbClr val="F4CCCC"/>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Illumina HiSeq 2000 </a:t>
                      </a:r>
                      <a:endParaRPr sz="1800">
                        <a:latin typeface="Calibri"/>
                        <a:ea typeface="Calibri"/>
                        <a:cs typeface="Calibri"/>
                        <a:sym typeface="Calibri"/>
                      </a:endParaRPr>
                    </a:p>
                  </a:txBody>
                  <a:tcPr marT="19050" marB="19050" marR="28575" marL="28575" anchor="ctr">
                    <a:solidFill>
                      <a:srgbClr val="F4CCCC"/>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47941</a:t>
                      </a:r>
                      <a:endParaRPr sz="1800">
                        <a:latin typeface="Calibri"/>
                        <a:ea typeface="Calibri"/>
                        <a:cs typeface="Calibri"/>
                        <a:sym typeface="Calibri"/>
                      </a:endParaRPr>
                    </a:p>
                  </a:txBody>
                  <a:tcPr marT="19050" marB="19050" marR="28575" marL="28575" anchor="ctr">
                    <a:solidFill>
                      <a:srgbClr val="F4CCCC"/>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Homo sapiens</a:t>
                      </a:r>
                      <a:endParaRPr sz="1800">
                        <a:latin typeface="Calibri"/>
                        <a:ea typeface="Calibri"/>
                        <a:cs typeface="Calibri"/>
                        <a:sym typeface="Calibri"/>
                      </a:endParaRPr>
                    </a:p>
                  </a:txBody>
                  <a:tcPr marT="19050" marB="19050" marR="28575" marL="28575" anchor="ctr">
                    <a:solidFill>
                      <a:srgbClr val="F4CCCC"/>
                    </a:solidFill>
                  </a:tcPr>
                </a:tc>
              </a:tr>
            </a:tbl>
          </a:graphicData>
        </a:graphic>
      </p:graphicFrame>
      <p:graphicFrame>
        <p:nvGraphicFramePr>
          <p:cNvPr id="82" name="Shape 82"/>
          <p:cNvGraphicFramePr/>
          <p:nvPr/>
        </p:nvGraphicFramePr>
        <p:xfrm>
          <a:off x="174588" y="2745125"/>
          <a:ext cx="3000000" cy="3000000"/>
        </p:xfrm>
        <a:graphic>
          <a:graphicData uri="http://schemas.openxmlformats.org/drawingml/2006/table">
            <a:tbl>
              <a:tblPr>
                <a:noFill/>
                <a:tableStyleId>{89337A4B-3B00-44E6-B378-CF8FB399CA53}</a:tableStyleId>
              </a:tblPr>
              <a:tblGrid>
                <a:gridCol w="1047000"/>
                <a:gridCol w="2470275"/>
                <a:gridCol w="1104275"/>
                <a:gridCol w="1243350"/>
              </a:tblGrid>
              <a:tr h="228600">
                <a:tc>
                  <a:txBody>
                    <a:bodyPr>
                      <a:noAutofit/>
                    </a:bodyPr>
                    <a:lstStyle/>
                    <a:p>
                      <a:pPr indent="0" lvl="0" marL="0" rtl="0" algn="ctr">
                        <a:lnSpc>
                          <a:spcPct val="115000"/>
                        </a:lnSpc>
                        <a:spcBef>
                          <a:spcPts val="0"/>
                        </a:spcBef>
                        <a:spcAft>
                          <a:spcPts val="0"/>
                        </a:spcAft>
                        <a:buNone/>
                      </a:pPr>
                      <a:r>
                        <a:rPr b="1" lang="en" sz="1800">
                          <a:latin typeface="Calibri"/>
                          <a:ea typeface="Calibri"/>
                          <a:cs typeface="Calibri"/>
                          <a:sym typeface="Calibri"/>
                        </a:rPr>
                        <a:t>GPL16791</a:t>
                      </a:r>
                      <a:endParaRPr b="1" sz="1800">
                        <a:latin typeface="Calibri"/>
                        <a:ea typeface="Calibri"/>
                        <a:cs typeface="Calibri"/>
                        <a:sym typeface="Calibri"/>
                      </a:endParaRPr>
                    </a:p>
                  </a:txBody>
                  <a:tcPr marT="19050" marB="19050" marR="28575" marL="28575" anchor="ctr">
                    <a:solidFill>
                      <a:srgbClr val="D9EAD3"/>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Illumina HiSeq 2500 </a:t>
                      </a:r>
                      <a:endParaRPr sz="1800">
                        <a:latin typeface="Calibri"/>
                        <a:ea typeface="Calibri"/>
                        <a:cs typeface="Calibri"/>
                        <a:sym typeface="Calibri"/>
                      </a:endParaRPr>
                    </a:p>
                  </a:txBody>
                  <a:tcPr marT="19050" marB="19050" marR="28575" marL="28575" anchor="ctr">
                    <a:solidFill>
                      <a:srgbClr val="D9EAD3"/>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25273</a:t>
                      </a:r>
                      <a:endParaRPr sz="1800">
                        <a:latin typeface="Calibri"/>
                        <a:ea typeface="Calibri"/>
                        <a:cs typeface="Calibri"/>
                        <a:sym typeface="Calibri"/>
                      </a:endParaRPr>
                    </a:p>
                  </a:txBody>
                  <a:tcPr marT="19050" marB="19050" marR="28575" marL="28575" anchor="ctr">
                    <a:solidFill>
                      <a:srgbClr val="D9EAD3"/>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Homo sapiens</a:t>
                      </a:r>
                      <a:endParaRPr sz="1800">
                        <a:latin typeface="Calibri"/>
                        <a:ea typeface="Calibri"/>
                        <a:cs typeface="Calibri"/>
                        <a:sym typeface="Calibri"/>
                      </a:endParaRPr>
                    </a:p>
                  </a:txBody>
                  <a:tcPr marT="19050" marB="19050" marR="28575" marL="28575" anchor="ctr">
                    <a:solidFill>
                      <a:srgbClr val="D9EAD3"/>
                    </a:solidFill>
                  </a:tcPr>
                </a:tc>
              </a:tr>
            </a:tbl>
          </a:graphicData>
        </a:graphic>
      </p:graphicFrame>
      <p:graphicFrame>
        <p:nvGraphicFramePr>
          <p:cNvPr id="83" name="Shape 83"/>
          <p:cNvGraphicFramePr/>
          <p:nvPr/>
        </p:nvGraphicFramePr>
        <p:xfrm>
          <a:off x="174588" y="1960163"/>
          <a:ext cx="3000000" cy="3000000"/>
        </p:xfrm>
        <a:graphic>
          <a:graphicData uri="http://schemas.openxmlformats.org/drawingml/2006/table">
            <a:tbl>
              <a:tblPr>
                <a:noFill/>
                <a:tableStyleId>{89337A4B-3B00-44E6-B378-CF8FB399CA53}</a:tableStyleId>
              </a:tblPr>
              <a:tblGrid>
                <a:gridCol w="1047025"/>
                <a:gridCol w="2470275"/>
                <a:gridCol w="1104275"/>
                <a:gridCol w="1243300"/>
              </a:tblGrid>
              <a:tr h="228600">
                <a:tc>
                  <a:txBody>
                    <a:bodyPr>
                      <a:noAutofit/>
                    </a:bodyPr>
                    <a:lstStyle/>
                    <a:p>
                      <a:pPr indent="0" lvl="0" marL="0" rtl="0" algn="ctr">
                        <a:lnSpc>
                          <a:spcPct val="115000"/>
                        </a:lnSpc>
                        <a:spcBef>
                          <a:spcPts val="0"/>
                        </a:spcBef>
                        <a:spcAft>
                          <a:spcPts val="0"/>
                        </a:spcAft>
                        <a:buNone/>
                      </a:pPr>
                      <a:r>
                        <a:rPr b="1" lang="en" sz="1800">
                          <a:latin typeface="Calibri"/>
                          <a:ea typeface="Calibri"/>
                          <a:cs typeface="Calibri"/>
                          <a:sym typeface="Calibri"/>
                        </a:rPr>
                        <a:t>GPL17021</a:t>
                      </a:r>
                      <a:endParaRPr b="1" sz="1800">
                        <a:latin typeface="Calibri"/>
                        <a:ea typeface="Calibri"/>
                        <a:cs typeface="Calibri"/>
                        <a:sym typeface="Calibri"/>
                      </a:endParaRPr>
                    </a:p>
                  </a:txBody>
                  <a:tcPr marT="19050" marB="19050" marR="28575" marL="28575" anchor="ctr">
                    <a:solidFill>
                      <a:srgbClr val="D9D2E9"/>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Illumina HiSeq 2500</a:t>
                      </a:r>
                      <a:endParaRPr sz="1800">
                        <a:latin typeface="Calibri"/>
                        <a:ea typeface="Calibri"/>
                        <a:cs typeface="Calibri"/>
                        <a:sym typeface="Calibri"/>
                      </a:endParaRPr>
                    </a:p>
                  </a:txBody>
                  <a:tcPr marT="19050" marB="19050" marR="28575" marL="28575" anchor="ctr">
                    <a:solidFill>
                      <a:srgbClr val="D9D2E9"/>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23879</a:t>
                      </a:r>
                      <a:endParaRPr sz="1800">
                        <a:latin typeface="Calibri"/>
                        <a:ea typeface="Calibri"/>
                        <a:cs typeface="Calibri"/>
                        <a:sym typeface="Calibri"/>
                      </a:endParaRPr>
                    </a:p>
                  </a:txBody>
                  <a:tcPr marT="19050" marB="19050" marR="28575" marL="28575" anchor="ctr">
                    <a:solidFill>
                      <a:srgbClr val="D9D2E9"/>
                    </a:solidFill>
                  </a:tcPr>
                </a:tc>
                <a:tc>
                  <a:txBody>
                    <a:bodyPr>
                      <a:noAutofit/>
                    </a:bodyPr>
                    <a:lstStyle/>
                    <a:p>
                      <a:pPr indent="0" lvl="0" marL="0" rtl="0" algn="ctr">
                        <a:lnSpc>
                          <a:spcPct val="115000"/>
                        </a:lnSpc>
                        <a:spcBef>
                          <a:spcPts val="0"/>
                        </a:spcBef>
                        <a:spcAft>
                          <a:spcPts val="0"/>
                        </a:spcAft>
                        <a:buNone/>
                      </a:pPr>
                      <a:r>
                        <a:rPr lang="en" sz="1800">
                          <a:latin typeface="Calibri"/>
                          <a:ea typeface="Calibri"/>
                          <a:cs typeface="Calibri"/>
                          <a:sym typeface="Calibri"/>
                        </a:rPr>
                        <a:t>Mus musculus</a:t>
                      </a:r>
                      <a:endParaRPr sz="1800">
                        <a:latin typeface="Calibri"/>
                        <a:ea typeface="Calibri"/>
                        <a:cs typeface="Calibri"/>
                        <a:sym typeface="Calibri"/>
                      </a:endParaRPr>
                    </a:p>
                  </a:txBody>
                  <a:tcPr marT="19050" marB="19050" marR="28575" marL="28575" anchor="ctr">
                    <a:solidFill>
                      <a:srgbClr val="D9D2E9"/>
                    </a:solidFill>
                  </a:tcPr>
                </a:tc>
              </a:tr>
            </a:tbl>
          </a:graphicData>
        </a:graphic>
      </p:graphicFrame>
      <p:graphicFrame>
        <p:nvGraphicFramePr>
          <p:cNvPr id="84" name="Shape 84"/>
          <p:cNvGraphicFramePr/>
          <p:nvPr/>
        </p:nvGraphicFramePr>
        <p:xfrm>
          <a:off x="311700" y="4171200"/>
          <a:ext cx="3000000" cy="3000000"/>
        </p:xfrm>
        <a:graphic>
          <a:graphicData uri="http://schemas.openxmlformats.org/drawingml/2006/table">
            <a:tbl>
              <a:tblPr>
                <a:noFill/>
                <a:tableStyleId>{89337A4B-3B00-44E6-B378-CF8FB399CA53}</a:tableStyleId>
              </a:tblPr>
              <a:tblGrid>
                <a:gridCol w="1047850"/>
                <a:gridCol w="2472300"/>
                <a:gridCol w="1105150"/>
                <a:gridCol w="1244325"/>
              </a:tblGrid>
              <a:tr h="409575">
                <a:tc>
                  <a:txBody>
                    <a:bodyPr>
                      <a:noAutofit/>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ctr"/>
                </a:tc>
                <a:tc>
                  <a:txBody>
                    <a:bodyPr>
                      <a:noAutofit/>
                    </a:bodyPr>
                    <a:lstStyle/>
                    <a:p>
                      <a:pPr indent="0" lvl="0" marL="0" rtl="0" algn="r">
                        <a:lnSpc>
                          <a:spcPct val="115000"/>
                        </a:lnSpc>
                        <a:spcBef>
                          <a:spcPts val="0"/>
                        </a:spcBef>
                        <a:spcAft>
                          <a:spcPts val="0"/>
                        </a:spcAft>
                        <a:buNone/>
                      </a:pPr>
                      <a:r>
                        <a:rPr b="1" lang="en" sz="1800">
                          <a:latin typeface="Calibri"/>
                          <a:ea typeface="Calibri"/>
                          <a:cs typeface="Calibri"/>
                          <a:sym typeface="Calibri"/>
                        </a:rPr>
                        <a:t>Total</a:t>
                      </a:r>
                      <a:endParaRPr b="1" sz="1800">
                        <a:latin typeface="Calibri"/>
                        <a:ea typeface="Calibri"/>
                        <a:cs typeface="Calibri"/>
                        <a:sym typeface="Calibri"/>
                      </a:endParaRPr>
                    </a:p>
                  </a:txBody>
                  <a:tcPr marT="19050" marB="19050" marR="28575" marL="28575" anchor="ctr"/>
                </a:tc>
                <a:tc>
                  <a:txBody>
                    <a:bodyPr>
                      <a:noAutofit/>
                    </a:bodyPr>
                    <a:lstStyle/>
                    <a:p>
                      <a:pPr indent="0" lvl="0" marL="0" rtl="0" algn="ctr">
                        <a:lnSpc>
                          <a:spcPct val="115000"/>
                        </a:lnSpc>
                        <a:spcBef>
                          <a:spcPts val="0"/>
                        </a:spcBef>
                        <a:spcAft>
                          <a:spcPts val="0"/>
                        </a:spcAft>
                        <a:buNone/>
                      </a:pPr>
                      <a:r>
                        <a:rPr b="1" lang="en" sz="1800">
                          <a:latin typeface="Calibri"/>
                          <a:ea typeface="Calibri"/>
                          <a:cs typeface="Calibri"/>
                          <a:sym typeface="Calibri"/>
                        </a:rPr>
                        <a:t>152410</a:t>
                      </a:r>
                      <a:endParaRPr b="1" sz="1800">
                        <a:latin typeface="Calibri"/>
                        <a:ea typeface="Calibri"/>
                        <a:cs typeface="Calibri"/>
                        <a:sym typeface="Calibri"/>
                      </a:endParaRPr>
                    </a:p>
                  </a:txBody>
                  <a:tcPr marT="19050" marB="19050" marR="28575" marL="28575" anchor="ctr"/>
                </a:tc>
                <a:tc>
                  <a:txBody>
                    <a:bodyPr>
                      <a:noAutofit/>
                    </a:bodyPr>
                    <a:lstStyle/>
                    <a:p>
                      <a:pPr indent="0" lvl="0" marL="0" rtl="0" algn="ctr">
                        <a:lnSpc>
                          <a:spcPct val="115000"/>
                        </a:lnSpc>
                        <a:spcBef>
                          <a:spcPts val="0"/>
                        </a:spcBef>
                        <a:spcAft>
                          <a:spcPts val="0"/>
                        </a:spcAft>
                        <a:buNone/>
                      </a:pPr>
                      <a:r>
                        <a:t/>
                      </a:r>
                      <a:endParaRPr sz="1800">
                        <a:latin typeface="Calibri"/>
                        <a:ea typeface="Calibri"/>
                        <a:cs typeface="Calibri"/>
                        <a:sym typeface="Calibri"/>
                      </a:endParaRPr>
                    </a:p>
                  </a:txBody>
                  <a:tcPr marT="19050" marB="19050" marR="28575" marL="28575" anchor="ctr"/>
                </a:tc>
              </a:tr>
            </a:tbl>
          </a:graphicData>
        </a:graphic>
      </p:graphicFrame>
      <p:pic>
        <p:nvPicPr>
          <p:cNvPr id="85" name="Shape 85"/>
          <p:cNvPicPr preferRelativeResize="0"/>
          <p:nvPr/>
        </p:nvPicPr>
        <p:blipFill rotWithShape="1">
          <a:blip r:embed="rId3">
            <a:alphaModFix/>
          </a:blip>
          <a:srcRect b="4936" l="10342" r="7830" t="8009"/>
          <a:stretch/>
        </p:blipFill>
        <p:spPr>
          <a:xfrm>
            <a:off x="6283175" y="1826600"/>
            <a:ext cx="2792159" cy="2053700"/>
          </a:xfrm>
          <a:prstGeom prst="rect">
            <a:avLst/>
          </a:prstGeom>
          <a:noFill/>
          <a:ln>
            <a:noFill/>
          </a:ln>
        </p:spPr>
      </p:pic>
      <p:cxnSp>
        <p:nvCxnSpPr>
          <p:cNvPr id="86" name="Shape 86"/>
          <p:cNvCxnSpPr/>
          <p:nvPr/>
        </p:nvCxnSpPr>
        <p:spPr>
          <a:xfrm>
            <a:off x="7050" y="656075"/>
            <a:ext cx="9129900" cy="21300"/>
          </a:xfrm>
          <a:prstGeom prst="straightConnector1">
            <a:avLst/>
          </a:prstGeom>
          <a:noFill/>
          <a:ln cap="flat" cmpd="sng" w="19050">
            <a:solidFill>
              <a:schemeClr val="dk2"/>
            </a:solidFill>
            <a:prstDash val="solid"/>
            <a:round/>
            <a:headEnd len="lg" w="lg" type="none"/>
            <a:tailEnd len="lg" w="lg" type="none"/>
          </a:ln>
        </p:spPr>
      </p:cxnSp>
      <p:sp>
        <p:nvSpPr>
          <p:cNvPr id="87" name="Shape 87"/>
          <p:cNvSpPr/>
          <p:nvPr/>
        </p:nvSpPr>
        <p:spPr>
          <a:xfrm>
            <a:off x="109525" y="90425"/>
            <a:ext cx="428400" cy="403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2</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800">
                <a:solidFill>
                  <a:schemeClr val="dk1"/>
                </a:solidFill>
              </a:rPr>
              <a:t>Total : 158303</a:t>
            </a:r>
            <a:endParaRPr sz="2800">
              <a:solidFill>
                <a:schemeClr val="dk1"/>
              </a:solidFill>
            </a:endParaRPr>
          </a:p>
          <a:p>
            <a:pPr indent="0" lvl="0" marL="0">
              <a:spcBef>
                <a:spcPts val="1600"/>
              </a:spcBef>
              <a:spcAft>
                <a:spcPts val="0"/>
              </a:spcAft>
              <a:buNone/>
            </a:pPr>
            <a:r>
              <a:rPr lang="en" sz="2800">
                <a:solidFill>
                  <a:schemeClr val="dk1"/>
                </a:solidFill>
              </a:rPr>
              <a:t>GSM = 157881</a:t>
            </a:r>
            <a:endParaRPr sz="2800">
              <a:solidFill>
                <a:schemeClr val="dk1"/>
              </a:solidFill>
            </a:endParaRPr>
          </a:p>
          <a:p>
            <a:pPr indent="0" lvl="0" marL="0">
              <a:spcBef>
                <a:spcPts val="1600"/>
              </a:spcBef>
              <a:spcAft>
                <a:spcPts val="0"/>
              </a:spcAft>
              <a:buNone/>
            </a:pPr>
            <a:r>
              <a:rPr lang="en" sz="2800">
                <a:solidFill>
                  <a:schemeClr val="dk1"/>
                </a:solidFill>
              </a:rPr>
              <a:t>Unique GSM = 121627</a:t>
            </a:r>
            <a:endParaRPr sz="2800">
              <a:solidFill>
                <a:schemeClr val="dk1"/>
              </a:solidFill>
            </a:endParaRPr>
          </a:p>
          <a:p>
            <a:pPr indent="0" lvl="0" marL="0">
              <a:spcBef>
                <a:spcPts val="1600"/>
              </a:spcBef>
              <a:spcAft>
                <a:spcPts val="1600"/>
              </a:spcAft>
              <a:buNone/>
            </a:pPr>
            <a:r>
              <a:rPr lang="en" sz="2800">
                <a:solidFill>
                  <a:schemeClr val="dk1"/>
                </a:solidFill>
              </a:rPr>
              <a:t>Duplicates = 36 675 (Sample runs)</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1899950" y="153700"/>
            <a:ext cx="57018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en" sz="3000">
                <a:solidFill>
                  <a:srgbClr val="1C4587"/>
                </a:solidFill>
                <a:latin typeface="Open Sans"/>
                <a:ea typeface="Open Sans"/>
                <a:cs typeface="Open Sans"/>
                <a:sym typeface="Open Sans"/>
              </a:rPr>
              <a:t>Gen3va report - IFNgamma</a:t>
            </a:r>
            <a:endParaRPr b="1" sz="3000">
              <a:solidFill>
                <a:srgbClr val="1C4587"/>
              </a:solidFill>
              <a:latin typeface="Open Sans"/>
              <a:ea typeface="Open Sans"/>
              <a:cs typeface="Open Sans"/>
              <a:sym typeface="Open Sans"/>
            </a:endParaRPr>
          </a:p>
        </p:txBody>
      </p:sp>
      <p:sp>
        <p:nvSpPr>
          <p:cNvPr id="98" name="Shape 98"/>
          <p:cNvSpPr txBox="1"/>
          <p:nvPr>
            <p:ph idx="1" type="body"/>
          </p:nvPr>
        </p:nvSpPr>
        <p:spPr>
          <a:xfrm>
            <a:off x="458650" y="1144550"/>
            <a:ext cx="3809700" cy="118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00000"/>
                </a:solidFill>
                <a:latin typeface="Open Sans"/>
                <a:ea typeface="Open Sans"/>
                <a:cs typeface="Open Sans"/>
                <a:sym typeface="Open Sans"/>
              </a:rPr>
              <a:t>Total signatures:</a:t>
            </a:r>
            <a:r>
              <a:rPr lang="en" sz="1400">
                <a:solidFill>
                  <a:srgbClr val="000000"/>
                </a:solidFill>
                <a:latin typeface="Open Sans"/>
                <a:ea typeface="Open Sans"/>
                <a:cs typeface="Open Sans"/>
                <a:sym typeface="Open Sans"/>
              </a:rPr>
              <a:t> 28</a:t>
            </a:r>
            <a:endParaRPr sz="1400">
              <a:solidFill>
                <a:srgbClr val="000000"/>
              </a:solidFill>
              <a:latin typeface="Open Sans"/>
              <a:ea typeface="Open Sans"/>
              <a:cs typeface="Open Sans"/>
              <a:sym typeface="Open Sans"/>
            </a:endParaRPr>
          </a:p>
          <a:p>
            <a:pPr indent="0" lvl="0" marL="0" rtl="0">
              <a:spcBef>
                <a:spcPts val="1600"/>
              </a:spcBef>
              <a:spcAft>
                <a:spcPts val="0"/>
              </a:spcAft>
              <a:buNone/>
            </a:pPr>
            <a:r>
              <a:rPr b="1" lang="en" sz="1400">
                <a:solidFill>
                  <a:srgbClr val="000000"/>
                </a:solidFill>
                <a:latin typeface="Open Sans"/>
                <a:ea typeface="Open Sans"/>
                <a:cs typeface="Open Sans"/>
                <a:sym typeface="Open Sans"/>
              </a:rPr>
              <a:t>Unique accessions: </a:t>
            </a:r>
            <a:r>
              <a:rPr lang="en" sz="1400">
                <a:solidFill>
                  <a:srgbClr val="000000"/>
                </a:solidFill>
                <a:latin typeface="Open Sans"/>
                <a:ea typeface="Open Sans"/>
                <a:cs typeface="Open Sans"/>
                <a:sym typeface="Open Sans"/>
              </a:rPr>
              <a:t>13</a:t>
            </a:r>
            <a:endParaRPr sz="1400">
              <a:solidFill>
                <a:srgbClr val="000000"/>
              </a:solidFill>
              <a:latin typeface="Open Sans"/>
              <a:ea typeface="Open Sans"/>
              <a:cs typeface="Open Sans"/>
              <a:sym typeface="Open Sans"/>
            </a:endParaRPr>
          </a:p>
          <a:p>
            <a:pPr indent="0" lvl="0" marL="0" rtl="0">
              <a:spcBef>
                <a:spcPts val="1600"/>
              </a:spcBef>
              <a:spcAft>
                <a:spcPts val="0"/>
              </a:spcAft>
              <a:buNone/>
            </a:pPr>
            <a:r>
              <a:t/>
            </a:r>
            <a:endParaRPr sz="1000">
              <a:latin typeface="Open Sans"/>
              <a:ea typeface="Open Sans"/>
              <a:cs typeface="Open Sans"/>
              <a:sym typeface="Open Sans"/>
            </a:endParaRPr>
          </a:p>
          <a:p>
            <a:pPr indent="0" lvl="0" marL="0" rtl="0">
              <a:spcBef>
                <a:spcPts val="1600"/>
              </a:spcBef>
              <a:spcAft>
                <a:spcPts val="1600"/>
              </a:spcAft>
              <a:buNone/>
            </a:pPr>
            <a:r>
              <a:t/>
            </a:r>
            <a:endParaRPr sz="1000">
              <a:latin typeface="Open Sans"/>
              <a:ea typeface="Open Sans"/>
              <a:cs typeface="Open Sans"/>
              <a:sym typeface="Open Sans"/>
            </a:endParaRPr>
          </a:p>
        </p:txBody>
      </p:sp>
      <p:sp>
        <p:nvSpPr>
          <p:cNvPr id="99" name="Shape 99"/>
          <p:cNvSpPr txBox="1"/>
          <p:nvPr/>
        </p:nvSpPr>
        <p:spPr>
          <a:xfrm>
            <a:off x="579600" y="2745000"/>
            <a:ext cx="3999000" cy="446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200" u="sng">
                <a:solidFill>
                  <a:srgbClr val="0000FF"/>
                </a:solidFill>
                <a:latin typeface="Open Sans"/>
                <a:ea typeface="Open Sans"/>
                <a:cs typeface="Open Sans"/>
                <a:sym typeface="Open Sans"/>
                <a:hlinkClick r:id="rId3"/>
              </a:rPr>
              <a:t>http://amp.pharm.mssm.edu/gen3va/tag/IFNgamma</a:t>
            </a:r>
            <a:endParaRPr sz="1200">
              <a:solidFill>
                <a:srgbClr val="0000FF"/>
              </a:solidFill>
              <a:latin typeface="Open Sans"/>
              <a:ea typeface="Open Sans"/>
              <a:cs typeface="Open Sans"/>
              <a:sym typeface="Open Sans"/>
            </a:endParaRPr>
          </a:p>
        </p:txBody>
      </p:sp>
      <p:pic>
        <p:nvPicPr>
          <p:cNvPr id="100" name="Shape 100"/>
          <p:cNvPicPr preferRelativeResize="0"/>
          <p:nvPr/>
        </p:nvPicPr>
        <p:blipFill>
          <a:blip r:embed="rId4">
            <a:alphaModFix/>
          </a:blip>
          <a:stretch>
            <a:fillRect/>
          </a:stretch>
        </p:blipFill>
        <p:spPr>
          <a:xfrm>
            <a:off x="5023150" y="1814626"/>
            <a:ext cx="4270500" cy="3049486"/>
          </a:xfrm>
          <a:prstGeom prst="rect">
            <a:avLst/>
          </a:prstGeom>
          <a:noFill/>
          <a:ln>
            <a:noFill/>
          </a:ln>
        </p:spPr>
      </p:pic>
      <p:sp>
        <p:nvSpPr>
          <p:cNvPr id="101" name="Shape 101"/>
          <p:cNvSpPr txBox="1"/>
          <p:nvPr>
            <p:ph idx="1" type="body"/>
          </p:nvPr>
        </p:nvSpPr>
        <p:spPr>
          <a:xfrm>
            <a:off x="5164425" y="1380400"/>
            <a:ext cx="4270500" cy="336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00"/>
                </a:solidFill>
              </a:rPr>
              <a:t>Sample distribution per tissue</a:t>
            </a:r>
            <a:endParaRPr sz="1400">
              <a:solidFill>
                <a:srgbClr val="000000"/>
              </a:solidFill>
            </a:endParaRPr>
          </a:p>
          <a:p>
            <a:pPr indent="0" lvl="0" marL="0" rtl="0">
              <a:spcBef>
                <a:spcPts val="1600"/>
              </a:spcBef>
              <a:spcAft>
                <a:spcPts val="0"/>
              </a:spcAft>
              <a:buNone/>
            </a:pPr>
            <a:r>
              <a:t/>
            </a:r>
            <a:endParaRPr sz="1000"/>
          </a:p>
          <a:p>
            <a:pPr indent="0" lvl="0" marL="0" rtl="0">
              <a:spcBef>
                <a:spcPts val="1600"/>
              </a:spcBef>
              <a:spcAft>
                <a:spcPts val="1600"/>
              </a:spcAft>
              <a:buNone/>
            </a:pPr>
            <a:r>
              <a:t/>
            </a:r>
            <a:endParaRPr sz="1000"/>
          </a:p>
        </p:txBody>
      </p:sp>
      <p:sp>
        <p:nvSpPr>
          <p:cNvPr id="102" name="Shape 102"/>
          <p:cNvSpPr txBox="1"/>
          <p:nvPr>
            <p:ph idx="1" type="body"/>
          </p:nvPr>
        </p:nvSpPr>
        <p:spPr>
          <a:xfrm>
            <a:off x="378600" y="2377500"/>
            <a:ext cx="679800" cy="38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00000"/>
                </a:solidFill>
                <a:latin typeface="Open Sans"/>
                <a:ea typeface="Open Sans"/>
                <a:cs typeface="Open Sans"/>
                <a:sym typeface="Open Sans"/>
              </a:rPr>
              <a:t>Tag:</a:t>
            </a:r>
            <a:endParaRPr b="1" sz="1400">
              <a:solidFill>
                <a:srgbClr val="000000"/>
              </a:solidFill>
              <a:latin typeface="Open Sans"/>
              <a:ea typeface="Open Sans"/>
              <a:cs typeface="Open Sans"/>
              <a:sym typeface="Open Sans"/>
            </a:endParaRPr>
          </a:p>
          <a:p>
            <a:pPr indent="0" lvl="0" marL="0" rtl="0">
              <a:spcBef>
                <a:spcPts val="1600"/>
              </a:spcBef>
              <a:spcAft>
                <a:spcPts val="0"/>
              </a:spcAft>
              <a:buNone/>
            </a:pPr>
            <a:r>
              <a:t/>
            </a:r>
            <a:endParaRPr sz="1000">
              <a:latin typeface="Open Sans"/>
              <a:ea typeface="Open Sans"/>
              <a:cs typeface="Open Sans"/>
              <a:sym typeface="Open Sans"/>
            </a:endParaRPr>
          </a:p>
          <a:p>
            <a:pPr indent="0" lvl="0" marL="0" rtl="0">
              <a:spcBef>
                <a:spcPts val="1600"/>
              </a:spcBef>
              <a:spcAft>
                <a:spcPts val="1600"/>
              </a:spcAft>
              <a:buNone/>
            </a:pPr>
            <a:r>
              <a:t/>
            </a:r>
            <a:endParaRPr sz="1000">
              <a:latin typeface="Open Sans"/>
              <a:ea typeface="Open Sans"/>
              <a:cs typeface="Open Sans"/>
              <a:sym typeface="Open Sans"/>
            </a:endParaRPr>
          </a:p>
        </p:txBody>
      </p:sp>
      <p:sp>
        <p:nvSpPr>
          <p:cNvPr id="103" name="Shape 103"/>
          <p:cNvSpPr txBox="1"/>
          <p:nvPr>
            <p:ph idx="1" type="body"/>
          </p:nvPr>
        </p:nvSpPr>
        <p:spPr>
          <a:xfrm>
            <a:off x="338000" y="3803000"/>
            <a:ext cx="2241600" cy="38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00000"/>
                </a:solidFill>
                <a:latin typeface="Open Sans"/>
                <a:ea typeface="Open Sans"/>
                <a:cs typeface="Open Sans"/>
                <a:sym typeface="Open Sans"/>
              </a:rPr>
              <a:t>Report by cell/tissue</a:t>
            </a:r>
            <a:r>
              <a:rPr b="1" lang="en" sz="1400">
                <a:latin typeface="Open Sans"/>
                <a:ea typeface="Open Sans"/>
                <a:cs typeface="Open Sans"/>
                <a:sym typeface="Open Sans"/>
              </a:rPr>
              <a:t>:</a:t>
            </a:r>
            <a:r>
              <a:rPr lang="en" sz="1400">
                <a:latin typeface="Open Sans"/>
                <a:ea typeface="Open Sans"/>
                <a:cs typeface="Open Sans"/>
                <a:sym typeface="Open Sans"/>
              </a:rPr>
              <a:t> </a:t>
            </a:r>
            <a:endParaRPr sz="1400">
              <a:latin typeface="Open Sans"/>
              <a:ea typeface="Open Sans"/>
              <a:cs typeface="Open Sans"/>
              <a:sym typeface="Open Sans"/>
            </a:endParaRPr>
          </a:p>
          <a:p>
            <a:pPr indent="0" lvl="0" marL="0" rtl="0">
              <a:spcBef>
                <a:spcPts val="1600"/>
              </a:spcBef>
              <a:spcAft>
                <a:spcPts val="0"/>
              </a:spcAft>
              <a:buNone/>
            </a:pPr>
            <a:r>
              <a:t/>
            </a:r>
            <a:endParaRPr sz="1000">
              <a:latin typeface="Open Sans"/>
              <a:ea typeface="Open Sans"/>
              <a:cs typeface="Open Sans"/>
              <a:sym typeface="Open Sans"/>
            </a:endParaRPr>
          </a:p>
          <a:p>
            <a:pPr indent="0" lvl="0" marL="0" rtl="0">
              <a:spcBef>
                <a:spcPts val="1600"/>
              </a:spcBef>
              <a:spcAft>
                <a:spcPts val="1600"/>
              </a:spcAft>
              <a:buNone/>
            </a:pPr>
            <a:r>
              <a:t/>
            </a:r>
            <a:endParaRPr sz="1000">
              <a:latin typeface="Open Sans"/>
              <a:ea typeface="Open Sans"/>
              <a:cs typeface="Open Sans"/>
              <a:sym typeface="Open Sans"/>
            </a:endParaRPr>
          </a:p>
        </p:txBody>
      </p:sp>
      <p:sp>
        <p:nvSpPr>
          <p:cNvPr id="104" name="Shape 104"/>
          <p:cNvSpPr txBox="1"/>
          <p:nvPr/>
        </p:nvSpPr>
        <p:spPr>
          <a:xfrm>
            <a:off x="627675" y="3310950"/>
            <a:ext cx="44931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u="sng">
                <a:solidFill>
                  <a:srgbClr val="0000FF"/>
                </a:solidFill>
                <a:hlinkClick r:id="rId5"/>
              </a:rPr>
              <a:t>http://amp.pharm.mssm.edu/gen3va/report/IFNgamma</a:t>
            </a:r>
            <a:endParaRPr sz="1200">
              <a:solidFill>
                <a:srgbClr val="0000FF"/>
              </a:solidFill>
              <a:latin typeface="Open Sans"/>
              <a:ea typeface="Open Sans"/>
              <a:cs typeface="Open Sans"/>
              <a:sym typeface="Open Sans"/>
            </a:endParaRPr>
          </a:p>
        </p:txBody>
      </p:sp>
      <p:cxnSp>
        <p:nvCxnSpPr>
          <p:cNvPr id="105" name="Shape 105"/>
          <p:cNvCxnSpPr/>
          <p:nvPr/>
        </p:nvCxnSpPr>
        <p:spPr>
          <a:xfrm>
            <a:off x="-14225" y="725825"/>
            <a:ext cx="9165300" cy="0"/>
          </a:xfrm>
          <a:prstGeom prst="straightConnector1">
            <a:avLst/>
          </a:prstGeom>
          <a:noFill/>
          <a:ln cap="flat" cmpd="sng" w="19050">
            <a:solidFill>
              <a:schemeClr val="dk2"/>
            </a:solidFill>
            <a:prstDash val="solid"/>
            <a:round/>
            <a:headEnd len="lg" w="lg" type="none"/>
            <a:tailEnd len="lg" w="lg" type="none"/>
          </a:ln>
        </p:spPr>
      </p:cxnSp>
      <p:sp>
        <p:nvSpPr>
          <p:cNvPr id="106" name="Shape 106"/>
          <p:cNvSpPr txBox="1"/>
          <p:nvPr>
            <p:ph idx="1" type="body"/>
          </p:nvPr>
        </p:nvSpPr>
        <p:spPr>
          <a:xfrm>
            <a:off x="338000" y="3145100"/>
            <a:ext cx="1666200" cy="38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00000"/>
                </a:solidFill>
                <a:latin typeface="Open Sans"/>
                <a:ea typeface="Open Sans"/>
                <a:cs typeface="Open Sans"/>
                <a:sym typeface="Open Sans"/>
              </a:rPr>
              <a:t>General Report</a:t>
            </a:r>
            <a:r>
              <a:rPr b="1" lang="en" sz="1400">
                <a:latin typeface="Open Sans"/>
                <a:ea typeface="Open Sans"/>
                <a:cs typeface="Open Sans"/>
                <a:sym typeface="Open Sans"/>
              </a:rPr>
              <a:t>:</a:t>
            </a:r>
            <a:r>
              <a:rPr lang="en" sz="1400">
                <a:latin typeface="Open Sans"/>
                <a:ea typeface="Open Sans"/>
                <a:cs typeface="Open Sans"/>
                <a:sym typeface="Open Sans"/>
              </a:rPr>
              <a:t> </a:t>
            </a:r>
            <a:endParaRPr sz="1400">
              <a:latin typeface="Open Sans"/>
              <a:ea typeface="Open Sans"/>
              <a:cs typeface="Open Sans"/>
              <a:sym typeface="Open Sans"/>
            </a:endParaRPr>
          </a:p>
          <a:p>
            <a:pPr indent="0" lvl="0" marL="0" rtl="0">
              <a:spcBef>
                <a:spcPts val="1600"/>
              </a:spcBef>
              <a:spcAft>
                <a:spcPts val="0"/>
              </a:spcAft>
              <a:buNone/>
            </a:pPr>
            <a:r>
              <a:t/>
            </a:r>
            <a:endParaRPr sz="1000">
              <a:latin typeface="Open Sans"/>
              <a:ea typeface="Open Sans"/>
              <a:cs typeface="Open Sans"/>
              <a:sym typeface="Open Sans"/>
            </a:endParaRPr>
          </a:p>
          <a:p>
            <a:pPr indent="0" lvl="0" marL="0" rtl="0">
              <a:spcBef>
                <a:spcPts val="1600"/>
              </a:spcBef>
              <a:spcAft>
                <a:spcPts val="1600"/>
              </a:spcAft>
              <a:buNone/>
            </a:pPr>
            <a:r>
              <a:t/>
            </a:r>
            <a:endParaRPr sz="1000">
              <a:latin typeface="Open Sans"/>
              <a:ea typeface="Open Sans"/>
              <a:cs typeface="Open Sans"/>
              <a:sym typeface="Open Sans"/>
            </a:endParaRPr>
          </a:p>
        </p:txBody>
      </p:sp>
      <p:sp>
        <p:nvSpPr>
          <p:cNvPr id="107" name="Shape 107"/>
          <p:cNvSpPr txBox="1"/>
          <p:nvPr/>
        </p:nvSpPr>
        <p:spPr>
          <a:xfrm>
            <a:off x="579600" y="4114000"/>
            <a:ext cx="4945500" cy="388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u="sng">
                <a:solidFill>
                  <a:srgbClr val="0000FF"/>
                </a:solidFill>
                <a:hlinkClick r:id="rId6"/>
              </a:rPr>
              <a:t>http://amp.pharm.mssm.edu/gen3va/report/291/IFNgamma</a:t>
            </a:r>
            <a:endParaRPr sz="1200">
              <a:solidFill>
                <a:srgbClr val="0000FF"/>
              </a:solidFill>
            </a:endParaRPr>
          </a:p>
        </p:txBody>
      </p:sp>
      <p:sp>
        <p:nvSpPr>
          <p:cNvPr id="108" name="Shape 108"/>
          <p:cNvSpPr/>
          <p:nvPr/>
        </p:nvSpPr>
        <p:spPr>
          <a:xfrm>
            <a:off x="109525" y="90425"/>
            <a:ext cx="428400" cy="403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3</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44400" y="106850"/>
            <a:ext cx="38295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73763"/>
                </a:solidFill>
                <a:latin typeface="Open Sans"/>
                <a:ea typeface="Open Sans"/>
                <a:cs typeface="Open Sans"/>
                <a:sym typeface="Open Sans"/>
              </a:rPr>
              <a:t>Tissue distribution:</a:t>
            </a:r>
            <a:r>
              <a:rPr lang="en"/>
              <a:t> </a:t>
            </a:r>
            <a:endParaRPr/>
          </a:p>
        </p:txBody>
      </p:sp>
      <p:pic>
        <p:nvPicPr>
          <p:cNvPr id="114" name="Shape 114"/>
          <p:cNvPicPr preferRelativeResize="0"/>
          <p:nvPr/>
        </p:nvPicPr>
        <p:blipFill>
          <a:blip r:embed="rId3">
            <a:alphaModFix/>
          </a:blip>
          <a:stretch>
            <a:fillRect/>
          </a:stretch>
        </p:blipFill>
        <p:spPr>
          <a:xfrm>
            <a:off x="784125" y="793000"/>
            <a:ext cx="7796700" cy="4270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p:nvPr/>
        </p:nvSpPr>
        <p:spPr>
          <a:xfrm>
            <a:off x="3823500" y="4062225"/>
            <a:ext cx="1532100" cy="71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109525" y="90425"/>
            <a:ext cx="428400" cy="403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a:t>4</a:t>
            </a:r>
            <a:endParaRPr b="1"/>
          </a:p>
        </p:txBody>
      </p:sp>
      <p:sp>
        <p:nvSpPr>
          <p:cNvPr id="121" name="Shape 121"/>
          <p:cNvSpPr/>
          <p:nvPr/>
        </p:nvSpPr>
        <p:spPr>
          <a:xfrm>
            <a:off x="109525" y="997300"/>
            <a:ext cx="9027300" cy="3003000"/>
          </a:xfrm>
          <a:prstGeom prst="downArrowCallout">
            <a:avLst>
              <a:gd fmla="val 10824" name="adj1"/>
              <a:gd fmla="val 12761" name="adj2"/>
              <a:gd fmla="val 19083" name="adj3"/>
              <a:gd fmla="val 71048"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5092850" y="1267825"/>
            <a:ext cx="4002300" cy="16263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ph type="title"/>
          </p:nvPr>
        </p:nvSpPr>
        <p:spPr>
          <a:xfrm>
            <a:off x="2679225" y="169350"/>
            <a:ext cx="4122600" cy="572700"/>
          </a:xfrm>
          <a:prstGeom prst="rect">
            <a:avLst/>
          </a:prstGeom>
          <a:noFill/>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1C4587"/>
                </a:solidFill>
                <a:latin typeface="Open Sans"/>
                <a:ea typeface="Open Sans"/>
                <a:cs typeface="Open Sans"/>
                <a:sym typeface="Open Sans"/>
              </a:rPr>
              <a:t>Aging tags</a:t>
            </a:r>
            <a:endParaRPr b="1">
              <a:solidFill>
                <a:srgbClr val="1C4587"/>
              </a:solidFill>
              <a:latin typeface="Open Sans"/>
              <a:ea typeface="Open Sans"/>
              <a:cs typeface="Open Sans"/>
              <a:sym typeface="Open Sans"/>
            </a:endParaRPr>
          </a:p>
        </p:txBody>
      </p:sp>
      <p:graphicFrame>
        <p:nvGraphicFramePr>
          <p:cNvPr id="124" name="Shape 124"/>
          <p:cNvGraphicFramePr/>
          <p:nvPr/>
        </p:nvGraphicFramePr>
        <p:xfrm>
          <a:off x="163050" y="1099900"/>
          <a:ext cx="3000000" cy="3000000"/>
        </p:xfrm>
        <a:graphic>
          <a:graphicData uri="http://schemas.openxmlformats.org/drawingml/2006/table">
            <a:tbl>
              <a:tblPr>
                <a:noFill/>
                <a:tableStyleId>{89337A4B-3B00-44E6-B378-CF8FB399CA53}</a:tableStyleId>
              </a:tblPr>
              <a:tblGrid>
                <a:gridCol w="342775"/>
                <a:gridCol w="2463125"/>
                <a:gridCol w="1602000"/>
              </a:tblGrid>
              <a:tr h="247650">
                <a:tc>
                  <a:txBody>
                    <a:bodyPr>
                      <a:noAutofit/>
                    </a:bodyPr>
                    <a:lstStyle/>
                    <a:p>
                      <a:pPr indent="0" lvl="0" marL="0" rtl="0">
                        <a:spcBef>
                          <a:spcPts val="0"/>
                        </a:spcBef>
                        <a:spcAft>
                          <a:spcPts val="0"/>
                        </a:spcAft>
                        <a:buNone/>
                      </a:pPr>
                      <a:r>
                        <a:t/>
                      </a:r>
                      <a:endParaRPr/>
                    </a:p>
                  </a:txBody>
                  <a:tcPr marT="19050" marB="19050" marR="28575" marL="28575" anchor="b">
                    <a:solidFill>
                      <a:srgbClr val="C9DAF8"/>
                    </a:solidFill>
                  </a:tcPr>
                </a:tc>
                <a:tc>
                  <a:txBody>
                    <a:bodyPr>
                      <a:noAutofit/>
                    </a:bodyPr>
                    <a:lstStyle/>
                    <a:p>
                      <a:pPr indent="0" lvl="0" marL="0" rtl="0" algn="ctr">
                        <a:lnSpc>
                          <a:spcPct val="115000"/>
                        </a:lnSpc>
                        <a:spcBef>
                          <a:spcPts val="0"/>
                        </a:spcBef>
                        <a:spcAft>
                          <a:spcPts val="0"/>
                        </a:spcAft>
                        <a:buNone/>
                      </a:pPr>
                      <a:r>
                        <a:rPr b="1" lang="en"/>
                        <a:t>Tag</a:t>
                      </a:r>
                      <a:endParaRPr b="1"/>
                    </a:p>
                  </a:txBody>
                  <a:tcPr marT="19050" marB="19050" marR="28575" marL="28575" anchor="b">
                    <a:solidFill>
                      <a:srgbClr val="C9DAF8"/>
                    </a:solidFill>
                  </a:tcPr>
                </a:tc>
                <a:tc>
                  <a:txBody>
                    <a:bodyPr>
                      <a:noAutofit/>
                    </a:bodyPr>
                    <a:lstStyle/>
                    <a:p>
                      <a:pPr indent="0" lvl="0" marL="0" rtl="0" algn="ctr">
                        <a:lnSpc>
                          <a:spcPct val="115000"/>
                        </a:lnSpc>
                        <a:spcBef>
                          <a:spcPts val="0"/>
                        </a:spcBef>
                        <a:spcAft>
                          <a:spcPts val="0"/>
                        </a:spcAft>
                        <a:buNone/>
                      </a:pPr>
                      <a:r>
                        <a:rPr b="1" lang="en"/>
                        <a:t>Signatures</a:t>
                      </a:r>
                      <a:endParaRPr b="1"/>
                    </a:p>
                  </a:txBody>
                  <a:tcPr marT="19050" marB="19050" marR="28575" marL="28575" anchor="b">
                    <a:solidFill>
                      <a:srgbClr val="C9DAF8"/>
                    </a:solidFill>
                  </a:tcPr>
                </a:tc>
              </a:tr>
              <a:tr h="298750">
                <a:tc>
                  <a:txBody>
                    <a:bodyPr>
                      <a:noAutofit/>
                    </a:bodyPr>
                    <a:lstStyle/>
                    <a:p>
                      <a:pPr indent="0" lvl="0" marL="0" rtl="0" algn="ctr">
                        <a:lnSpc>
                          <a:spcPct val="115000"/>
                        </a:lnSpc>
                        <a:spcBef>
                          <a:spcPts val="0"/>
                        </a:spcBef>
                        <a:spcAft>
                          <a:spcPts val="0"/>
                        </a:spcAft>
                        <a:buNone/>
                      </a:pPr>
                      <a:r>
                        <a:rPr lang="en" sz="1000"/>
                        <a:t>1</a:t>
                      </a:r>
                      <a:endParaRPr sz="1000"/>
                    </a:p>
                  </a:txBody>
                  <a:tcPr marT="19050" marB="19050" marR="28575" marL="28575" anchor="ctr"/>
                </a:tc>
                <a:tc>
                  <a:txBody>
                    <a:bodyPr>
                      <a:noAutofit/>
                    </a:bodyPr>
                    <a:lstStyle/>
                    <a:p>
                      <a:pPr indent="0" lvl="0" marL="0" rtl="0">
                        <a:lnSpc>
                          <a:spcPct val="115000"/>
                        </a:lnSpc>
                        <a:spcBef>
                          <a:spcPts val="0"/>
                        </a:spcBef>
                        <a:spcAft>
                          <a:spcPts val="0"/>
                        </a:spcAft>
                        <a:buNone/>
                      </a:pPr>
                      <a:r>
                        <a:rPr lang="en"/>
                        <a:t>AGING_BD2K_LINCS_DCIC_COURSERA</a:t>
                      </a:r>
                      <a:endParaRPr/>
                    </a:p>
                  </a:txBody>
                  <a:tcPr marT="19050" marB="19050" marR="28575" marL="28575"/>
                </a:tc>
                <a:tc>
                  <a:txBody>
                    <a:bodyPr>
                      <a:noAutofit/>
                    </a:bodyPr>
                    <a:lstStyle/>
                    <a:p>
                      <a:pPr indent="0" lvl="0" marL="0" rtl="0" algn="ctr">
                        <a:lnSpc>
                          <a:spcPct val="115000"/>
                        </a:lnSpc>
                        <a:spcBef>
                          <a:spcPts val="0"/>
                        </a:spcBef>
                        <a:spcAft>
                          <a:spcPts val="0"/>
                        </a:spcAft>
                        <a:buNone/>
                      </a:pPr>
                      <a:r>
                        <a:rPr lang="en">
                          <a:solidFill>
                            <a:srgbClr val="333333"/>
                          </a:solidFill>
                        </a:rPr>
                        <a:t>244</a:t>
                      </a:r>
                      <a:endParaRPr>
                        <a:solidFill>
                          <a:srgbClr val="333333"/>
                        </a:solidFill>
                      </a:endParaRPr>
                    </a:p>
                  </a:txBody>
                  <a:tcPr marT="19050" marB="19050" marR="28575" marL="28575">
                    <a:solidFill>
                      <a:srgbClr val="F3F3F3"/>
                    </a:solidFill>
                  </a:tcPr>
                </a:tc>
              </a:tr>
              <a:tr h="257175">
                <a:tc>
                  <a:txBody>
                    <a:bodyPr>
                      <a:noAutofit/>
                    </a:bodyPr>
                    <a:lstStyle/>
                    <a:p>
                      <a:pPr indent="0" lvl="0" marL="0" rtl="0" algn="ctr">
                        <a:lnSpc>
                          <a:spcPct val="115000"/>
                        </a:lnSpc>
                        <a:spcBef>
                          <a:spcPts val="0"/>
                        </a:spcBef>
                        <a:spcAft>
                          <a:spcPts val="0"/>
                        </a:spcAft>
                        <a:buNone/>
                      </a:pPr>
                      <a:r>
                        <a:rPr lang="en" sz="1000"/>
                        <a:t>2</a:t>
                      </a:r>
                      <a:endParaRPr sz="1000"/>
                    </a:p>
                  </a:txBody>
                  <a:tcPr marT="19050" marB="19050" marR="28575" marL="28575" anchor="ctr"/>
                </a:tc>
                <a:tc>
                  <a:txBody>
                    <a:bodyPr>
                      <a:noAutofit/>
                    </a:bodyPr>
                    <a:lstStyle/>
                    <a:p>
                      <a:pPr indent="0" lvl="0" marL="0" rtl="0">
                        <a:lnSpc>
                          <a:spcPct val="115000"/>
                        </a:lnSpc>
                        <a:spcBef>
                          <a:spcPts val="0"/>
                        </a:spcBef>
                        <a:spcAft>
                          <a:spcPts val="0"/>
                        </a:spcAft>
                        <a:buNone/>
                      </a:pPr>
                      <a:r>
                        <a:rPr lang="en"/>
                        <a:t>AGING_PHILLIP</a:t>
                      </a:r>
                      <a:endParaRPr/>
                    </a:p>
                  </a:txBody>
                  <a:tcPr marT="19050" marB="19050" marR="28575" marL="28575"/>
                </a:tc>
                <a:tc>
                  <a:txBody>
                    <a:bodyPr>
                      <a:noAutofit/>
                    </a:bodyPr>
                    <a:lstStyle/>
                    <a:p>
                      <a:pPr indent="0" lvl="0" marL="0" rtl="0" algn="ctr">
                        <a:lnSpc>
                          <a:spcPct val="115000"/>
                        </a:lnSpc>
                        <a:spcBef>
                          <a:spcPts val="0"/>
                        </a:spcBef>
                        <a:spcAft>
                          <a:spcPts val="0"/>
                        </a:spcAft>
                        <a:buNone/>
                      </a:pPr>
                      <a:r>
                        <a:rPr lang="en">
                          <a:solidFill>
                            <a:srgbClr val="333333"/>
                          </a:solidFill>
                        </a:rPr>
                        <a:t>87</a:t>
                      </a:r>
                      <a:endParaRPr>
                        <a:solidFill>
                          <a:srgbClr val="333333"/>
                        </a:solidFill>
                      </a:endParaRPr>
                    </a:p>
                  </a:txBody>
                  <a:tcPr marT="19050" marB="19050" marR="28575" marL="28575">
                    <a:solidFill>
                      <a:srgbClr val="F3F3F3"/>
                    </a:solidFill>
                  </a:tcPr>
                </a:tc>
              </a:tr>
              <a:tr h="257175">
                <a:tc>
                  <a:txBody>
                    <a:bodyPr>
                      <a:noAutofit/>
                    </a:bodyPr>
                    <a:lstStyle/>
                    <a:p>
                      <a:pPr indent="0" lvl="0" marL="0" rtl="0" algn="ctr">
                        <a:lnSpc>
                          <a:spcPct val="115000"/>
                        </a:lnSpc>
                        <a:spcBef>
                          <a:spcPts val="0"/>
                        </a:spcBef>
                        <a:spcAft>
                          <a:spcPts val="0"/>
                        </a:spcAft>
                        <a:buNone/>
                      </a:pPr>
                      <a:r>
                        <a:rPr lang="en" sz="1000"/>
                        <a:t>3</a:t>
                      </a:r>
                      <a:endParaRPr sz="1000"/>
                    </a:p>
                  </a:txBody>
                  <a:tcPr marT="19050" marB="19050" marR="28575" marL="28575" anchor="ctr"/>
                </a:tc>
                <a:tc>
                  <a:txBody>
                    <a:bodyPr>
                      <a:noAutofit/>
                    </a:bodyPr>
                    <a:lstStyle/>
                    <a:p>
                      <a:pPr indent="0" lvl="0" marL="0" rtl="0">
                        <a:lnSpc>
                          <a:spcPct val="115000"/>
                        </a:lnSpc>
                        <a:spcBef>
                          <a:spcPts val="0"/>
                        </a:spcBef>
                        <a:spcAft>
                          <a:spcPts val="0"/>
                        </a:spcAft>
                        <a:buNone/>
                      </a:pPr>
                      <a:r>
                        <a:rPr lang="en"/>
                        <a:t>AGING_M</a:t>
                      </a:r>
                      <a:endParaRPr/>
                    </a:p>
                  </a:txBody>
                  <a:tcPr marT="19050" marB="19050" marR="28575" marL="28575"/>
                </a:tc>
                <a:tc>
                  <a:txBody>
                    <a:bodyPr>
                      <a:noAutofit/>
                    </a:bodyPr>
                    <a:lstStyle/>
                    <a:p>
                      <a:pPr indent="0" lvl="0" marL="0" rtl="0" algn="ctr">
                        <a:lnSpc>
                          <a:spcPct val="115000"/>
                        </a:lnSpc>
                        <a:spcBef>
                          <a:spcPts val="0"/>
                        </a:spcBef>
                        <a:spcAft>
                          <a:spcPts val="0"/>
                        </a:spcAft>
                        <a:buNone/>
                      </a:pPr>
                      <a:r>
                        <a:rPr lang="en">
                          <a:solidFill>
                            <a:srgbClr val="333333"/>
                          </a:solidFill>
                        </a:rPr>
                        <a:t>64</a:t>
                      </a:r>
                      <a:endParaRPr>
                        <a:solidFill>
                          <a:srgbClr val="333333"/>
                        </a:solidFill>
                      </a:endParaRPr>
                    </a:p>
                  </a:txBody>
                  <a:tcPr marT="19050" marB="19050" marR="28575" marL="28575">
                    <a:solidFill>
                      <a:srgbClr val="F3F3F3"/>
                    </a:solidFill>
                  </a:tcPr>
                </a:tc>
              </a:tr>
              <a:tr h="257175">
                <a:tc>
                  <a:txBody>
                    <a:bodyPr>
                      <a:noAutofit/>
                    </a:bodyPr>
                    <a:lstStyle/>
                    <a:p>
                      <a:pPr indent="0" lvl="0" marL="0" rtl="0" algn="ctr">
                        <a:lnSpc>
                          <a:spcPct val="115000"/>
                        </a:lnSpc>
                        <a:spcBef>
                          <a:spcPts val="0"/>
                        </a:spcBef>
                        <a:spcAft>
                          <a:spcPts val="0"/>
                        </a:spcAft>
                        <a:buNone/>
                      </a:pPr>
                      <a:r>
                        <a:rPr lang="en" sz="1000"/>
                        <a:t>4</a:t>
                      </a:r>
                      <a:endParaRPr sz="1000"/>
                    </a:p>
                  </a:txBody>
                  <a:tcPr marT="19050" marB="19050" marR="28575" marL="28575" anchor="ctr"/>
                </a:tc>
                <a:tc>
                  <a:txBody>
                    <a:bodyPr>
                      <a:noAutofit/>
                    </a:bodyPr>
                    <a:lstStyle/>
                    <a:p>
                      <a:pPr indent="0" lvl="0" marL="0" rtl="0">
                        <a:lnSpc>
                          <a:spcPct val="115000"/>
                        </a:lnSpc>
                        <a:spcBef>
                          <a:spcPts val="0"/>
                        </a:spcBef>
                        <a:spcAft>
                          <a:spcPts val="0"/>
                        </a:spcAft>
                        <a:buNone/>
                      </a:pPr>
                      <a:r>
                        <a:rPr lang="en"/>
                        <a:t>AGING_BRAIN</a:t>
                      </a:r>
                      <a:endParaRPr/>
                    </a:p>
                  </a:txBody>
                  <a:tcPr marT="19050" marB="19050" marR="28575" marL="28575"/>
                </a:tc>
                <a:tc>
                  <a:txBody>
                    <a:bodyPr>
                      <a:noAutofit/>
                    </a:bodyPr>
                    <a:lstStyle/>
                    <a:p>
                      <a:pPr indent="0" lvl="0" marL="0" rtl="0" algn="ctr">
                        <a:lnSpc>
                          <a:spcPct val="115000"/>
                        </a:lnSpc>
                        <a:spcBef>
                          <a:spcPts val="0"/>
                        </a:spcBef>
                        <a:spcAft>
                          <a:spcPts val="0"/>
                        </a:spcAft>
                        <a:buNone/>
                      </a:pPr>
                      <a:r>
                        <a:rPr lang="en">
                          <a:solidFill>
                            <a:srgbClr val="333333"/>
                          </a:solidFill>
                        </a:rPr>
                        <a:t>58</a:t>
                      </a:r>
                      <a:endParaRPr>
                        <a:solidFill>
                          <a:srgbClr val="333333"/>
                        </a:solidFill>
                      </a:endParaRPr>
                    </a:p>
                  </a:txBody>
                  <a:tcPr marT="19050" marB="19050" marR="28575" marL="28575">
                    <a:solidFill>
                      <a:srgbClr val="F3F3F3"/>
                    </a:solidFill>
                  </a:tcPr>
                </a:tc>
              </a:tr>
              <a:tr h="257175">
                <a:tc>
                  <a:txBody>
                    <a:bodyPr>
                      <a:noAutofit/>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tc>
                <a:tc>
                  <a:txBody>
                    <a:bodyPr>
                      <a:noAutofit/>
                    </a:bodyPr>
                    <a:lstStyle/>
                    <a:p>
                      <a:pPr indent="0" lvl="0" marL="0" rtl="0">
                        <a:lnSpc>
                          <a:spcPct val="115000"/>
                        </a:lnSpc>
                        <a:spcBef>
                          <a:spcPts val="0"/>
                        </a:spcBef>
                        <a:spcAft>
                          <a:spcPts val="0"/>
                        </a:spcAft>
                        <a:buNone/>
                      </a:pPr>
                      <a:r>
                        <a:rPr lang="en"/>
                        <a:t>AGING</a:t>
                      </a:r>
                      <a:endParaRPr/>
                    </a:p>
                  </a:txBody>
                  <a:tcPr marT="19050" marB="19050" marR="28575" marL="28575"/>
                </a:tc>
                <a:tc>
                  <a:txBody>
                    <a:bodyPr>
                      <a:noAutofit/>
                    </a:bodyPr>
                    <a:lstStyle/>
                    <a:p>
                      <a:pPr indent="0" lvl="0" marL="0" rtl="0" algn="ctr">
                        <a:lnSpc>
                          <a:spcPct val="115000"/>
                        </a:lnSpc>
                        <a:spcBef>
                          <a:spcPts val="0"/>
                        </a:spcBef>
                        <a:spcAft>
                          <a:spcPts val="0"/>
                        </a:spcAft>
                        <a:buNone/>
                      </a:pPr>
                      <a:r>
                        <a:rPr lang="en">
                          <a:solidFill>
                            <a:srgbClr val="333333"/>
                          </a:solidFill>
                        </a:rPr>
                        <a:t>31</a:t>
                      </a:r>
                      <a:endParaRPr>
                        <a:solidFill>
                          <a:srgbClr val="333333"/>
                        </a:solidFill>
                      </a:endParaRPr>
                    </a:p>
                  </a:txBody>
                  <a:tcPr marT="19050" marB="19050" marR="28575" marL="28575">
                    <a:solidFill>
                      <a:srgbClr val="F3F3F3"/>
                    </a:solidFill>
                  </a:tcPr>
                </a:tc>
              </a:tr>
            </a:tbl>
          </a:graphicData>
        </a:graphic>
      </p:graphicFrame>
      <p:cxnSp>
        <p:nvCxnSpPr>
          <p:cNvPr id="125" name="Shape 125"/>
          <p:cNvCxnSpPr/>
          <p:nvPr/>
        </p:nvCxnSpPr>
        <p:spPr>
          <a:xfrm flipH="1" rot="10800000">
            <a:off x="-28475" y="742050"/>
            <a:ext cx="9165300" cy="7200"/>
          </a:xfrm>
          <a:prstGeom prst="straightConnector1">
            <a:avLst/>
          </a:prstGeom>
          <a:noFill/>
          <a:ln cap="flat" cmpd="sng" w="19050">
            <a:solidFill>
              <a:schemeClr val="dk2"/>
            </a:solidFill>
            <a:prstDash val="solid"/>
            <a:round/>
            <a:headEnd len="lg" w="lg" type="none"/>
            <a:tailEnd len="lg" w="lg" type="none"/>
          </a:ln>
        </p:spPr>
      </p:cxnSp>
      <p:sp>
        <p:nvSpPr>
          <p:cNvPr id="126" name="Shape 126"/>
          <p:cNvSpPr txBox="1"/>
          <p:nvPr>
            <p:ph idx="1" type="body"/>
          </p:nvPr>
        </p:nvSpPr>
        <p:spPr>
          <a:xfrm>
            <a:off x="3857125" y="4075950"/>
            <a:ext cx="1532100" cy="668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 sz="3000">
                <a:solidFill>
                  <a:srgbClr val="0000FF"/>
                </a:solidFill>
                <a:latin typeface="Open Sans"/>
                <a:ea typeface="Open Sans"/>
                <a:cs typeface="Open Sans"/>
                <a:sym typeface="Open Sans"/>
              </a:rPr>
              <a:t>AG tag</a:t>
            </a:r>
            <a:endParaRPr b="1" sz="3000">
              <a:solidFill>
                <a:srgbClr val="0000FF"/>
              </a:solidFill>
              <a:latin typeface="Open Sans"/>
              <a:ea typeface="Open Sans"/>
              <a:cs typeface="Open Sans"/>
              <a:sym typeface="Open Sans"/>
            </a:endParaRPr>
          </a:p>
        </p:txBody>
      </p:sp>
      <p:sp>
        <p:nvSpPr>
          <p:cNvPr id="127" name="Shape 127"/>
          <p:cNvSpPr/>
          <p:nvPr/>
        </p:nvSpPr>
        <p:spPr>
          <a:xfrm>
            <a:off x="5178075" y="1417288"/>
            <a:ext cx="1242300" cy="52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en"/>
              <a:t>Disease</a:t>
            </a:r>
            <a:endParaRPr/>
          </a:p>
        </p:txBody>
      </p:sp>
      <p:sp>
        <p:nvSpPr>
          <p:cNvPr id="128" name="Shape 128"/>
          <p:cNvSpPr/>
          <p:nvPr/>
        </p:nvSpPr>
        <p:spPr>
          <a:xfrm>
            <a:off x="6523977" y="2149338"/>
            <a:ext cx="1182900" cy="52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Tumor</a:t>
            </a:r>
            <a:endParaRPr/>
          </a:p>
        </p:txBody>
      </p:sp>
      <p:sp>
        <p:nvSpPr>
          <p:cNvPr id="129" name="Shape 129"/>
          <p:cNvSpPr/>
          <p:nvPr/>
        </p:nvSpPr>
        <p:spPr>
          <a:xfrm>
            <a:off x="5161263" y="2149338"/>
            <a:ext cx="1242300" cy="52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Treated</a:t>
            </a:r>
            <a:endParaRPr/>
          </a:p>
        </p:txBody>
      </p:sp>
      <p:sp>
        <p:nvSpPr>
          <p:cNvPr id="130" name="Shape 130"/>
          <p:cNvSpPr/>
          <p:nvPr/>
        </p:nvSpPr>
        <p:spPr>
          <a:xfrm>
            <a:off x="7863450" y="1417288"/>
            <a:ext cx="1182900" cy="52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Surgery</a:t>
            </a:r>
            <a:endParaRPr/>
          </a:p>
        </p:txBody>
      </p:sp>
      <p:sp>
        <p:nvSpPr>
          <p:cNvPr id="131" name="Shape 131"/>
          <p:cNvSpPr/>
          <p:nvPr/>
        </p:nvSpPr>
        <p:spPr>
          <a:xfrm>
            <a:off x="7827263" y="2149338"/>
            <a:ext cx="1182900" cy="52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Fractures</a:t>
            </a:r>
            <a:endParaRPr/>
          </a:p>
        </p:txBody>
      </p:sp>
      <p:sp>
        <p:nvSpPr>
          <p:cNvPr id="132" name="Shape 132"/>
          <p:cNvSpPr/>
          <p:nvPr/>
        </p:nvSpPr>
        <p:spPr>
          <a:xfrm>
            <a:off x="6523975" y="1417300"/>
            <a:ext cx="1221000" cy="52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Duplicates</a:t>
            </a:r>
            <a:endParaRPr/>
          </a:p>
        </p:txBody>
      </p:sp>
      <p:sp>
        <p:nvSpPr>
          <p:cNvPr id="133" name="Shape 133"/>
          <p:cNvSpPr txBox="1"/>
          <p:nvPr/>
        </p:nvSpPr>
        <p:spPr>
          <a:xfrm>
            <a:off x="4713300" y="1660000"/>
            <a:ext cx="386400" cy="49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980000"/>
                </a:solidFill>
              </a:rPr>
              <a:t>-</a:t>
            </a:r>
            <a:endParaRPr b="1" sz="2400">
              <a:solidFill>
                <a:srgbClr val="980000"/>
              </a:solidFill>
            </a:endParaRPr>
          </a:p>
        </p:txBody>
      </p:sp>
      <p:sp>
        <p:nvSpPr>
          <p:cNvPr id="134" name="Shape 134"/>
          <p:cNvSpPr txBox="1"/>
          <p:nvPr>
            <p:ph idx="1" type="body"/>
          </p:nvPr>
        </p:nvSpPr>
        <p:spPr>
          <a:xfrm>
            <a:off x="5704450" y="3596025"/>
            <a:ext cx="3809700" cy="118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00000"/>
                </a:solidFill>
                <a:latin typeface="Open Sans"/>
                <a:ea typeface="Open Sans"/>
                <a:cs typeface="Open Sans"/>
                <a:sym typeface="Open Sans"/>
              </a:rPr>
              <a:t>Total signatures:</a:t>
            </a:r>
            <a:r>
              <a:rPr lang="en" sz="1400">
                <a:solidFill>
                  <a:srgbClr val="000000"/>
                </a:solidFill>
                <a:latin typeface="Open Sans"/>
                <a:ea typeface="Open Sans"/>
                <a:cs typeface="Open Sans"/>
                <a:sym typeface="Open Sans"/>
              </a:rPr>
              <a:t> 182</a:t>
            </a:r>
            <a:endParaRPr sz="1400">
              <a:solidFill>
                <a:srgbClr val="000000"/>
              </a:solidFill>
              <a:latin typeface="Open Sans"/>
              <a:ea typeface="Open Sans"/>
              <a:cs typeface="Open Sans"/>
              <a:sym typeface="Open Sans"/>
            </a:endParaRPr>
          </a:p>
          <a:p>
            <a:pPr indent="0" lvl="0" marL="0" rtl="0">
              <a:spcBef>
                <a:spcPts val="1600"/>
              </a:spcBef>
              <a:spcAft>
                <a:spcPts val="0"/>
              </a:spcAft>
              <a:buNone/>
            </a:pPr>
            <a:r>
              <a:rPr b="1" lang="en" sz="1400">
                <a:solidFill>
                  <a:srgbClr val="000000"/>
                </a:solidFill>
                <a:latin typeface="Open Sans"/>
                <a:ea typeface="Open Sans"/>
                <a:cs typeface="Open Sans"/>
                <a:sym typeface="Open Sans"/>
              </a:rPr>
              <a:t>Unique accessions: </a:t>
            </a:r>
            <a:r>
              <a:rPr lang="en" sz="1400">
                <a:solidFill>
                  <a:srgbClr val="000000"/>
                </a:solidFill>
                <a:latin typeface="Open Sans"/>
                <a:ea typeface="Open Sans"/>
                <a:cs typeface="Open Sans"/>
                <a:sym typeface="Open Sans"/>
              </a:rPr>
              <a:t>91</a:t>
            </a:r>
            <a:endParaRPr sz="1400">
              <a:solidFill>
                <a:srgbClr val="000000"/>
              </a:solidFill>
              <a:latin typeface="Open Sans"/>
              <a:ea typeface="Open Sans"/>
              <a:cs typeface="Open Sans"/>
              <a:sym typeface="Open Sans"/>
            </a:endParaRPr>
          </a:p>
          <a:p>
            <a:pPr indent="0" lvl="0" marL="0" rtl="0">
              <a:spcBef>
                <a:spcPts val="1600"/>
              </a:spcBef>
              <a:spcAft>
                <a:spcPts val="0"/>
              </a:spcAft>
              <a:buNone/>
            </a:pPr>
            <a:r>
              <a:t/>
            </a:r>
            <a:endParaRPr sz="1000">
              <a:latin typeface="Open Sans"/>
              <a:ea typeface="Open Sans"/>
              <a:cs typeface="Open Sans"/>
              <a:sym typeface="Open Sans"/>
            </a:endParaRPr>
          </a:p>
          <a:p>
            <a:pPr indent="0" lvl="0" marL="0" rtl="0">
              <a:spcBef>
                <a:spcPts val="1600"/>
              </a:spcBef>
              <a:spcAft>
                <a:spcPts val="1600"/>
              </a:spcAft>
              <a:buNone/>
            </a:pPr>
            <a:r>
              <a:t/>
            </a:r>
            <a:endParaRPr sz="1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11700" y="1152475"/>
            <a:ext cx="1861800" cy="44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0" name="Shape 140"/>
          <p:cNvPicPr preferRelativeResize="0"/>
          <p:nvPr/>
        </p:nvPicPr>
        <p:blipFill rotWithShape="1">
          <a:blip r:embed="rId3">
            <a:alphaModFix/>
          </a:blip>
          <a:srcRect b="7505" l="16301" r="33368" t="8355"/>
          <a:stretch/>
        </p:blipFill>
        <p:spPr>
          <a:xfrm>
            <a:off x="6592175" y="2192800"/>
            <a:ext cx="2324501" cy="2361150"/>
          </a:xfrm>
          <a:prstGeom prst="rect">
            <a:avLst/>
          </a:prstGeom>
          <a:noFill/>
          <a:ln>
            <a:noFill/>
          </a:ln>
        </p:spPr>
      </p:pic>
      <p:pic>
        <p:nvPicPr>
          <p:cNvPr id="141" name="Shape 141"/>
          <p:cNvPicPr preferRelativeResize="0"/>
          <p:nvPr/>
        </p:nvPicPr>
        <p:blipFill>
          <a:blip r:embed="rId4">
            <a:alphaModFix/>
          </a:blip>
          <a:stretch>
            <a:fillRect/>
          </a:stretch>
        </p:blipFill>
        <p:spPr>
          <a:xfrm>
            <a:off x="135650" y="-4450"/>
            <a:ext cx="6468324" cy="5224151"/>
          </a:xfrm>
          <a:prstGeom prst="rect">
            <a:avLst/>
          </a:prstGeom>
          <a:noFill/>
          <a:ln>
            <a:noFill/>
          </a:ln>
        </p:spPr>
      </p:pic>
      <p:pic>
        <p:nvPicPr>
          <p:cNvPr id="142" name="Shape 142"/>
          <p:cNvPicPr preferRelativeResize="0"/>
          <p:nvPr/>
        </p:nvPicPr>
        <p:blipFill rotWithShape="1">
          <a:blip r:embed="rId3">
            <a:alphaModFix/>
          </a:blip>
          <a:srcRect b="63016" l="78571" r="5586" t="7933"/>
          <a:stretch/>
        </p:blipFill>
        <p:spPr>
          <a:xfrm>
            <a:off x="8217925" y="1152475"/>
            <a:ext cx="731701" cy="81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p:nvPr/>
        </p:nvSpPr>
        <p:spPr>
          <a:xfrm>
            <a:off x="155150" y="1343450"/>
            <a:ext cx="5487300" cy="20880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txBox="1"/>
          <p:nvPr>
            <p:ph type="title"/>
          </p:nvPr>
        </p:nvSpPr>
        <p:spPr>
          <a:xfrm>
            <a:off x="311700" y="267125"/>
            <a:ext cx="8520600" cy="572700"/>
          </a:xfrm>
          <a:prstGeom prst="rect">
            <a:avLst/>
          </a:prstGeom>
          <a:noFill/>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1C4587"/>
                </a:solidFill>
                <a:latin typeface="Open Sans"/>
                <a:ea typeface="Open Sans"/>
                <a:cs typeface="Open Sans"/>
                <a:sym typeface="Open Sans"/>
              </a:rPr>
              <a:t>ChEA Update</a:t>
            </a:r>
            <a:endParaRPr b="1">
              <a:solidFill>
                <a:srgbClr val="1C4587"/>
              </a:solidFill>
              <a:latin typeface="Open Sans"/>
              <a:ea typeface="Open Sans"/>
              <a:cs typeface="Open Sans"/>
              <a:sym typeface="Open Sans"/>
            </a:endParaRPr>
          </a:p>
        </p:txBody>
      </p:sp>
      <p:cxnSp>
        <p:nvCxnSpPr>
          <p:cNvPr id="149" name="Shape 149"/>
          <p:cNvCxnSpPr/>
          <p:nvPr/>
        </p:nvCxnSpPr>
        <p:spPr>
          <a:xfrm>
            <a:off x="-7125" y="839675"/>
            <a:ext cx="9117600" cy="11400"/>
          </a:xfrm>
          <a:prstGeom prst="straightConnector1">
            <a:avLst/>
          </a:prstGeom>
          <a:noFill/>
          <a:ln cap="flat" cmpd="sng" w="19050">
            <a:solidFill>
              <a:schemeClr val="dk2"/>
            </a:solidFill>
            <a:prstDash val="solid"/>
            <a:round/>
            <a:headEnd len="lg" w="lg" type="none"/>
            <a:tailEnd len="lg" w="lg" type="none"/>
          </a:ln>
        </p:spPr>
      </p:cxnSp>
      <p:pic>
        <p:nvPicPr>
          <p:cNvPr id="150" name="Shape 150"/>
          <p:cNvPicPr preferRelativeResize="0"/>
          <p:nvPr/>
        </p:nvPicPr>
        <p:blipFill>
          <a:blip r:embed="rId3">
            <a:alphaModFix/>
          </a:blip>
          <a:stretch>
            <a:fillRect/>
          </a:stretch>
        </p:blipFill>
        <p:spPr>
          <a:xfrm>
            <a:off x="325150" y="1623650"/>
            <a:ext cx="5214150" cy="1585275"/>
          </a:xfrm>
          <a:prstGeom prst="rect">
            <a:avLst/>
          </a:prstGeom>
          <a:noFill/>
          <a:ln>
            <a:noFill/>
          </a:ln>
        </p:spPr>
      </p:pic>
      <p:sp>
        <p:nvSpPr>
          <p:cNvPr id="151" name="Shape 151"/>
          <p:cNvSpPr txBox="1"/>
          <p:nvPr>
            <p:ph idx="1" type="body"/>
          </p:nvPr>
        </p:nvSpPr>
        <p:spPr>
          <a:xfrm>
            <a:off x="1388650" y="3756925"/>
            <a:ext cx="2290200" cy="372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rgbClr val="000000"/>
                </a:solidFill>
                <a:latin typeface="Open Sans"/>
                <a:ea typeface="Open Sans"/>
                <a:cs typeface="Open Sans"/>
                <a:sym typeface="Open Sans"/>
              </a:rPr>
              <a:t>&gt; 900 Chip-seq samples</a:t>
            </a:r>
            <a:endParaRPr sz="1400">
              <a:solidFill>
                <a:srgbClr val="000000"/>
              </a:solidFill>
              <a:latin typeface="Open Sans"/>
              <a:ea typeface="Open Sans"/>
              <a:cs typeface="Open Sans"/>
              <a:sym typeface="Open Sans"/>
            </a:endParaRPr>
          </a:p>
        </p:txBody>
      </p:sp>
      <p:sp>
        <p:nvSpPr>
          <p:cNvPr id="152" name="Shape 152"/>
          <p:cNvSpPr txBox="1"/>
          <p:nvPr/>
        </p:nvSpPr>
        <p:spPr>
          <a:xfrm>
            <a:off x="6069650" y="1191325"/>
            <a:ext cx="2682000" cy="2937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latin typeface="Open Sans"/>
                <a:ea typeface="Open Sans"/>
                <a:cs typeface="Open Sans"/>
                <a:sym typeface="Open Sans"/>
              </a:rPr>
              <a:t>N</a:t>
            </a:r>
            <a:r>
              <a:rPr b="1" lang="en" sz="1800">
                <a:solidFill>
                  <a:schemeClr val="dk1"/>
                </a:solidFill>
                <a:latin typeface="Open Sans"/>
                <a:ea typeface="Open Sans"/>
                <a:cs typeface="Open Sans"/>
                <a:sym typeface="Open Sans"/>
              </a:rPr>
              <a:t>ot added:</a:t>
            </a:r>
            <a:endParaRPr b="1" sz="1800">
              <a:solidFill>
                <a:schemeClr val="dk1"/>
              </a:solidFill>
              <a:latin typeface="Open Sans"/>
              <a:ea typeface="Open Sans"/>
              <a:cs typeface="Open Sans"/>
              <a:sym typeface="Open Sans"/>
            </a:endParaRPr>
          </a:p>
          <a:p>
            <a:pPr indent="0" lvl="0" marL="0" rtl="0">
              <a:lnSpc>
                <a:spcPct val="115000"/>
              </a:lnSpc>
              <a:spcBef>
                <a:spcPts val="0"/>
              </a:spcBef>
              <a:spcAft>
                <a:spcPts val="0"/>
              </a:spcAft>
              <a:buNone/>
            </a:pPr>
            <a:r>
              <a:rPr lang="en">
                <a:solidFill>
                  <a:schemeClr val="dk1"/>
                </a:solidFill>
                <a:latin typeface="Open Sans"/>
                <a:ea typeface="Open Sans"/>
                <a:cs typeface="Open Sans"/>
                <a:sym typeface="Open Sans"/>
              </a:rPr>
              <a:t>- </a:t>
            </a:r>
            <a:r>
              <a:rPr lang="en" sz="1600">
                <a:solidFill>
                  <a:schemeClr val="dk1"/>
                </a:solidFill>
                <a:latin typeface="Open Sans"/>
                <a:ea typeface="Open Sans"/>
                <a:cs typeface="Open Sans"/>
                <a:sym typeface="Open Sans"/>
              </a:rPr>
              <a:t>Histones</a:t>
            </a:r>
            <a:endParaRPr sz="1600">
              <a:solidFill>
                <a:schemeClr val="dk1"/>
              </a:solidFill>
              <a:latin typeface="Open Sans"/>
              <a:ea typeface="Open Sans"/>
              <a:cs typeface="Open Sans"/>
              <a:sym typeface="Open Sans"/>
            </a:endParaRPr>
          </a:p>
          <a:p>
            <a:pPr indent="0" lvl="0" marL="0" rtl="0">
              <a:lnSpc>
                <a:spcPct val="115000"/>
              </a:lnSpc>
              <a:spcBef>
                <a:spcPts val="0"/>
              </a:spcBef>
              <a:spcAft>
                <a:spcPts val="0"/>
              </a:spcAft>
              <a:buNone/>
            </a:pPr>
            <a:r>
              <a:rPr lang="en" sz="1600">
                <a:solidFill>
                  <a:schemeClr val="dk1"/>
                </a:solidFill>
                <a:latin typeface="Open Sans"/>
                <a:ea typeface="Open Sans"/>
                <a:cs typeface="Open Sans"/>
                <a:sym typeface="Open Sans"/>
              </a:rPr>
              <a:t>- DNA polimerase</a:t>
            </a:r>
            <a:endParaRPr sz="1600">
              <a:solidFill>
                <a:schemeClr val="dk1"/>
              </a:solidFill>
              <a:latin typeface="Open Sans"/>
              <a:ea typeface="Open Sans"/>
              <a:cs typeface="Open Sans"/>
              <a:sym typeface="Open Sans"/>
            </a:endParaRPr>
          </a:p>
          <a:p>
            <a:pPr indent="0" lvl="0" marL="0" rtl="0">
              <a:lnSpc>
                <a:spcPct val="115000"/>
              </a:lnSpc>
              <a:spcBef>
                <a:spcPts val="0"/>
              </a:spcBef>
              <a:spcAft>
                <a:spcPts val="0"/>
              </a:spcAft>
              <a:buNone/>
            </a:pPr>
            <a:r>
              <a:rPr lang="en" sz="1600">
                <a:solidFill>
                  <a:schemeClr val="dk1"/>
                </a:solidFill>
                <a:latin typeface="Open Sans"/>
                <a:ea typeface="Open Sans"/>
                <a:cs typeface="Open Sans"/>
                <a:sym typeface="Open Sans"/>
              </a:rPr>
              <a:t>- Drug treated samples</a:t>
            </a:r>
            <a:endParaRPr sz="1600">
              <a:solidFill>
                <a:schemeClr val="dk1"/>
              </a:solidFill>
              <a:latin typeface="Open Sans"/>
              <a:ea typeface="Open Sans"/>
              <a:cs typeface="Open Sans"/>
              <a:sym typeface="Open Sans"/>
            </a:endParaRPr>
          </a:p>
          <a:p>
            <a:pPr indent="0" lvl="0" marL="0" rtl="0">
              <a:lnSpc>
                <a:spcPct val="115000"/>
              </a:lnSpc>
              <a:spcBef>
                <a:spcPts val="0"/>
              </a:spcBef>
              <a:spcAft>
                <a:spcPts val="0"/>
              </a:spcAft>
              <a:buNone/>
            </a:pPr>
            <a:r>
              <a:rPr lang="en" sz="1600">
                <a:solidFill>
                  <a:schemeClr val="dk1"/>
                </a:solidFill>
                <a:latin typeface="Open Sans"/>
                <a:ea typeface="Open Sans"/>
                <a:cs typeface="Open Sans"/>
                <a:sym typeface="Open Sans"/>
              </a:rPr>
              <a:t>- Immunoglobulins</a:t>
            </a:r>
            <a:endParaRPr sz="1600">
              <a:solidFill>
                <a:schemeClr val="dk1"/>
              </a:solidFill>
              <a:latin typeface="Open Sans"/>
              <a:ea typeface="Open Sans"/>
              <a:cs typeface="Open Sans"/>
              <a:sym typeface="Open Sans"/>
            </a:endParaRPr>
          </a:p>
          <a:p>
            <a:pPr indent="0" lvl="0" marL="0" rtl="0">
              <a:lnSpc>
                <a:spcPct val="115000"/>
              </a:lnSpc>
              <a:spcBef>
                <a:spcPts val="0"/>
              </a:spcBef>
              <a:spcAft>
                <a:spcPts val="0"/>
              </a:spcAft>
              <a:buNone/>
            </a:pPr>
            <a:r>
              <a:rPr lang="en" sz="1600">
                <a:solidFill>
                  <a:schemeClr val="dk1"/>
                </a:solidFill>
                <a:latin typeface="Open Sans"/>
                <a:ea typeface="Open Sans"/>
                <a:cs typeface="Open Sans"/>
                <a:sym typeface="Open Sans"/>
              </a:rPr>
              <a:t>- Multiple replicates</a:t>
            </a:r>
            <a:endParaRPr sz="1600">
              <a:solidFill>
                <a:schemeClr val="dk1"/>
              </a:solidFill>
              <a:latin typeface="Open Sans"/>
              <a:ea typeface="Open Sans"/>
              <a:cs typeface="Open Sans"/>
              <a:sym typeface="Open Sans"/>
            </a:endParaRPr>
          </a:p>
          <a:p>
            <a:pPr indent="0" lvl="0" marL="0" rtl="0">
              <a:lnSpc>
                <a:spcPct val="115000"/>
              </a:lnSpc>
              <a:spcBef>
                <a:spcPts val="0"/>
              </a:spcBef>
              <a:spcAft>
                <a:spcPts val="0"/>
              </a:spcAft>
              <a:buNone/>
            </a:pPr>
            <a:r>
              <a:rPr lang="en" sz="1600">
                <a:solidFill>
                  <a:schemeClr val="dk1"/>
                </a:solidFill>
                <a:latin typeface="Open Sans"/>
                <a:ea typeface="Open Sans"/>
                <a:cs typeface="Open Sans"/>
                <a:sym typeface="Open Sans"/>
              </a:rPr>
              <a:t>- Different organisms </a:t>
            </a:r>
            <a:endParaRPr sz="1600">
              <a:solidFill>
                <a:schemeClr val="dk1"/>
              </a:solidFill>
              <a:latin typeface="Open Sans"/>
              <a:ea typeface="Open Sans"/>
              <a:cs typeface="Open Sans"/>
              <a:sym typeface="Open Sans"/>
            </a:endParaRPr>
          </a:p>
        </p:txBody>
      </p:sp>
      <p:sp>
        <p:nvSpPr>
          <p:cNvPr id="153" name="Shape 153"/>
          <p:cNvSpPr/>
          <p:nvPr/>
        </p:nvSpPr>
        <p:spPr>
          <a:xfrm>
            <a:off x="109525" y="90425"/>
            <a:ext cx="428400" cy="403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5</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