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sldIdLst>
    <p:sldId id="256" r:id="rId2"/>
    <p:sldId id="259" r:id="rId3"/>
    <p:sldId id="258"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autoAdjust="0"/>
    <p:restoredTop sz="94652" autoAdjust="0"/>
  </p:normalViewPr>
  <p:slideViewPr>
    <p:cSldViewPr snapToGrid="0" snapToObjects="1">
      <p:cViewPr varScale="1">
        <p:scale>
          <a:sx n="136" d="100"/>
          <a:sy n="136" d="100"/>
        </p:scale>
        <p:origin x="-282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0065BE-0657-4A47-90AD-C21C55E16B19}" type="datetime4">
              <a:rPr lang="en-US" smtClean="0"/>
              <a:pPr/>
              <a:t>January 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1928248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January 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120365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January 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852392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7BB8AF-C16A-4836-A92D-61834B5F0BA5}" type="datetime4">
              <a:rPr lang="en-US" smtClean="0"/>
              <a:pPr/>
              <a:t>January 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76522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January 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967695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3A18F4-33C3-445B-924C-31108C51719C}" type="datetime4">
              <a:rPr lang="en-US" smtClean="0"/>
              <a:pPr/>
              <a:t>January 5,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22508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F7543A-E259-478F-9E0D-57BA40E442B7}" type="datetime4">
              <a:rPr lang="en-US" smtClean="0"/>
              <a:pPr/>
              <a:t>January 5,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53146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January 5,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9817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January 5,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77845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January 5, 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16384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January 5,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6961186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1B13E-D5AF-485E-81A1-82A140076526}" type="datetime4">
              <a:rPr lang="en-US" smtClean="0"/>
              <a:pPr/>
              <a:t>January 5, 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603920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1" Type="http://schemas.openxmlformats.org/officeDocument/2006/relationships/hyperlink" Target="http://www.chemaxon.com/products/calculator-plugins/property-calculations/%23refractivity" TargetMode="External"/><Relationship Id="rId12" Type="http://schemas.openxmlformats.org/officeDocument/2006/relationships/hyperlink" Target="http://www.chemaxon.com/products/calculator-plugins/molecular-modelling/%23polarization" TargetMode="External"/><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5.jpeg"/><Relationship Id="rId4" Type="http://schemas.microsoft.com/office/2007/relationships/hdphoto" Target="../media/hdphoto1.wdp"/><Relationship Id="rId5" Type="http://schemas.openxmlformats.org/officeDocument/2006/relationships/hyperlink" Target="http://www.vcclab.org/lab/alogps/" TargetMode="External"/><Relationship Id="rId6" Type="http://schemas.openxmlformats.org/officeDocument/2006/relationships/hyperlink" Target="http://www.chemaxon.com/products/calculator-plugins/property-predictors/%23logp_logd" TargetMode="External"/><Relationship Id="rId7" Type="http://schemas.openxmlformats.org/officeDocument/2006/relationships/hyperlink" Target="http://www.chemaxon.com/products/calculator-plugins/property-predictors/%23pka" TargetMode="External"/><Relationship Id="rId8" Type="http://schemas.openxmlformats.org/officeDocument/2006/relationships/hyperlink" Target="http://www.chemaxon.com/products/calculator-plugins/property-calculations/%23h_bond" TargetMode="External"/><Relationship Id="rId9" Type="http://schemas.openxmlformats.org/officeDocument/2006/relationships/hyperlink" Target="http://www.chemaxon.com/products/calculator-plugins/property-calculations/%23topolgical_surface" TargetMode="External"/><Relationship Id="rId10" Type="http://schemas.openxmlformats.org/officeDocument/2006/relationships/hyperlink" Target="http://www.chemaxon.com/products/calculator-plugins/property-calculations/%23topology_analysi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1-05 at 9.47.15 PM.png"/>
          <p:cNvPicPr>
            <a:picLocks noChangeAspect="1"/>
          </p:cNvPicPr>
          <p:nvPr/>
        </p:nvPicPr>
        <p:blipFill rotWithShape="1">
          <a:blip r:embed="rId2">
            <a:extLst>
              <a:ext uri="{28A0092B-C50C-407E-A947-70E740481C1C}">
                <a14:useLocalDpi xmlns:a14="http://schemas.microsoft.com/office/drawing/2010/main" val="0"/>
              </a:ext>
            </a:extLst>
          </a:blip>
          <a:srcRect l="23686" r="-1"/>
          <a:stretch/>
        </p:blipFill>
        <p:spPr>
          <a:xfrm>
            <a:off x="1429376" y="177435"/>
            <a:ext cx="2926663" cy="801508"/>
          </a:xfrm>
          <a:prstGeom prst="rect">
            <a:avLst/>
          </a:prstGeom>
        </p:spPr>
      </p:pic>
      <p:sp>
        <p:nvSpPr>
          <p:cNvPr id="7" name="TextBox 6"/>
          <p:cNvSpPr txBox="1"/>
          <p:nvPr/>
        </p:nvSpPr>
        <p:spPr>
          <a:xfrm>
            <a:off x="6891266" y="274797"/>
            <a:ext cx="1736823" cy="369332"/>
          </a:xfrm>
          <a:prstGeom prst="rect">
            <a:avLst/>
          </a:prstGeom>
          <a:noFill/>
        </p:spPr>
        <p:txBody>
          <a:bodyPr wrap="square" rtlCol="0">
            <a:spAutoFit/>
          </a:bodyPr>
          <a:lstStyle/>
          <a:p>
            <a:r>
              <a:rPr lang="en-US" dirty="0" smtClean="0">
                <a:latin typeface="Copperplate Gothic Bold"/>
                <a:cs typeface="Copperplate Gothic Bold"/>
              </a:rPr>
              <a:t>Ma’ayan lab</a:t>
            </a:r>
            <a:endParaRPr lang="en-US" dirty="0">
              <a:latin typeface="Copperplate Gothic Bold"/>
              <a:cs typeface="Copperplate Gothic Bold"/>
            </a:endParaRPr>
          </a:p>
        </p:txBody>
      </p:sp>
      <p:pic>
        <p:nvPicPr>
          <p:cNvPr id="8" name="Picture 7" descr="Screen Shot 2016-01-05 at 9.47.15 PM.png"/>
          <p:cNvPicPr>
            <a:picLocks noChangeAspect="1"/>
          </p:cNvPicPr>
          <p:nvPr/>
        </p:nvPicPr>
        <p:blipFill rotWithShape="1">
          <a:blip r:embed="rId2">
            <a:extLst>
              <a:ext uri="{28A0092B-C50C-407E-A947-70E740481C1C}">
                <a14:useLocalDpi xmlns:a14="http://schemas.microsoft.com/office/drawing/2010/main" val="0"/>
              </a:ext>
            </a:extLst>
          </a:blip>
          <a:srcRect l="2270" r="75686" b="38511"/>
          <a:stretch/>
        </p:blipFill>
        <p:spPr>
          <a:xfrm>
            <a:off x="84040" y="177435"/>
            <a:ext cx="1207848" cy="704146"/>
          </a:xfrm>
          <a:prstGeom prst="rect">
            <a:avLst/>
          </a:prstGeom>
        </p:spPr>
      </p:pic>
      <p:sp>
        <p:nvSpPr>
          <p:cNvPr id="9" name="TextBox 8"/>
          <p:cNvSpPr txBox="1"/>
          <p:nvPr/>
        </p:nvSpPr>
        <p:spPr>
          <a:xfrm>
            <a:off x="2269076" y="2530747"/>
            <a:ext cx="4622190" cy="400110"/>
          </a:xfrm>
          <a:prstGeom prst="rect">
            <a:avLst/>
          </a:prstGeom>
          <a:noFill/>
        </p:spPr>
        <p:txBody>
          <a:bodyPr wrap="square" rtlCol="0">
            <a:spAutoFit/>
          </a:bodyPr>
          <a:lstStyle/>
          <a:p>
            <a:r>
              <a:rPr lang="en-US" sz="2000" dirty="0" smtClean="0">
                <a:latin typeface="Copperplate Gothic Bold"/>
                <a:cs typeface="Copperplate Gothic Bold"/>
              </a:rPr>
              <a:t>Fibroblast to Dermal papilla </a:t>
            </a:r>
            <a:endParaRPr lang="en-US" sz="2000" dirty="0">
              <a:latin typeface="Copperplate Gothic Bold"/>
              <a:cs typeface="Copperplate Gothic Bold"/>
            </a:endParaRPr>
          </a:p>
        </p:txBody>
      </p:sp>
      <p:pic>
        <p:nvPicPr>
          <p:cNvPr id="10" name="Picture 9" descr="Screen Shot 2016-01-05 at 10.32.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87179"/>
            <a:ext cx="9153338" cy="1180160"/>
          </a:xfrm>
          <a:prstGeom prst="rect">
            <a:avLst/>
          </a:prstGeom>
        </p:spPr>
      </p:pic>
    </p:spTree>
    <p:extLst>
      <p:ext uri="{BB962C8B-B14F-4D97-AF65-F5344CB8AC3E}">
        <p14:creationId xmlns:p14="http://schemas.microsoft.com/office/powerpoint/2010/main" val="5537582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ernate Process 1"/>
          <p:cNvSpPr/>
          <p:nvPr/>
        </p:nvSpPr>
        <p:spPr>
          <a:xfrm>
            <a:off x="448212" y="326848"/>
            <a:ext cx="1111194" cy="578990"/>
          </a:xfrm>
          <a:prstGeom prst="flowChartAlternateProcess">
            <a:avLst/>
          </a:prstGeom>
          <a:solidFill>
            <a:schemeClr val="tx1">
              <a:lumMod val="50000"/>
              <a:lumOff val="50000"/>
            </a:schemeClr>
          </a:solidFill>
          <a:ln>
            <a:solidFill>
              <a:schemeClr val="tx1"/>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658310" y="385241"/>
            <a:ext cx="625630" cy="461665"/>
          </a:xfrm>
          <a:prstGeom prst="rect">
            <a:avLst/>
          </a:prstGeom>
          <a:noFill/>
        </p:spPr>
        <p:txBody>
          <a:bodyPr wrap="square" rtlCol="0">
            <a:spAutoFit/>
          </a:bodyPr>
          <a:lstStyle/>
          <a:p>
            <a:pPr algn="ctr"/>
            <a:r>
              <a:rPr lang="en-US" sz="1200" b="1" dirty="0" smtClean="0"/>
              <a:t>GEO search</a:t>
            </a:r>
            <a:endParaRPr lang="en-US" sz="1200" b="1" dirty="0"/>
          </a:p>
        </p:txBody>
      </p:sp>
      <p:sp>
        <p:nvSpPr>
          <p:cNvPr id="4" name="Process 3"/>
          <p:cNvSpPr/>
          <p:nvPr/>
        </p:nvSpPr>
        <p:spPr>
          <a:xfrm>
            <a:off x="322150" y="2514633"/>
            <a:ext cx="2231725" cy="700389"/>
          </a:xfrm>
          <a:prstGeom prst="flowChartProcess">
            <a:avLst/>
          </a:prstGeom>
          <a:solidFill>
            <a:schemeClr val="tx2">
              <a:lumMod val="60000"/>
              <a:lumOff val="40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143874" y="1309570"/>
            <a:ext cx="1372652" cy="415498"/>
          </a:xfrm>
          <a:prstGeom prst="rect">
            <a:avLst/>
          </a:prstGeom>
          <a:noFill/>
        </p:spPr>
        <p:txBody>
          <a:bodyPr wrap="square" rtlCol="0">
            <a:spAutoFit/>
          </a:bodyPr>
          <a:lstStyle/>
          <a:p>
            <a:r>
              <a:rPr lang="en-US" sz="1050" dirty="0" smtClean="0"/>
              <a:t>Useful search results selected</a:t>
            </a:r>
            <a:endParaRPr lang="en-US" sz="1050" dirty="0"/>
          </a:p>
        </p:txBody>
      </p:sp>
      <p:sp>
        <p:nvSpPr>
          <p:cNvPr id="6" name="TextBox 5"/>
          <p:cNvSpPr txBox="1"/>
          <p:nvPr/>
        </p:nvSpPr>
        <p:spPr>
          <a:xfrm>
            <a:off x="480892" y="2675540"/>
            <a:ext cx="2044969" cy="461665"/>
          </a:xfrm>
          <a:prstGeom prst="rect">
            <a:avLst/>
          </a:prstGeom>
          <a:noFill/>
        </p:spPr>
        <p:txBody>
          <a:bodyPr wrap="square" rtlCol="0">
            <a:spAutoFit/>
          </a:bodyPr>
          <a:lstStyle/>
          <a:p>
            <a:pPr algn="ctr"/>
            <a:r>
              <a:rPr lang="en-US" sz="1200" b="1" dirty="0" smtClean="0"/>
              <a:t>Gene signatures extracted with GEO2Enrichr</a:t>
            </a:r>
            <a:endParaRPr lang="en-US" sz="1200" b="1" dirty="0"/>
          </a:p>
        </p:txBody>
      </p:sp>
      <p:sp>
        <p:nvSpPr>
          <p:cNvPr id="7" name="TextBox 6"/>
          <p:cNvSpPr txBox="1"/>
          <p:nvPr/>
        </p:nvSpPr>
        <p:spPr>
          <a:xfrm rot="20212161">
            <a:off x="2552078" y="2347012"/>
            <a:ext cx="1765238" cy="430887"/>
          </a:xfrm>
          <a:prstGeom prst="rect">
            <a:avLst/>
          </a:prstGeom>
          <a:noFill/>
        </p:spPr>
        <p:txBody>
          <a:bodyPr wrap="square" rtlCol="0">
            <a:spAutoFit/>
          </a:bodyPr>
          <a:lstStyle/>
          <a:p>
            <a:r>
              <a:rPr lang="en-US" sz="1100" dirty="0" smtClean="0"/>
              <a:t>Differentially expressed gene list uploaded </a:t>
            </a:r>
            <a:endParaRPr lang="en-US" sz="1100" baseline="30000" dirty="0"/>
          </a:p>
        </p:txBody>
      </p:sp>
      <p:sp>
        <p:nvSpPr>
          <p:cNvPr id="8" name="Rounded Rectangle 7"/>
          <p:cNvSpPr/>
          <p:nvPr/>
        </p:nvSpPr>
        <p:spPr>
          <a:xfrm>
            <a:off x="4052586" y="1538295"/>
            <a:ext cx="1596757" cy="770429"/>
          </a:xfrm>
          <a:prstGeom prst="roundRect">
            <a:avLst/>
          </a:prstGeom>
          <a:solidFill>
            <a:schemeClr val="accent3"/>
          </a:solidFill>
          <a:ln>
            <a:solidFill>
              <a:schemeClr val="accent3"/>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220665" y="1725068"/>
            <a:ext cx="1503381" cy="369332"/>
          </a:xfrm>
          <a:prstGeom prst="rect">
            <a:avLst/>
          </a:prstGeom>
          <a:noFill/>
        </p:spPr>
        <p:txBody>
          <a:bodyPr wrap="square" rtlCol="0">
            <a:spAutoFit/>
          </a:bodyPr>
          <a:lstStyle/>
          <a:p>
            <a:r>
              <a:rPr lang="en-US" b="1" dirty="0" smtClean="0"/>
              <a:t>L1000CDS</a:t>
            </a:r>
            <a:r>
              <a:rPr lang="en-US" b="1" baseline="30000" dirty="0" smtClean="0"/>
              <a:t>2</a:t>
            </a:r>
            <a:endParaRPr lang="en-US" b="1" baseline="30000" dirty="0"/>
          </a:p>
        </p:txBody>
      </p:sp>
      <p:sp>
        <p:nvSpPr>
          <p:cNvPr id="10" name="Stored Data 9"/>
          <p:cNvSpPr/>
          <p:nvPr/>
        </p:nvSpPr>
        <p:spPr>
          <a:xfrm>
            <a:off x="6359014" y="3215022"/>
            <a:ext cx="1932916" cy="700389"/>
          </a:xfrm>
          <a:prstGeom prst="flowChartOnlineStorag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816563" y="3368194"/>
            <a:ext cx="831061" cy="369332"/>
          </a:xfrm>
          <a:prstGeom prst="rect">
            <a:avLst/>
          </a:prstGeom>
          <a:noFill/>
        </p:spPr>
        <p:txBody>
          <a:bodyPr wrap="square" rtlCol="0">
            <a:spAutoFit/>
          </a:bodyPr>
          <a:lstStyle/>
          <a:p>
            <a:r>
              <a:rPr lang="en-US" b="1" dirty="0" smtClean="0"/>
              <a:t>Mimic</a:t>
            </a:r>
            <a:endParaRPr lang="en-US" b="1" dirty="0"/>
          </a:p>
        </p:txBody>
      </p:sp>
      <p:cxnSp>
        <p:nvCxnSpPr>
          <p:cNvPr id="13" name="Straight Arrow Connector 12"/>
          <p:cNvCxnSpPr/>
          <p:nvPr/>
        </p:nvCxnSpPr>
        <p:spPr>
          <a:xfrm>
            <a:off x="924438" y="905838"/>
            <a:ext cx="219436" cy="160879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2525861" y="2054219"/>
            <a:ext cx="1526725" cy="7046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10" idx="0"/>
          </p:cNvCxnSpPr>
          <p:nvPr/>
        </p:nvCxnSpPr>
        <p:spPr>
          <a:xfrm>
            <a:off x="5649343" y="1909734"/>
            <a:ext cx="1676129" cy="1305288"/>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2204634127"/>
              </p:ext>
            </p:extLst>
          </p:nvPr>
        </p:nvGraphicFramePr>
        <p:xfrm>
          <a:off x="508907" y="4376607"/>
          <a:ext cx="7521576" cy="1515340"/>
        </p:xfrm>
        <a:graphic>
          <a:graphicData uri="http://schemas.openxmlformats.org/drawingml/2006/table">
            <a:tbl>
              <a:tblPr/>
              <a:tblGrid>
                <a:gridCol w="344895"/>
                <a:gridCol w="560265"/>
                <a:gridCol w="606955"/>
                <a:gridCol w="1045829"/>
                <a:gridCol w="859073"/>
                <a:gridCol w="672319"/>
                <a:gridCol w="588279"/>
                <a:gridCol w="625630"/>
                <a:gridCol w="634967"/>
                <a:gridCol w="1583364"/>
              </a:tblGrid>
              <a:tr h="283331">
                <a:tc>
                  <a:txBody>
                    <a:bodyPr/>
                    <a:lstStyle/>
                    <a:p>
                      <a:pPr algn="ctr" fontAlgn="ctr"/>
                      <a:r>
                        <a:rPr lang="en-US" sz="800" b="1" i="0" u="none" strike="noStrike" dirty="0">
                          <a:solidFill>
                            <a:srgbClr val="000000"/>
                          </a:solidFill>
                          <a:effectLst/>
                          <a:latin typeface="Calibri"/>
                        </a:rPr>
                        <a:t>Rank</a:t>
                      </a:r>
                    </a:p>
                  </a:txBody>
                  <a:tcPr marL="7043" marR="7043" marT="704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1" i="0" u="none" strike="noStrike" dirty="0">
                          <a:solidFill>
                            <a:srgbClr val="000000"/>
                          </a:solidFill>
                          <a:effectLst/>
                          <a:latin typeface="Calibri"/>
                        </a:rPr>
                        <a:t>1-cos(α)</a:t>
                      </a:r>
                    </a:p>
                  </a:txBody>
                  <a:tcPr marL="7043" marR="7043" marT="70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a:rPr>
                        <a:t>Perturbation</a:t>
                      </a:r>
                    </a:p>
                  </a:txBody>
                  <a:tcPr marL="7043" marR="7043" marT="70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a:rPr>
                        <a:t>Perturbation LIFE URL</a:t>
                      </a:r>
                    </a:p>
                  </a:txBody>
                  <a:tcPr marL="7043" marR="7043" marT="70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a:rPr>
                        <a:t>Perturbation PubChem URL</a:t>
                      </a:r>
                    </a:p>
                  </a:txBody>
                  <a:tcPr marL="7043" marR="7043" marT="70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a:rPr>
                        <a:t>Perturbation DrugBank URL</a:t>
                      </a:r>
                    </a:p>
                  </a:txBody>
                  <a:tcPr marL="7043" marR="7043" marT="70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a:rPr>
                        <a:t>Cell-line</a:t>
                      </a:r>
                    </a:p>
                  </a:txBody>
                  <a:tcPr marL="7043" marR="7043" marT="70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a:rPr>
                        <a:t>Dose</a:t>
                      </a:r>
                    </a:p>
                  </a:txBody>
                  <a:tcPr marL="7043" marR="7043" marT="70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effectLst/>
                          <a:latin typeface="Calibri"/>
                        </a:rPr>
                        <a:t>Time</a:t>
                      </a:r>
                    </a:p>
                  </a:txBody>
                  <a:tcPr marL="7043" marR="7043" marT="704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a:rPr>
                        <a:t>Signature URL</a:t>
                      </a:r>
                    </a:p>
                  </a:txBody>
                  <a:tcPr marL="7043" marR="7043" marT="704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293">
                <a:tc>
                  <a:txBody>
                    <a:bodyPr/>
                    <a:lstStyle/>
                    <a:p>
                      <a:pPr algn="ctr" fontAlgn="b"/>
                      <a:r>
                        <a:rPr lang="en-US" sz="700" b="0" i="0" u="none" strike="noStrike">
                          <a:solidFill>
                            <a:srgbClr val="000000"/>
                          </a:solidFill>
                          <a:effectLst/>
                          <a:latin typeface="Calibri"/>
                        </a:rPr>
                        <a:t>1</a:t>
                      </a:r>
                    </a:p>
                  </a:txBody>
                  <a:tcPr marL="7043" marR="7043" marT="704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nb-NO" sz="700" b="0" i="0" u="none" strike="noStrike">
                          <a:solidFill>
                            <a:srgbClr val="000000"/>
                          </a:solidFill>
                          <a:effectLst/>
                          <a:latin typeface="Calibri"/>
                        </a:rPr>
                        <a:t>0.817</a:t>
                      </a:r>
                    </a:p>
                  </a:txBody>
                  <a:tcPr marL="7043" marR="7043" marT="704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de-DE" sz="700" b="0" i="0" u="none" strike="noStrike" dirty="0">
                          <a:solidFill>
                            <a:srgbClr val="000000"/>
                          </a:solidFill>
                          <a:effectLst/>
                          <a:latin typeface="Calibri"/>
                        </a:rPr>
                        <a:t>BRD-K68548958</a:t>
                      </a:r>
                    </a:p>
                  </a:txBody>
                  <a:tcPr marL="7043" marR="7043" marT="704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600" b="0" i="0" u="none" strike="noStrike" dirty="0">
                          <a:solidFill>
                            <a:srgbClr val="000000"/>
                          </a:solidFill>
                          <a:effectLst/>
                          <a:latin typeface="Calibri"/>
                        </a:rPr>
                        <a:t>http://life.ccs.miami.edu/life/summary?mode=SmallMolecule&amp;source=BROAD&amp;input=BRD-K68548958</a:t>
                      </a:r>
                    </a:p>
                  </a:txBody>
                  <a:tcPr marL="7043" marR="7043" marT="704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600" b="0" i="0" u="none" strike="noStrike" dirty="0">
                          <a:solidFill>
                            <a:srgbClr val="000000"/>
                          </a:solidFill>
                          <a:effectLst/>
                          <a:latin typeface="Calibri"/>
                        </a:rPr>
                        <a:t>http://pubchem.ncbi.nlm.nih.gov/summary/summary.cgi?cid=1285940</a:t>
                      </a:r>
                    </a:p>
                  </a:txBody>
                  <a:tcPr marL="7043" marR="7043" marT="704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600" b="0" i="0" u="none" strike="noStrike">
                          <a:solidFill>
                            <a:srgbClr val="000000"/>
                          </a:solidFill>
                          <a:effectLst/>
                          <a:latin typeface="Calibri"/>
                        </a:rPr>
                        <a:t>None</a:t>
                      </a:r>
                    </a:p>
                  </a:txBody>
                  <a:tcPr marL="7043" marR="7043" marT="704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700" b="0" i="0" u="none" strike="noStrike">
                          <a:solidFill>
                            <a:srgbClr val="000000"/>
                          </a:solidFill>
                          <a:effectLst/>
                          <a:latin typeface="Calibri"/>
                        </a:rPr>
                        <a:t>MCF7</a:t>
                      </a:r>
                    </a:p>
                  </a:txBody>
                  <a:tcPr marL="7043" marR="7043" marT="704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nb-NO" sz="700" b="0" i="0" u="none" strike="noStrike" dirty="0">
                          <a:solidFill>
                            <a:srgbClr val="000000"/>
                          </a:solidFill>
                          <a:effectLst/>
                          <a:latin typeface="Calibri"/>
                        </a:rPr>
                        <a:t>20.0um</a:t>
                      </a:r>
                    </a:p>
                  </a:txBody>
                  <a:tcPr marL="7043" marR="7043" marT="704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hr-HR" sz="700" b="0" i="0" u="none" strike="noStrike" dirty="0">
                          <a:solidFill>
                            <a:srgbClr val="000000"/>
                          </a:solidFill>
                          <a:effectLst/>
                          <a:latin typeface="Calibri"/>
                        </a:rPr>
                        <a:t>24.0h</a:t>
                      </a:r>
                    </a:p>
                  </a:txBody>
                  <a:tcPr marL="7043" marR="7043" marT="704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600" b="0" i="0" u="none" strike="noStrike" dirty="0">
                          <a:solidFill>
                            <a:srgbClr val="000000"/>
                          </a:solidFill>
                          <a:effectLst/>
                          <a:latin typeface="Calibri"/>
                        </a:rPr>
                        <a:t>http://amp.pharm.mssm.edu/L1000CDS2/meta?sig_id=CPC006_MCF7_24H:BRD-K68548958:20.0</a:t>
                      </a:r>
                    </a:p>
                  </a:txBody>
                  <a:tcPr marL="7043" marR="7043" marT="7043"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429603">
                <a:tc>
                  <a:txBody>
                    <a:bodyPr/>
                    <a:lstStyle/>
                    <a:p>
                      <a:pPr algn="ctr" fontAlgn="b"/>
                      <a:r>
                        <a:rPr lang="is-IS" sz="700" b="0" i="0" u="none" strike="noStrike">
                          <a:solidFill>
                            <a:srgbClr val="000000"/>
                          </a:solidFill>
                          <a:effectLst/>
                          <a:latin typeface="Calibri"/>
                        </a:rPr>
                        <a:t>2</a:t>
                      </a:r>
                    </a:p>
                  </a:txBody>
                  <a:tcPr marL="7043" marR="7043" marT="704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is-IS" sz="700" b="0" i="0" u="none" strike="noStrike">
                          <a:solidFill>
                            <a:srgbClr val="000000"/>
                          </a:solidFill>
                          <a:effectLst/>
                          <a:latin typeface="Calibri"/>
                        </a:rPr>
                        <a:t>0.8208</a:t>
                      </a:r>
                    </a:p>
                  </a:txBody>
                  <a:tcPr marL="7043" marR="7043" marT="7043" marB="0" anchor="b">
                    <a:lnL>
                      <a:noFill/>
                    </a:lnL>
                    <a:lnR>
                      <a:noFill/>
                    </a:lnR>
                    <a:lnT>
                      <a:noFill/>
                    </a:lnT>
                    <a:lnB>
                      <a:noFill/>
                    </a:lnB>
                  </a:tcPr>
                </a:tc>
                <a:tc>
                  <a:txBody>
                    <a:bodyPr/>
                    <a:lstStyle/>
                    <a:p>
                      <a:pPr algn="ctr" fontAlgn="b"/>
                      <a:r>
                        <a:rPr lang="de-DE" sz="700" b="0" i="0" u="none" strike="noStrike">
                          <a:solidFill>
                            <a:srgbClr val="000000"/>
                          </a:solidFill>
                          <a:effectLst/>
                          <a:latin typeface="Calibri"/>
                        </a:rPr>
                        <a:t>BRD-K67439147</a:t>
                      </a:r>
                    </a:p>
                  </a:txBody>
                  <a:tcPr marL="7043" marR="7043" marT="7043" marB="0" anchor="b">
                    <a:lnL>
                      <a:noFill/>
                    </a:lnL>
                    <a:lnR>
                      <a:noFill/>
                    </a:lnR>
                    <a:lnT>
                      <a:noFill/>
                    </a:lnT>
                    <a:lnB>
                      <a:noFill/>
                    </a:lnB>
                  </a:tcPr>
                </a:tc>
                <a:tc>
                  <a:txBody>
                    <a:bodyPr/>
                    <a:lstStyle/>
                    <a:p>
                      <a:pPr algn="ctr" fontAlgn="b"/>
                      <a:r>
                        <a:rPr lang="en-US" sz="600" b="0" i="0" u="none" strike="noStrike">
                          <a:solidFill>
                            <a:srgbClr val="000000"/>
                          </a:solidFill>
                          <a:effectLst/>
                          <a:latin typeface="Calibri"/>
                        </a:rPr>
                        <a:t>http://life.ccs.miami.edu/life/summary?mode=SmallMolecule&amp;source=BROAD&amp;input=BRD-K67439147</a:t>
                      </a:r>
                    </a:p>
                  </a:txBody>
                  <a:tcPr marL="7043" marR="7043" marT="7043" marB="0" anchor="b">
                    <a:lnL>
                      <a:noFill/>
                    </a:lnL>
                    <a:lnR>
                      <a:noFill/>
                    </a:lnR>
                    <a:lnT>
                      <a:noFill/>
                    </a:lnT>
                    <a:lnB>
                      <a:noFill/>
                    </a:lnB>
                  </a:tcPr>
                </a:tc>
                <a:tc>
                  <a:txBody>
                    <a:bodyPr/>
                    <a:lstStyle/>
                    <a:p>
                      <a:pPr algn="ctr" fontAlgn="b"/>
                      <a:r>
                        <a:rPr lang="en-US" sz="600" b="0" i="0" u="none" strike="noStrike" dirty="0">
                          <a:solidFill>
                            <a:srgbClr val="000000"/>
                          </a:solidFill>
                          <a:effectLst/>
                          <a:latin typeface="Calibri"/>
                        </a:rPr>
                        <a:t>http://pubchem.ncbi.nlm.nih.gov/summary/summary.cgi?cid=5311432</a:t>
                      </a:r>
                    </a:p>
                  </a:txBody>
                  <a:tcPr marL="7043" marR="7043" marT="7043" marB="0" anchor="b">
                    <a:lnL>
                      <a:noFill/>
                    </a:lnL>
                    <a:lnR>
                      <a:noFill/>
                    </a:lnR>
                    <a:lnT>
                      <a:noFill/>
                    </a:lnT>
                    <a:lnB>
                      <a:noFill/>
                    </a:lnB>
                  </a:tcPr>
                </a:tc>
                <a:tc>
                  <a:txBody>
                    <a:bodyPr/>
                    <a:lstStyle/>
                    <a:p>
                      <a:pPr algn="ctr" fontAlgn="b"/>
                      <a:r>
                        <a:rPr lang="en-US" sz="600" b="0" i="0" u="none" strike="noStrike" dirty="0">
                          <a:solidFill>
                            <a:srgbClr val="000000"/>
                          </a:solidFill>
                          <a:effectLst/>
                          <a:latin typeface="Calibri"/>
                        </a:rPr>
                        <a:t>None</a:t>
                      </a:r>
                    </a:p>
                  </a:txBody>
                  <a:tcPr marL="7043" marR="7043" marT="7043"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a:rPr>
                        <a:t>MCF7</a:t>
                      </a:r>
                    </a:p>
                  </a:txBody>
                  <a:tcPr marL="7043" marR="7043" marT="7043" marB="0" anchor="b">
                    <a:lnL>
                      <a:noFill/>
                    </a:lnL>
                    <a:lnR>
                      <a:noFill/>
                    </a:lnR>
                    <a:lnT>
                      <a:noFill/>
                    </a:lnT>
                    <a:lnB>
                      <a:noFill/>
                    </a:lnB>
                  </a:tcPr>
                </a:tc>
                <a:tc>
                  <a:txBody>
                    <a:bodyPr/>
                    <a:lstStyle/>
                    <a:p>
                      <a:pPr algn="ctr" fontAlgn="b"/>
                      <a:r>
                        <a:rPr lang="nb-NO" sz="700" b="0" i="0" u="none" strike="noStrike" dirty="0">
                          <a:solidFill>
                            <a:srgbClr val="000000"/>
                          </a:solidFill>
                          <a:effectLst/>
                          <a:latin typeface="Calibri"/>
                        </a:rPr>
                        <a:t>10.0um</a:t>
                      </a:r>
                    </a:p>
                  </a:txBody>
                  <a:tcPr marL="7043" marR="7043" marT="7043" marB="0" anchor="b">
                    <a:lnL>
                      <a:noFill/>
                    </a:lnL>
                    <a:lnR>
                      <a:noFill/>
                    </a:lnR>
                    <a:lnT>
                      <a:noFill/>
                    </a:lnT>
                    <a:lnB>
                      <a:noFill/>
                    </a:lnB>
                  </a:tcPr>
                </a:tc>
                <a:tc>
                  <a:txBody>
                    <a:bodyPr/>
                    <a:lstStyle/>
                    <a:p>
                      <a:pPr algn="ctr" fontAlgn="b"/>
                      <a:r>
                        <a:rPr lang="hr-HR" sz="700" b="0" i="0" u="none" strike="noStrike" dirty="0">
                          <a:solidFill>
                            <a:srgbClr val="000000"/>
                          </a:solidFill>
                          <a:effectLst/>
                          <a:latin typeface="Calibri"/>
                        </a:rPr>
                        <a:t>24.0h</a:t>
                      </a:r>
                    </a:p>
                  </a:txBody>
                  <a:tcPr marL="7043" marR="7043" marT="7043" marB="0" anchor="b">
                    <a:lnL>
                      <a:noFill/>
                    </a:lnL>
                    <a:lnR>
                      <a:noFill/>
                    </a:lnR>
                    <a:lnT>
                      <a:noFill/>
                    </a:lnT>
                    <a:lnB>
                      <a:noFill/>
                    </a:lnB>
                  </a:tcPr>
                </a:tc>
                <a:tc>
                  <a:txBody>
                    <a:bodyPr/>
                    <a:lstStyle/>
                    <a:p>
                      <a:pPr algn="ctr" fontAlgn="b"/>
                      <a:r>
                        <a:rPr lang="en-US" sz="600" b="0" i="0" u="none" strike="noStrike">
                          <a:solidFill>
                            <a:srgbClr val="000000"/>
                          </a:solidFill>
                          <a:effectLst/>
                          <a:latin typeface="Calibri"/>
                        </a:rPr>
                        <a:t>http://amp.pharm.mssm.edu/L1000CDS2/meta?sig_id=CPC018_MCF7_24H:BRD-K67439147:10.0</a:t>
                      </a:r>
                    </a:p>
                  </a:txBody>
                  <a:tcPr marL="7043" marR="7043" marT="7043" marB="0" anchor="b">
                    <a:lnL>
                      <a:noFill/>
                    </a:lnL>
                    <a:lnR w="6350" cap="flat" cmpd="sng" algn="ctr">
                      <a:solidFill>
                        <a:srgbClr val="000000"/>
                      </a:solidFill>
                      <a:prstDash val="solid"/>
                      <a:round/>
                      <a:headEnd type="none" w="med" len="med"/>
                      <a:tailEnd type="none" w="med" len="med"/>
                    </a:lnR>
                    <a:lnT>
                      <a:noFill/>
                    </a:lnT>
                    <a:lnB>
                      <a:noFill/>
                    </a:lnB>
                  </a:tcPr>
                </a:tc>
              </a:tr>
              <a:tr h="429603">
                <a:tc>
                  <a:txBody>
                    <a:bodyPr/>
                    <a:lstStyle/>
                    <a:p>
                      <a:pPr algn="ctr" fontAlgn="b"/>
                      <a:r>
                        <a:rPr lang="en-US" sz="700" b="0" i="0" u="none" strike="noStrike">
                          <a:solidFill>
                            <a:srgbClr val="000000"/>
                          </a:solidFill>
                          <a:effectLst/>
                          <a:latin typeface="Calibri"/>
                        </a:rPr>
                        <a:t>3</a:t>
                      </a:r>
                    </a:p>
                  </a:txBody>
                  <a:tcPr marL="7043" marR="7043" marT="704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nb-NO" sz="700" b="0" i="0" u="none" strike="noStrike">
                          <a:solidFill>
                            <a:srgbClr val="000000"/>
                          </a:solidFill>
                          <a:effectLst/>
                          <a:latin typeface="Calibri"/>
                        </a:rPr>
                        <a:t>0.8252</a:t>
                      </a:r>
                    </a:p>
                  </a:txBody>
                  <a:tcPr marL="7043" marR="7043" marT="7043" marB="0" anchor="b">
                    <a:lnL>
                      <a:noFill/>
                    </a:lnL>
                    <a:lnR>
                      <a:noFill/>
                    </a:lnR>
                    <a:lnT>
                      <a:noFill/>
                    </a:lnT>
                    <a:lnB>
                      <a:noFill/>
                    </a:lnB>
                  </a:tcPr>
                </a:tc>
                <a:tc>
                  <a:txBody>
                    <a:bodyPr/>
                    <a:lstStyle/>
                    <a:p>
                      <a:pPr algn="ctr" fontAlgn="b"/>
                      <a:r>
                        <a:rPr lang="en-US" sz="700" b="0" i="0" u="none" strike="noStrike">
                          <a:solidFill>
                            <a:srgbClr val="000000"/>
                          </a:solidFill>
                          <a:effectLst/>
                          <a:latin typeface="Calibri"/>
                        </a:rPr>
                        <a:t>Trifluridine</a:t>
                      </a:r>
                    </a:p>
                  </a:txBody>
                  <a:tcPr marL="7043" marR="7043" marT="7043" marB="0" anchor="b">
                    <a:lnL>
                      <a:noFill/>
                    </a:lnL>
                    <a:lnR>
                      <a:noFill/>
                    </a:lnR>
                    <a:lnT>
                      <a:noFill/>
                    </a:lnT>
                    <a:lnB>
                      <a:noFill/>
                    </a:lnB>
                  </a:tcPr>
                </a:tc>
                <a:tc>
                  <a:txBody>
                    <a:bodyPr/>
                    <a:lstStyle/>
                    <a:p>
                      <a:pPr algn="ctr" fontAlgn="b"/>
                      <a:r>
                        <a:rPr lang="en-US" sz="600" b="0" i="0" u="none" strike="noStrike">
                          <a:solidFill>
                            <a:srgbClr val="000000"/>
                          </a:solidFill>
                          <a:effectLst/>
                          <a:latin typeface="Calibri"/>
                        </a:rPr>
                        <a:t>http://life.ccs.miami.edu/life/summary?mode=SmallMolecule&amp;source=BROAD&amp;input=BRD-K03243820</a:t>
                      </a:r>
                    </a:p>
                  </a:txBody>
                  <a:tcPr marL="7043" marR="7043" marT="7043" marB="0" anchor="b">
                    <a:lnL>
                      <a:noFill/>
                    </a:lnL>
                    <a:lnR>
                      <a:noFill/>
                    </a:lnR>
                    <a:lnT>
                      <a:noFill/>
                    </a:lnT>
                    <a:lnB>
                      <a:noFill/>
                    </a:lnB>
                  </a:tcPr>
                </a:tc>
                <a:tc>
                  <a:txBody>
                    <a:bodyPr/>
                    <a:lstStyle/>
                    <a:p>
                      <a:pPr algn="ctr" fontAlgn="b"/>
                      <a:r>
                        <a:rPr lang="en-US" sz="600" b="0" i="0" u="none" strike="noStrike" dirty="0">
                          <a:solidFill>
                            <a:srgbClr val="000000"/>
                          </a:solidFill>
                          <a:effectLst/>
                          <a:latin typeface="Calibri"/>
                        </a:rPr>
                        <a:t>http://pubchem.ncbi.nlm.nih.gov/summary/summary.cgi?cid=6256</a:t>
                      </a:r>
                    </a:p>
                  </a:txBody>
                  <a:tcPr marL="7043" marR="7043" marT="7043" marB="0" anchor="b">
                    <a:lnL>
                      <a:noFill/>
                    </a:lnL>
                    <a:lnR>
                      <a:noFill/>
                    </a:lnR>
                    <a:lnT>
                      <a:noFill/>
                    </a:lnT>
                    <a:lnB>
                      <a:noFill/>
                    </a:lnB>
                  </a:tcPr>
                </a:tc>
                <a:tc>
                  <a:txBody>
                    <a:bodyPr/>
                    <a:lstStyle/>
                    <a:p>
                      <a:pPr algn="ctr" fontAlgn="b"/>
                      <a:r>
                        <a:rPr lang="en-US" sz="600" b="0" i="0" u="none" strike="noStrike" dirty="0">
                          <a:solidFill>
                            <a:srgbClr val="000000"/>
                          </a:solidFill>
                          <a:effectLst/>
                          <a:latin typeface="Calibri"/>
                        </a:rPr>
                        <a:t>http://www.drugbank.ca/drugs/DB00432</a:t>
                      </a:r>
                    </a:p>
                  </a:txBody>
                  <a:tcPr marL="7043" marR="7043" marT="7043" marB="0" anchor="b">
                    <a:lnL>
                      <a:noFill/>
                    </a:lnL>
                    <a:lnR>
                      <a:noFill/>
                    </a:lnR>
                    <a:lnT>
                      <a:noFill/>
                    </a:lnT>
                    <a:lnB>
                      <a:noFill/>
                    </a:lnB>
                  </a:tcPr>
                </a:tc>
                <a:tc>
                  <a:txBody>
                    <a:bodyPr/>
                    <a:lstStyle/>
                    <a:p>
                      <a:pPr algn="ctr" fontAlgn="b"/>
                      <a:r>
                        <a:rPr lang="en-US" sz="700" b="0" i="0" u="none" strike="noStrike">
                          <a:solidFill>
                            <a:srgbClr val="000000"/>
                          </a:solidFill>
                          <a:effectLst/>
                          <a:latin typeface="Calibri"/>
                        </a:rPr>
                        <a:t>MCF7</a:t>
                      </a:r>
                    </a:p>
                  </a:txBody>
                  <a:tcPr marL="7043" marR="7043" marT="7043" marB="0" anchor="b">
                    <a:lnL>
                      <a:noFill/>
                    </a:lnL>
                    <a:lnR>
                      <a:noFill/>
                    </a:lnR>
                    <a:lnT>
                      <a:noFill/>
                    </a:lnT>
                    <a:lnB>
                      <a:noFill/>
                    </a:lnB>
                  </a:tcPr>
                </a:tc>
                <a:tc>
                  <a:txBody>
                    <a:bodyPr/>
                    <a:lstStyle/>
                    <a:p>
                      <a:pPr algn="ctr" fontAlgn="b"/>
                      <a:r>
                        <a:rPr lang="nb-NO" sz="700" b="0" i="0" u="none" strike="noStrike">
                          <a:solidFill>
                            <a:srgbClr val="000000"/>
                          </a:solidFill>
                          <a:effectLst/>
                          <a:latin typeface="Calibri"/>
                        </a:rPr>
                        <a:t>10.0um</a:t>
                      </a:r>
                    </a:p>
                  </a:txBody>
                  <a:tcPr marL="7043" marR="7043" marT="7043" marB="0" anchor="b">
                    <a:lnL>
                      <a:noFill/>
                    </a:lnL>
                    <a:lnR>
                      <a:noFill/>
                    </a:lnR>
                    <a:lnT>
                      <a:noFill/>
                    </a:lnT>
                    <a:lnB>
                      <a:noFill/>
                    </a:lnB>
                  </a:tcPr>
                </a:tc>
                <a:tc>
                  <a:txBody>
                    <a:bodyPr/>
                    <a:lstStyle/>
                    <a:p>
                      <a:pPr algn="ctr" fontAlgn="b"/>
                      <a:r>
                        <a:rPr lang="hr-HR" sz="700" b="0" i="0" u="none" strike="noStrike">
                          <a:solidFill>
                            <a:srgbClr val="000000"/>
                          </a:solidFill>
                          <a:effectLst/>
                          <a:latin typeface="Calibri"/>
                        </a:rPr>
                        <a:t>24.0h</a:t>
                      </a:r>
                    </a:p>
                  </a:txBody>
                  <a:tcPr marL="7043" marR="7043" marT="7043" marB="0" anchor="b">
                    <a:lnL>
                      <a:noFill/>
                    </a:lnL>
                    <a:lnR>
                      <a:noFill/>
                    </a:lnR>
                    <a:lnT>
                      <a:noFill/>
                    </a:lnT>
                    <a:lnB>
                      <a:noFill/>
                    </a:lnB>
                  </a:tcPr>
                </a:tc>
                <a:tc>
                  <a:txBody>
                    <a:bodyPr/>
                    <a:lstStyle/>
                    <a:p>
                      <a:pPr algn="ctr" fontAlgn="b"/>
                      <a:r>
                        <a:rPr lang="en-US" sz="600" b="0" i="0" u="none" strike="noStrike" dirty="0">
                          <a:solidFill>
                            <a:srgbClr val="000000"/>
                          </a:solidFill>
                          <a:effectLst/>
                          <a:latin typeface="Calibri"/>
                        </a:rPr>
                        <a:t>http://amp.pharm.mssm.edu/L1000CDS2/meta?sig_id=CPD003_MCF7_24H:BRD-K03243820:10.0</a:t>
                      </a:r>
                    </a:p>
                  </a:txBody>
                  <a:tcPr marL="7043" marR="7043" marT="7043" marB="0" anchor="b">
                    <a:lnL>
                      <a:noFill/>
                    </a:lnL>
                    <a:lnR w="6350" cap="flat" cmpd="sng" algn="ctr">
                      <a:solidFill>
                        <a:srgbClr val="000000"/>
                      </a:solidFill>
                      <a:prstDash val="solid"/>
                      <a:round/>
                      <a:headEnd type="none" w="med" len="med"/>
                      <a:tailEnd type="none" w="med" len="med"/>
                    </a:lnR>
                    <a:lnT>
                      <a:noFill/>
                    </a:lnT>
                    <a:lnB>
                      <a:noFill/>
                    </a:lnB>
                  </a:tcPr>
                </a:tc>
              </a:tr>
            </a:tbl>
          </a:graphicData>
        </a:graphic>
      </p:graphicFrame>
      <p:pic>
        <p:nvPicPr>
          <p:cNvPr id="21" name="Picture 20" descr="Screen Shot 2016-01-05 at 10.32.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427868" y="3125521"/>
            <a:ext cx="6858002" cy="606955"/>
          </a:xfrm>
          <a:prstGeom prst="rect">
            <a:avLst/>
          </a:prstGeom>
        </p:spPr>
      </p:pic>
    </p:spTree>
    <p:extLst>
      <p:ext uri="{BB962C8B-B14F-4D97-AF65-F5344CB8AC3E}">
        <p14:creationId xmlns:p14="http://schemas.microsoft.com/office/powerpoint/2010/main" val="23214042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24918746"/>
              </p:ext>
            </p:extLst>
          </p:nvPr>
        </p:nvGraphicFramePr>
        <p:xfrm>
          <a:off x="372712" y="1299016"/>
          <a:ext cx="7521573" cy="2995416"/>
        </p:xfrm>
        <a:graphic>
          <a:graphicData uri="http://schemas.openxmlformats.org/drawingml/2006/table">
            <a:tbl>
              <a:tblPr/>
              <a:tblGrid>
                <a:gridCol w="1787305"/>
                <a:gridCol w="603215"/>
                <a:gridCol w="595768"/>
                <a:gridCol w="595768"/>
                <a:gridCol w="461720"/>
                <a:gridCol w="461720"/>
                <a:gridCol w="573427"/>
                <a:gridCol w="573427"/>
                <a:gridCol w="558533"/>
                <a:gridCol w="729816"/>
                <a:gridCol w="580874"/>
              </a:tblGrid>
              <a:tr h="228157">
                <a:tc rowSpan="2">
                  <a:txBody>
                    <a:bodyPr/>
                    <a:lstStyle/>
                    <a:p>
                      <a:pPr algn="ctr" fontAlgn="ctr"/>
                      <a:r>
                        <a:rPr lang="en-US" sz="1050" b="1" i="0" u="none" strike="noStrike" dirty="0">
                          <a:solidFill>
                            <a:srgbClr val="000000"/>
                          </a:solidFill>
                          <a:effectLst/>
                          <a:latin typeface="Calibri"/>
                        </a:rPr>
                        <a:t>Perturbation</a:t>
                      </a:r>
                    </a:p>
                  </a:txBody>
                  <a:tcPr marL="7605" marR="7605" marT="76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rowSpan="2">
                  <a:txBody>
                    <a:bodyPr/>
                    <a:lstStyle/>
                    <a:p>
                      <a:pPr algn="ctr" fontAlgn="ctr"/>
                      <a:r>
                        <a:rPr lang="en-US" sz="800" b="1" i="0" u="none" strike="noStrike" dirty="0">
                          <a:solidFill>
                            <a:srgbClr val="000000"/>
                          </a:solidFill>
                          <a:effectLst/>
                          <a:latin typeface="Calibri"/>
                        </a:rPr>
                        <a:t>Total Hits in all conditions and organisms</a:t>
                      </a:r>
                    </a:p>
                  </a:txBody>
                  <a:tcPr marL="7605" marR="7605" marT="760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rowSpan="2">
                  <a:txBody>
                    <a:bodyPr/>
                    <a:lstStyle/>
                    <a:p>
                      <a:pPr algn="ctr" fontAlgn="ctr"/>
                      <a:r>
                        <a:rPr lang="en-US" sz="800" b="1" i="0" u="none" strike="noStrike" dirty="0">
                          <a:solidFill>
                            <a:srgbClr val="000000"/>
                          </a:solidFill>
                          <a:effectLst/>
                          <a:latin typeface="Calibri"/>
                        </a:rPr>
                        <a:t>Have hits  in same study and organism </a:t>
                      </a:r>
                    </a:p>
                  </a:txBody>
                  <a:tcPr marL="7605" marR="7605" marT="760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rowSpan="2">
                  <a:txBody>
                    <a:bodyPr/>
                    <a:lstStyle/>
                    <a:p>
                      <a:pPr algn="ctr" fontAlgn="ctr"/>
                      <a:r>
                        <a:rPr lang="en-US" sz="800" b="1" i="0" u="none" strike="noStrike" dirty="0">
                          <a:solidFill>
                            <a:srgbClr val="000000"/>
                          </a:solidFill>
                          <a:effectLst/>
                          <a:latin typeface="Calibri"/>
                        </a:rPr>
                        <a:t>Multiple hits in same condition</a:t>
                      </a:r>
                    </a:p>
                  </a:txBody>
                  <a:tcPr marL="7605" marR="7605" marT="760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gridSpan="3">
                  <a:txBody>
                    <a:bodyPr/>
                    <a:lstStyle/>
                    <a:p>
                      <a:pPr algn="ctr" fontAlgn="b"/>
                      <a:r>
                        <a:rPr lang="en-US" sz="800" b="1" i="0" u="none" strike="noStrike" dirty="0">
                          <a:solidFill>
                            <a:srgbClr val="000000"/>
                          </a:solidFill>
                          <a:effectLst/>
                          <a:latin typeface="Calibri"/>
                        </a:rPr>
                        <a:t>Organism</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en-US"/>
                    </a:p>
                  </a:txBody>
                  <a:tcPr/>
                </a:tc>
                <a:tc hMerge="1">
                  <a:txBody>
                    <a:bodyPr/>
                    <a:lstStyle/>
                    <a:p>
                      <a:endParaRPr lang="en-US"/>
                    </a:p>
                  </a:txBody>
                  <a:tcPr/>
                </a:tc>
                <a:tc gridSpan="2">
                  <a:txBody>
                    <a:bodyPr/>
                    <a:lstStyle/>
                    <a:p>
                      <a:pPr algn="ctr" fontAlgn="b"/>
                      <a:r>
                        <a:rPr lang="en-US" sz="800" b="1" i="0" u="none" strike="noStrike" dirty="0">
                          <a:solidFill>
                            <a:srgbClr val="000000"/>
                          </a:solidFill>
                          <a:effectLst/>
                          <a:latin typeface="Calibri"/>
                        </a:rPr>
                        <a:t>Number of hits found in multiple conditions</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en-US"/>
                    </a:p>
                  </a:txBody>
                  <a:tcPr/>
                </a:tc>
                <a:tc rowSpan="2">
                  <a:txBody>
                    <a:bodyPr/>
                    <a:lstStyle/>
                    <a:p>
                      <a:pPr algn="ctr" fontAlgn="ctr"/>
                      <a:r>
                        <a:rPr lang="en-US" sz="800" b="1" i="0" u="none" strike="noStrike">
                          <a:solidFill>
                            <a:srgbClr val="000000"/>
                          </a:solidFill>
                          <a:effectLst/>
                          <a:latin typeface="Calibri"/>
                        </a:rPr>
                        <a:t>Number of conditions across all studies with hits</a:t>
                      </a:r>
                    </a:p>
                  </a:txBody>
                  <a:tcPr marL="7605" marR="7605" marT="76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rowSpan="2">
                  <a:txBody>
                    <a:bodyPr/>
                    <a:lstStyle/>
                    <a:p>
                      <a:pPr algn="ctr" fontAlgn="ctr"/>
                      <a:r>
                        <a:rPr lang="en-US" sz="800" b="1" i="0" u="none" strike="noStrike">
                          <a:solidFill>
                            <a:srgbClr val="000000"/>
                          </a:solidFill>
                          <a:effectLst/>
                          <a:latin typeface="Calibri"/>
                        </a:rPr>
                        <a:t>Number of  different studies</a:t>
                      </a:r>
                    </a:p>
                  </a:txBody>
                  <a:tcPr marL="7605" marR="7605" marT="76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41068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800" b="1" i="0" u="none" strike="noStrike" dirty="0">
                          <a:solidFill>
                            <a:srgbClr val="000000"/>
                          </a:solidFill>
                          <a:effectLst/>
                          <a:latin typeface="Calibri"/>
                        </a:rPr>
                        <a:t>Mouse</a:t>
                      </a:r>
                    </a:p>
                  </a:txBody>
                  <a:tcPr marL="7605" marR="7605" marT="760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800" b="1" i="0" u="none" strike="noStrike" dirty="0">
                          <a:solidFill>
                            <a:srgbClr val="000000"/>
                          </a:solidFill>
                          <a:effectLst/>
                          <a:latin typeface="Calibri"/>
                        </a:rPr>
                        <a:t>Human</a:t>
                      </a:r>
                    </a:p>
                  </a:txBody>
                  <a:tcPr marL="7605" marR="7605" marT="760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800" b="1" i="0" u="none" strike="noStrike" dirty="0">
                          <a:solidFill>
                            <a:srgbClr val="000000"/>
                          </a:solidFill>
                          <a:effectLst/>
                          <a:latin typeface="Calibri"/>
                        </a:rPr>
                        <a:t>Human and Mouse</a:t>
                      </a:r>
                    </a:p>
                  </a:txBody>
                  <a:tcPr marL="7605" marR="7605" marT="760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800" b="1" i="0" u="none" strike="noStrike" dirty="0">
                          <a:solidFill>
                            <a:srgbClr val="000000"/>
                          </a:solidFill>
                          <a:effectLst/>
                          <a:latin typeface="Calibri"/>
                        </a:rPr>
                        <a:t>In Human Study</a:t>
                      </a:r>
                    </a:p>
                  </a:txBody>
                  <a:tcPr marL="7605" marR="7605" marT="760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800" b="1" i="0" u="none" strike="noStrike" dirty="0">
                          <a:solidFill>
                            <a:srgbClr val="000000"/>
                          </a:solidFill>
                          <a:effectLst/>
                          <a:latin typeface="Calibri"/>
                        </a:rPr>
                        <a:t>In Mouse Study</a:t>
                      </a:r>
                    </a:p>
                  </a:txBody>
                  <a:tcPr marL="7605" marR="7605" marT="760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vMerge="1">
                  <a:txBody>
                    <a:bodyPr/>
                    <a:lstStyle/>
                    <a:p>
                      <a:endParaRPr lang="en-US"/>
                    </a:p>
                  </a:txBody>
                  <a:tcPr/>
                </a:tc>
                <a:tc vMerge="1">
                  <a:txBody>
                    <a:bodyPr/>
                    <a:lstStyle/>
                    <a:p>
                      <a:endParaRPr lang="en-US"/>
                    </a:p>
                  </a:txBody>
                  <a:tcPr/>
                </a:tc>
              </a:tr>
              <a:tr h="212947">
                <a:tc>
                  <a:txBody>
                    <a:bodyPr/>
                    <a:lstStyle/>
                    <a:p>
                      <a:pPr algn="l" fontAlgn="b"/>
                      <a:r>
                        <a:rPr lang="en-US" sz="700" b="0" i="0" u="none" strike="noStrike">
                          <a:solidFill>
                            <a:srgbClr val="000000"/>
                          </a:solidFill>
                          <a:effectLst/>
                          <a:latin typeface="Calibri"/>
                        </a:rPr>
                        <a:t>3544</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r h="182526">
                <a:tc>
                  <a:txBody>
                    <a:bodyPr/>
                    <a:lstStyle/>
                    <a:p>
                      <a:pPr algn="l" fontAlgn="b"/>
                      <a:r>
                        <a:rPr lang="is-IS" sz="700" b="0" i="0" u="none" strike="noStrike">
                          <a:solidFill>
                            <a:srgbClr val="000000"/>
                          </a:solidFill>
                          <a:effectLst/>
                          <a:latin typeface="Calibri"/>
                        </a:rPr>
                        <a:t>7061815</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r h="136894">
                <a:tc>
                  <a:txBody>
                    <a:bodyPr/>
                    <a:lstStyle/>
                    <a:p>
                      <a:pPr algn="l" fontAlgn="b"/>
                      <a:r>
                        <a:rPr lang="en-US" sz="700" b="0" i="0" u="none" strike="noStrike">
                          <a:solidFill>
                            <a:srgbClr val="000000"/>
                          </a:solidFill>
                          <a:effectLst/>
                          <a:latin typeface="Calibri"/>
                        </a:rPr>
                        <a:t>4-Demethoxydaunorubicin hydrochloride (65)</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3</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r h="152105">
                <a:tc>
                  <a:txBody>
                    <a:bodyPr/>
                    <a:lstStyle/>
                    <a:p>
                      <a:pPr algn="l" fontAlgn="b"/>
                      <a:r>
                        <a:rPr lang="en-US" sz="700" b="0" i="0" u="none" strike="noStrike">
                          <a:solidFill>
                            <a:srgbClr val="000000"/>
                          </a:solidFill>
                          <a:effectLst/>
                          <a:latin typeface="Calibri"/>
                        </a:rPr>
                        <a:t>5-fluorouracil</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r h="144499">
                <a:tc>
                  <a:txBody>
                    <a:bodyPr/>
                    <a:lstStyle/>
                    <a:p>
                      <a:pPr algn="l" fontAlgn="b"/>
                      <a:r>
                        <a:rPr lang="cs-CZ" sz="700" b="0" i="0" u="none" strike="noStrike">
                          <a:solidFill>
                            <a:srgbClr val="000000"/>
                          </a:solidFill>
                          <a:effectLst/>
                          <a:latin typeface="Calibri"/>
                        </a:rPr>
                        <a:t>A443654</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DE9D9"/>
                    </a:solidFill>
                  </a:tcPr>
                </a:tc>
                <a:tc>
                  <a:txBody>
                    <a:bodyPr/>
                    <a:lstStyle/>
                    <a:p>
                      <a:pPr algn="ctr" fontAlgn="b"/>
                      <a:r>
                        <a:rPr lang="en-US" sz="700" b="0" i="0" u="none" strike="noStrike">
                          <a:solidFill>
                            <a:srgbClr val="000000"/>
                          </a:solidFill>
                          <a:effectLst/>
                          <a:latin typeface="Calibri"/>
                        </a:rPr>
                        <a:t>6</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DE9D9"/>
                    </a:solidFill>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DE9D9"/>
                    </a:solidFill>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DE9D9"/>
                    </a:solidFill>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DE9D9"/>
                    </a:solidFill>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DE9D9"/>
                    </a:solidFill>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DE9D9"/>
                    </a:solidFill>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DE9D9"/>
                    </a:solidFill>
                  </a:tcPr>
                </a:tc>
                <a:tc>
                  <a:txBody>
                    <a:bodyPr/>
                    <a:lstStyle/>
                    <a:p>
                      <a:pPr algn="ctr" fontAlgn="b"/>
                      <a:r>
                        <a:rPr lang="en-US" sz="700" b="0" i="0" u="none" strike="noStrike">
                          <a:solidFill>
                            <a:srgbClr val="000000"/>
                          </a:solidFill>
                          <a:effectLst/>
                          <a:latin typeface="Calibri"/>
                        </a:rPr>
                        <a:t>5</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DE9D9"/>
                    </a:solidFill>
                  </a:tcPr>
                </a:tc>
                <a:tc>
                  <a:txBody>
                    <a:bodyPr/>
                    <a:lstStyle/>
                    <a:p>
                      <a:pPr algn="ctr" fontAlgn="b"/>
                      <a:r>
                        <a:rPr lang="is-IS" sz="700" b="0" i="0" u="none" strike="noStrike">
                          <a:solidFill>
                            <a:srgbClr val="000000"/>
                          </a:solidFill>
                          <a:effectLst/>
                          <a:latin typeface="Calibri"/>
                        </a:rPr>
                        <a:t>2</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DE9D9"/>
                    </a:solidFill>
                  </a:tcPr>
                </a:tc>
                <a:tc>
                  <a:txBody>
                    <a:bodyPr/>
                    <a:lstStyle/>
                    <a:p>
                      <a:pPr algn="ctr" fontAlgn="b"/>
                      <a:r>
                        <a:rPr lang="is-IS" sz="700" b="0" i="0" u="none" strike="noStrike">
                          <a:solidFill>
                            <a:srgbClr val="000000"/>
                          </a:solidFill>
                          <a:effectLst/>
                          <a:latin typeface="Calibri"/>
                        </a:rPr>
                        <a:t>2</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DE9D9"/>
                    </a:solidFill>
                  </a:tcPr>
                </a:tc>
              </a:tr>
              <a:tr h="136894">
                <a:tc>
                  <a:txBody>
                    <a:bodyPr/>
                    <a:lstStyle/>
                    <a:p>
                      <a:pPr algn="l" fontAlgn="b"/>
                      <a:r>
                        <a:rPr lang="en-US" sz="700" b="0" i="0" u="none" strike="noStrike">
                          <a:solidFill>
                            <a:srgbClr val="000000"/>
                          </a:solidFill>
                          <a:effectLst/>
                          <a:latin typeface="Calibri"/>
                        </a:rPr>
                        <a:t>afatinib</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r h="117121">
                <a:tc>
                  <a:txBody>
                    <a:bodyPr/>
                    <a:lstStyle/>
                    <a:p>
                      <a:pPr algn="l" fontAlgn="b"/>
                      <a:r>
                        <a:rPr lang="en-US" sz="700" b="0" i="0" u="none" strike="noStrike">
                          <a:solidFill>
                            <a:srgbClr val="000000"/>
                          </a:solidFill>
                          <a:effectLst/>
                          <a:latin typeface="Calibri"/>
                        </a:rPr>
                        <a:t>AMIODARONE HYDROCHLORIDE</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r h="117121">
                <a:tc>
                  <a:txBody>
                    <a:bodyPr/>
                    <a:lstStyle/>
                    <a:p>
                      <a:pPr algn="l" fontAlgn="b"/>
                      <a:r>
                        <a:rPr lang="en-US" sz="700" b="0" i="0" u="none" strike="noStrike">
                          <a:solidFill>
                            <a:srgbClr val="000000"/>
                          </a:solidFill>
                          <a:effectLst/>
                          <a:latin typeface="Calibri"/>
                        </a:rPr>
                        <a:t>Angiogenesis Inhibitor</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r h="136894">
                <a:tc>
                  <a:txBody>
                    <a:bodyPr/>
                    <a:lstStyle/>
                    <a:p>
                      <a:pPr algn="l" fontAlgn="b"/>
                      <a:r>
                        <a:rPr lang="de-DE" sz="700" b="0" i="0" u="none" strike="noStrike">
                          <a:solidFill>
                            <a:srgbClr val="000000"/>
                          </a:solidFill>
                          <a:effectLst/>
                          <a:latin typeface="Calibri"/>
                        </a:rPr>
                        <a:t>AZD-5438</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is-IS" sz="700" b="0" i="0" u="none" strike="noStrike">
                          <a:solidFill>
                            <a:srgbClr val="000000"/>
                          </a:solidFill>
                          <a:effectLst/>
                          <a:latin typeface="Calibri"/>
                        </a:rPr>
                        <a:t>2</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is-IS" sz="700" b="0" i="0" u="none" strike="noStrike">
                          <a:solidFill>
                            <a:srgbClr val="000000"/>
                          </a:solidFill>
                          <a:effectLst/>
                          <a:latin typeface="Calibri"/>
                        </a:rPr>
                        <a:t>2</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r h="117121">
                <a:tc>
                  <a:txBody>
                    <a:bodyPr/>
                    <a:lstStyle/>
                    <a:p>
                      <a:pPr algn="l" fontAlgn="b"/>
                      <a:r>
                        <a:rPr lang="de-DE" sz="700" b="0" i="0" u="none" strike="noStrike">
                          <a:solidFill>
                            <a:srgbClr val="000000"/>
                          </a:solidFill>
                          <a:effectLst/>
                          <a:latin typeface="Calibri"/>
                        </a:rPr>
                        <a:t>AZD-8330</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r h="117121">
                <a:tc>
                  <a:txBody>
                    <a:bodyPr/>
                    <a:lstStyle/>
                    <a:p>
                      <a:pPr algn="l" fontAlgn="b"/>
                      <a:r>
                        <a:rPr lang="nb-NO" sz="700" b="0" i="0" u="none" strike="noStrike">
                          <a:solidFill>
                            <a:srgbClr val="000000"/>
                          </a:solidFill>
                          <a:effectLst/>
                          <a:latin typeface="Calibri"/>
                        </a:rPr>
                        <a:t>BI-2536</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r h="136894">
                <a:tc>
                  <a:txBody>
                    <a:bodyPr/>
                    <a:lstStyle/>
                    <a:p>
                      <a:pPr algn="l" fontAlgn="b"/>
                      <a:r>
                        <a:rPr lang="en-US" sz="700" b="0" i="0" u="none" strike="noStrike">
                          <a:solidFill>
                            <a:srgbClr val="000000"/>
                          </a:solidFill>
                          <a:effectLst/>
                          <a:latin typeface="Calibri"/>
                        </a:rPr>
                        <a:t>BJM-ctd2-9</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r h="117121">
                <a:tc>
                  <a:txBody>
                    <a:bodyPr/>
                    <a:lstStyle/>
                    <a:p>
                      <a:pPr algn="l" fontAlgn="b"/>
                      <a:r>
                        <a:rPr lang="da-DK" sz="700" b="0" i="0" u="none" strike="noStrike">
                          <a:solidFill>
                            <a:srgbClr val="000000"/>
                          </a:solidFill>
                          <a:effectLst/>
                          <a:latin typeface="Calibri"/>
                        </a:rPr>
                        <a:t>BRD-A10715913</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r h="136894">
                <a:tc>
                  <a:txBody>
                    <a:bodyPr/>
                    <a:lstStyle/>
                    <a:p>
                      <a:pPr algn="l" fontAlgn="b"/>
                      <a:r>
                        <a:rPr lang="hr-HR" sz="700" b="0" i="0" u="none" strike="noStrike">
                          <a:solidFill>
                            <a:srgbClr val="000000"/>
                          </a:solidFill>
                          <a:effectLst/>
                          <a:latin typeface="Calibri"/>
                        </a:rPr>
                        <a:t>BRD-A30655177</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r h="117121">
                <a:tc>
                  <a:txBody>
                    <a:bodyPr/>
                    <a:lstStyle/>
                    <a:p>
                      <a:pPr algn="l" fontAlgn="b"/>
                      <a:r>
                        <a:rPr lang="fi-FI" sz="700" b="0" i="0" u="none" strike="noStrike">
                          <a:solidFill>
                            <a:srgbClr val="000000"/>
                          </a:solidFill>
                          <a:effectLst/>
                          <a:latin typeface="Calibri"/>
                        </a:rPr>
                        <a:t>BRD-A35588707</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r h="136894">
                <a:tc>
                  <a:txBody>
                    <a:bodyPr/>
                    <a:lstStyle/>
                    <a:p>
                      <a:pPr algn="l" fontAlgn="b"/>
                      <a:r>
                        <a:rPr lang="fi-FI" sz="700" b="0" i="0" u="none" strike="noStrike">
                          <a:solidFill>
                            <a:srgbClr val="000000"/>
                          </a:solidFill>
                          <a:effectLst/>
                          <a:latin typeface="Calibri"/>
                        </a:rPr>
                        <a:t>BRD-A36630025</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3</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3</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r h="117121">
                <a:tc>
                  <a:txBody>
                    <a:bodyPr/>
                    <a:lstStyle/>
                    <a:p>
                      <a:pPr algn="l" fontAlgn="b"/>
                      <a:r>
                        <a:rPr lang="is-IS" sz="700" b="0" i="0" u="none" strike="noStrike">
                          <a:solidFill>
                            <a:srgbClr val="000000"/>
                          </a:solidFill>
                          <a:effectLst/>
                          <a:latin typeface="Calibri"/>
                        </a:rPr>
                        <a:t>BRD-A43155244</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tr-TR" sz="700" b="0" i="0" u="none" strike="noStrike">
                          <a:solidFill>
                            <a:srgbClr val="000000"/>
                          </a:solidFill>
                          <a:effectLst/>
                          <a:latin typeface="Calibri"/>
                        </a:rPr>
                        <a:t>Y</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X</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sk-SK" sz="700" b="0" i="0" u="none" strike="noStrike">
                          <a:solidFill>
                            <a:srgbClr val="000000"/>
                          </a:solidFill>
                          <a:effectLst/>
                          <a:latin typeface="Calibri"/>
                        </a:rPr>
                        <a:t> </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N</a:t>
                      </a:r>
                    </a:p>
                  </a:txBody>
                  <a:tcPr marL="7605" marR="7605" marT="7605" marB="0" anchor="b">
                    <a:lnL w="6350" cap="flat" cmpd="sng" algn="ctr">
                      <a:solidFill>
                        <a:srgbClr val="D9D9D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700" b="0" i="0" u="none" strike="noStrike" dirty="0">
                          <a:solidFill>
                            <a:srgbClr val="000000"/>
                          </a:solidFill>
                          <a:effectLst/>
                          <a:latin typeface="Calibri"/>
                        </a:rPr>
                        <a:t>1</a:t>
                      </a:r>
                    </a:p>
                  </a:txBody>
                  <a:tcPr marL="7605" marR="7605" marT="76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r>
            </a:tbl>
          </a:graphicData>
        </a:graphic>
      </p:graphicFrame>
      <p:sp>
        <p:nvSpPr>
          <p:cNvPr id="3" name="TextBox 2"/>
          <p:cNvSpPr txBox="1"/>
          <p:nvPr/>
        </p:nvSpPr>
        <p:spPr>
          <a:xfrm>
            <a:off x="494102" y="368318"/>
            <a:ext cx="7815101" cy="646331"/>
          </a:xfrm>
          <a:prstGeom prst="rect">
            <a:avLst/>
          </a:prstGeom>
          <a:noFill/>
        </p:spPr>
        <p:txBody>
          <a:bodyPr wrap="square" rtlCol="0">
            <a:spAutoFit/>
          </a:bodyPr>
          <a:lstStyle/>
          <a:p>
            <a:r>
              <a:rPr lang="en-US" dirty="0" smtClean="0"/>
              <a:t>Drug perturbations predicted to mimic the different expression from the uploaded gene lists.</a:t>
            </a:r>
            <a:endParaRPr lang="en-US" dirty="0"/>
          </a:p>
        </p:txBody>
      </p:sp>
      <p:pic>
        <p:nvPicPr>
          <p:cNvPr id="4" name="Picture 3" descr="Screen Shot 2016-01-05 at 10.32.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427868" y="3125521"/>
            <a:ext cx="6858002" cy="6069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460866604"/>
              </p:ext>
            </p:extLst>
          </p:nvPr>
        </p:nvGraphicFramePr>
        <p:xfrm>
          <a:off x="372712" y="4866497"/>
          <a:ext cx="6713245" cy="586740"/>
        </p:xfrm>
        <a:graphic>
          <a:graphicData uri="http://schemas.openxmlformats.org/drawingml/2006/table">
            <a:tbl>
              <a:tblPr/>
              <a:tblGrid>
                <a:gridCol w="998536"/>
                <a:gridCol w="1045829"/>
                <a:gridCol w="1307287"/>
                <a:gridCol w="1157882"/>
                <a:gridCol w="1092517"/>
                <a:gridCol w="1111194"/>
              </a:tblGrid>
              <a:tr h="190500">
                <a:tc>
                  <a:txBody>
                    <a:bodyPr/>
                    <a:lstStyle/>
                    <a:p>
                      <a:pPr algn="ctr" fontAlgn="b"/>
                      <a:r>
                        <a:rPr lang="en-US" sz="1100" b="1" i="0" u="none" strike="noStrike" dirty="0">
                          <a:solidFill>
                            <a:srgbClr val="000000"/>
                          </a:solidFill>
                          <a:effectLst/>
                          <a:latin typeface="Calibri (Body)"/>
                        </a:rPr>
                        <a:t>Accession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200" b="1" i="0" u="none" strike="noStrike" dirty="0">
                          <a:solidFill>
                            <a:srgbClr val="000000"/>
                          </a:solidFill>
                          <a:effectLst/>
                          <a:latin typeface="Calibri"/>
                        </a:rPr>
                        <a:t>GSE31324</a:t>
                      </a: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200" b="1" i="0" u="none" strike="noStrike" dirty="0">
                          <a:solidFill>
                            <a:srgbClr val="000000"/>
                          </a:solidFill>
                          <a:effectLst/>
                          <a:latin typeface="Calibri"/>
                        </a:rPr>
                        <a:t>GSE31324</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200" b="1" i="0" u="none" strike="noStrike" dirty="0">
                          <a:solidFill>
                            <a:srgbClr val="000000"/>
                          </a:solidFill>
                          <a:effectLst/>
                          <a:latin typeface="Calibri"/>
                        </a:rPr>
                        <a:t>GSE31324</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a:rPr>
                        <a:t>GDS1323</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200" b="1" i="0" u="none" strike="noStrike" dirty="0">
                          <a:solidFill>
                            <a:srgbClr val="000000"/>
                          </a:solidFill>
                          <a:effectLst/>
                          <a:latin typeface="Calibri"/>
                        </a:rPr>
                        <a:t>GSE70288</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1" i="0" u="none" strike="noStrike">
                          <a:solidFill>
                            <a:srgbClr val="000000"/>
                          </a:solidFill>
                          <a:effectLst/>
                          <a:latin typeface="Calibri (Body)"/>
                        </a:rPr>
                        <a:t>G2E link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it-IT" sz="1200" b="0" i="0" u="none" strike="noStrike" dirty="0">
                          <a:solidFill>
                            <a:srgbClr val="000000"/>
                          </a:solidFill>
                          <a:effectLst/>
                          <a:latin typeface="Calibri"/>
                        </a:rPr>
                        <a:t>142430a1f1</a:t>
                      </a: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s-IS" sz="1200" b="0" i="0" u="none" strike="noStrike">
                          <a:solidFill>
                            <a:srgbClr val="000000"/>
                          </a:solidFill>
                          <a:effectLst/>
                          <a:latin typeface="Calibri"/>
                        </a:rPr>
                        <a:t>ec6e63c2a5</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s-IS" sz="1200" b="0" i="0" u="none" strike="noStrike">
                          <a:solidFill>
                            <a:srgbClr val="000000"/>
                          </a:solidFill>
                          <a:effectLst/>
                          <a:latin typeface="Calibri"/>
                        </a:rPr>
                        <a:t>163035b609</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s-IS" sz="1200" b="0" i="0" u="none" strike="noStrike">
                          <a:solidFill>
                            <a:srgbClr val="000000"/>
                          </a:solidFill>
                          <a:effectLst/>
                          <a:latin typeface="Calibri"/>
                        </a:rPr>
                        <a:t>d6679a5205</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s-IS" sz="1200" b="0" i="0" u="none" strike="noStrike">
                          <a:solidFill>
                            <a:srgbClr val="000000"/>
                          </a:solidFill>
                          <a:effectLst/>
                          <a:latin typeface="Calibri"/>
                        </a:rPr>
                        <a:t>2ef250339b</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a:txBody>
                    <a:bodyPr/>
                    <a:lstStyle/>
                    <a:p>
                      <a:pPr algn="ctr" fontAlgn="b"/>
                      <a:r>
                        <a:rPr lang="en-US" sz="1100" b="1" i="0" u="none" strike="noStrike">
                          <a:solidFill>
                            <a:srgbClr val="000000"/>
                          </a:solidFill>
                          <a:effectLst/>
                          <a:latin typeface="Calibri (Body)"/>
                        </a:rPr>
                        <a:t>Organism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human</a:t>
                      </a:r>
                    </a:p>
                  </a:txBody>
                  <a:tcPr marL="12700" marR="12700" marT="1270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human</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human</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mouse</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mouse</a:t>
                      </a:r>
                    </a:p>
                  </a:txBody>
                  <a:tcPr marL="12700" marR="12700" marT="1270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372712" y="5756892"/>
            <a:ext cx="5454050" cy="276999"/>
          </a:xfrm>
          <a:prstGeom prst="rect">
            <a:avLst/>
          </a:prstGeom>
          <a:noFill/>
        </p:spPr>
        <p:txBody>
          <a:bodyPr wrap="square" rtlCol="0">
            <a:spAutoFit/>
          </a:bodyPr>
          <a:lstStyle/>
          <a:p>
            <a:r>
              <a:rPr lang="en-US" sz="1200" dirty="0" smtClean="0"/>
              <a:t>3 unique GEO studies generated 5 gene signature entries to GEO2Enrichr.</a:t>
            </a:r>
            <a:endParaRPr lang="en-US" sz="1200" dirty="0"/>
          </a:p>
        </p:txBody>
      </p:sp>
    </p:spTree>
    <p:extLst>
      <p:ext uri="{BB962C8B-B14F-4D97-AF65-F5344CB8AC3E}">
        <p14:creationId xmlns:p14="http://schemas.microsoft.com/office/powerpoint/2010/main" val="11695405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6-01-05 at 10.32.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1" cy="1316736"/>
          </a:xfrm>
          <a:prstGeom prst="rect">
            <a:avLst/>
          </a:prstGeom>
        </p:spPr>
      </p:pic>
      <p:sp>
        <p:nvSpPr>
          <p:cNvPr id="2" name="TextBox 1"/>
          <p:cNvSpPr txBox="1"/>
          <p:nvPr/>
        </p:nvSpPr>
        <p:spPr>
          <a:xfrm>
            <a:off x="1690135" y="2925072"/>
            <a:ext cx="5901464" cy="707886"/>
          </a:xfrm>
          <a:prstGeom prst="rect">
            <a:avLst/>
          </a:prstGeom>
          <a:noFill/>
        </p:spPr>
        <p:txBody>
          <a:bodyPr wrap="square" rtlCol="0">
            <a:spAutoFit/>
          </a:bodyPr>
          <a:lstStyle/>
          <a:p>
            <a:pPr algn="ctr"/>
            <a:r>
              <a:rPr lang="en-US" sz="2000" dirty="0" smtClean="0">
                <a:latin typeface="Copperplate Gothic Bold"/>
                <a:cs typeface="Copperplate Gothic Bold"/>
              </a:rPr>
              <a:t>Most commonly found drug perturbations </a:t>
            </a:r>
          </a:p>
        </p:txBody>
      </p:sp>
      <p:pic>
        <p:nvPicPr>
          <p:cNvPr id="4" name="Picture 3" descr="Screen Shot 2016-01-05 at 10.32.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6473698" y="3050813"/>
            <a:ext cx="6858002" cy="606955"/>
          </a:xfrm>
          <a:prstGeom prst="rect">
            <a:avLst/>
          </a:prstGeom>
        </p:spPr>
      </p:pic>
    </p:spTree>
    <p:extLst>
      <p:ext uri="{BB962C8B-B14F-4D97-AF65-F5344CB8AC3E}">
        <p14:creationId xmlns:p14="http://schemas.microsoft.com/office/powerpoint/2010/main" val="25383503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6-01-05 at 10.32.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1" cy="1083272"/>
          </a:xfrm>
          <a:prstGeom prst="rect">
            <a:avLst/>
          </a:prstGeom>
        </p:spPr>
      </p:pic>
      <p:sp>
        <p:nvSpPr>
          <p:cNvPr id="2" name="TextBox 1"/>
          <p:cNvSpPr txBox="1"/>
          <p:nvPr/>
        </p:nvSpPr>
        <p:spPr>
          <a:xfrm>
            <a:off x="3903045" y="327226"/>
            <a:ext cx="2073121" cy="461665"/>
          </a:xfrm>
          <a:prstGeom prst="rect">
            <a:avLst/>
          </a:prstGeom>
          <a:noFill/>
        </p:spPr>
        <p:txBody>
          <a:bodyPr wrap="square" rtlCol="0">
            <a:spAutoFit/>
          </a:bodyPr>
          <a:lstStyle/>
          <a:p>
            <a:r>
              <a:rPr lang="en-US" sz="2400" b="1" dirty="0" smtClean="0">
                <a:solidFill>
                  <a:schemeClr val="bg1"/>
                </a:solidFill>
                <a:latin typeface="Copperplate Gothic Bold"/>
                <a:cs typeface="Copperplate Gothic Bold"/>
              </a:rPr>
              <a:t>Dasatinib</a:t>
            </a:r>
            <a:endParaRPr lang="en-US" sz="2400" b="1" dirty="0">
              <a:solidFill>
                <a:schemeClr val="bg1"/>
              </a:solidFill>
              <a:latin typeface="Copperplate Gothic Bold"/>
              <a:cs typeface="Copperplate Gothic Bold"/>
            </a:endParaRPr>
          </a:p>
        </p:txBody>
      </p:sp>
      <p:pic>
        <p:nvPicPr>
          <p:cNvPr id="7" name="Picture 6" descr="Screen Shot 2016-01-05 at 10.32.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6585751" y="3125522"/>
            <a:ext cx="6858002" cy="606954"/>
          </a:xfrm>
          <a:prstGeom prst="rect">
            <a:avLst/>
          </a:prstGeom>
        </p:spPr>
      </p:pic>
      <p:pic>
        <p:nvPicPr>
          <p:cNvPr id="10" name="Picture 9" descr="Screen Shot 2016-01-05 at 10.54.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7469" y="1423514"/>
            <a:ext cx="5125320" cy="5173979"/>
          </a:xfrm>
          <a:prstGeom prst="rect">
            <a:avLst/>
          </a:prstGeom>
        </p:spPr>
      </p:pic>
    </p:spTree>
    <p:extLst>
      <p:ext uri="{BB962C8B-B14F-4D97-AF65-F5344CB8AC3E}">
        <p14:creationId xmlns:p14="http://schemas.microsoft.com/office/powerpoint/2010/main" val="8252599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1-05 at 10.26.21 PM.png"/>
          <p:cNvPicPr>
            <a:picLocks noChangeAspect="1"/>
          </p:cNvPicPr>
          <p:nvPr/>
        </p:nvPicPr>
        <p:blipFill rotWithShape="1">
          <a:blip r:embed="rId2">
            <a:extLst>
              <a:ext uri="{28A0092B-C50C-407E-A947-70E740481C1C}">
                <a14:useLocalDpi xmlns:a14="http://schemas.microsoft.com/office/drawing/2010/main" val="0"/>
              </a:ext>
            </a:extLst>
          </a:blip>
          <a:srcRect l="20726" t="5739" r="8472" b="6455"/>
          <a:stretch/>
        </p:blipFill>
        <p:spPr>
          <a:xfrm rot="20223511">
            <a:off x="285424" y="290874"/>
            <a:ext cx="1445340" cy="354580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425370480"/>
              </p:ext>
            </p:extLst>
          </p:nvPr>
        </p:nvGraphicFramePr>
        <p:xfrm>
          <a:off x="2364665" y="695389"/>
          <a:ext cx="5441702" cy="5254891"/>
        </p:xfrm>
        <a:graphic>
          <a:graphicData uri="http://schemas.openxmlformats.org/drawingml/2006/table">
            <a:tbl>
              <a:tblPr/>
              <a:tblGrid>
                <a:gridCol w="1594547"/>
                <a:gridCol w="2691239"/>
                <a:gridCol w="1155916"/>
              </a:tblGrid>
              <a:tr h="1995284">
                <a:tc>
                  <a:txBody>
                    <a:bodyPr/>
                    <a:lstStyle/>
                    <a:p>
                      <a:pPr algn="l" fontAlgn="b"/>
                      <a:r>
                        <a:rPr lang="en-US" sz="1200" b="1" i="0" u="none" strike="noStrike" dirty="0">
                          <a:solidFill>
                            <a:srgbClr val="000000"/>
                          </a:solidFill>
                          <a:effectLst/>
                          <a:latin typeface="Cambria"/>
                        </a:rPr>
                        <a:t>Mechanism of action</a:t>
                      </a:r>
                    </a:p>
                  </a:txBody>
                  <a:tcPr marL="6369" marR="6369" marT="6369" marB="0" anchor="ctr">
                    <a:lnL>
                      <a:noFill/>
                    </a:lnL>
                    <a:lnR>
                      <a:noFill/>
                    </a:lnR>
                    <a:lnT>
                      <a:noFill/>
                    </a:lnT>
                    <a:lnB>
                      <a:noFill/>
                    </a:lnB>
                  </a:tcPr>
                </a:tc>
                <a:tc gridSpan="2">
                  <a:txBody>
                    <a:bodyPr/>
                    <a:lstStyle/>
                    <a:p>
                      <a:pPr algn="just" fontAlgn="b"/>
                      <a:r>
                        <a:rPr lang="en-US" sz="1200" b="0" i="0" u="sng" strike="noStrike" dirty="0" smtClean="0">
                          <a:solidFill>
                            <a:srgbClr val="333333"/>
                          </a:solidFill>
                          <a:effectLst/>
                          <a:latin typeface="Helvetica Neue"/>
                        </a:rPr>
                        <a:t>Inhibits kinases</a:t>
                      </a:r>
                      <a:r>
                        <a:rPr lang="en-US" sz="1200" b="0" i="0" u="sng" strike="noStrike" dirty="0">
                          <a:solidFill>
                            <a:srgbClr val="333333"/>
                          </a:solidFill>
                          <a:effectLst/>
                          <a:latin typeface="Helvetica Neue"/>
                        </a:rPr>
                        <a:t>: </a:t>
                      </a:r>
                      <a:endParaRPr lang="en-US" sz="1200" b="0" i="0" u="sng" strike="noStrike" dirty="0" smtClean="0">
                        <a:solidFill>
                          <a:srgbClr val="333333"/>
                        </a:solidFill>
                        <a:effectLst/>
                        <a:latin typeface="Helvetica Neue"/>
                      </a:endParaRPr>
                    </a:p>
                    <a:p>
                      <a:pPr algn="just" fontAlgn="b"/>
                      <a:r>
                        <a:rPr lang="en-US" sz="1200" b="0" i="0" u="none" strike="noStrike" dirty="0" smtClean="0">
                          <a:solidFill>
                            <a:srgbClr val="333333"/>
                          </a:solidFill>
                          <a:effectLst/>
                          <a:latin typeface="Helvetica Neue"/>
                        </a:rPr>
                        <a:t>BCR</a:t>
                      </a:r>
                      <a:r>
                        <a:rPr lang="en-US" sz="1200" b="0" i="0" u="none" strike="noStrike" dirty="0">
                          <a:solidFill>
                            <a:srgbClr val="333333"/>
                          </a:solidFill>
                          <a:effectLst/>
                          <a:latin typeface="Helvetica Neue"/>
                        </a:rPr>
                        <a:t>-ABL, </a:t>
                      </a:r>
                      <a:endParaRPr lang="en-US" sz="1200" b="0" i="0" u="none" strike="noStrike" dirty="0" smtClean="0">
                        <a:solidFill>
                          <a:srgbClr val="333333"/>
                        </a:solidFill>
                        <a:effectLst/>
                        <a:latin typeface="Helvetica Neue"/>
                      </a:endParaRPr>
                    </a:p>
                    <a:p>
                      <a:pPr algn="just" fontAlgn="b"/>
                      <a:r>
                        <a:rPr lang="en-US" sz="1200" b="0" i="0" u="none" strike="noStrike" dirty="0" smtClean="0">
                          <a:solidFill>
                            <a:srgbClr val="333333"/>
                          </a:solidFill>
                          <a:effectLst/>
                          <a:latin typeface="Helvetica Neue"/>
                        </a:rPr>
                        <a:t>SRC </a:t>
                      </a:r>
                      <a:r>
                        <a:rPr lang="en-US" sz="1200" b="0" i="0" u="none" strike="noStrike" dirty="0">
                          <a:solidFill>
                            <a:srgbClr val="333333"/>
                          </a:solidFill>
                          <a:effectLst/>
                          <a:latin typeface="Helvetica Neue"/>
                        </a:rPr>
                        <a:t>family (SRC, LCK, YES, FYN), </a:t>
                      </a:r>
                      <a:endParaRPr lang="en-US" sz="1200" b="0" i="0" u="none" strike="noStrike" dirty="0" smtClean="0">
                        <a:solidFill>
                          <a:srgbClr val="333333"/>
                        </a:solidFill>
                        <a:effectLst/>
                        <a:latin typeface="Helvetica Neue"/>
                      </a:endParaRPr>
                    </a:p>
                    <a:p>
                      <a:pPr algn="just" fontAlgn="b"/>
                      <a:r>
                        <a:rPr lang="en-US" sz="1200" b="0" i="0" u="none" strike="noStrike" dirty="0" smtClean="0">
                          <a:solidFill>
                            <a:srgbClr val="333333"/>
                          </a:solidFill>
                          <a:effectLst/>
                          <a:latin typeface="Helvetica Neue"/>
                        </a:rPr>
                        <a:t>c</a:t>
                      </a:r>
                      <a:r>
                        <a:rPr lang="en-US" sz="1200" b="0" i="0" u="none" strike="noStrike" dirty="0">
                          <a:solidFill>
                            <a:srgbClr val="333333"/>
                          </a:solidFill>
                          <a:effectLst/>
                          <a:latin typeface="Helvetica Neue"/>
                        </a:rPr>
                        <a:t>-KIT, </a:t>
                      </a:r>
                      <a:endParaRPr lang="en-US" sz="1200" b="0" i="0" u="none" strike="noStrike" dirty="0" smtClean="0">
                        <a:solidFill>
                          <a:srgbClr val="333333"/>
                        </a:solidFill>
                        <a:effectLst/>
                        <a:latin typeface="Helvetica Neue"/>
                      </a:endParaRPr>
                    </a:p>
                    <a:p>
                      <a:pPr algn="just" fontAlgn="b"/>
                      <a:r>
                        <a:rPr lang="en-US" sz="1200" b="0" i="0" u="none" strike="noStrike" dirty="0" smtClean="0">
                          <a:solidFill>
                            <a:srgbClr val="333333"/>
                          </a:solidFill>
                          <a:effectLst/>
                          <a:latin typeface="Helvetica Neue"/>
                        </a:rPr>
                        <a:t>EPHA2</a:t>
                      </a:r>
                      <a:r>
                        <a:rPr lang="en-US" sz="1200" b="0" i="0" u="none" strike="noStrike" dirty="0">
                          <a:solidFill>
                            <a:srgbClr val="333333"/>
                          </a:solidFill>
                          <a:effectLst/>
                          <a:latin typeface="Helvetica Neue"/>
                        </a:rPr>
                        <a:t>, </a:t>
                      </a:r>
                      <a:r>
                        <a:rPr lang="en-US" sz="1200" b="0" i="0" u="none" strike="noStrike" dirty="0" smtClean="0">
                          <a:solidFill>
                            <a:srgbClr val="333333"/>
                          </a:solidFill>
                          <a:effectLst/>
                          <a:latin typeface="Helvetica Neue"/>
                        </a:rPr>
                        <a:t>and</a:t>
                      </a:r>
                    </a:p>
                    <a:p>
                      <a:pPr algn="just" fontAlgn="b"/>
                      <a:r>
                        <a:rPr lang="en-US" sz="1200" b="0" i="0" u="none" strike="noStrike" dirty="0" smtClean="0">
                          <a:solidFill>
                            <a:srgbClr val="333333"/>
                          </a:solidFill>
                          <a:effectLst/>
                          <a:latin typeface="Helvetica Neue"/>
                        </a:rPr>
                        <a:t>PDGFRβ</a:t>
                      </a:r>
                      <a:r>
                        <a:rPr lang="en-US" sz="1200" b="0" i="0" u="none" strike="noStrike" dirty="0">
                          <a:solidFill>
                            <a:srgbClr val="333333"/>
                          </a:solidFill>
                          <a:effectLst/>
                          <a:latin typeface="Helvetica Neue"/>
                        </a:rPr>
                        <a:t>. </a:t>
                      </a:r>
                      <a:endParaRPr lang="en-US" sz="1200" b="0" i="0" u="none" strike="noStrike" dirty="0" smtClean="0">
                        <a:solidFill>
                          <a:srgbClr val="333333"/>
                        </a:solidFill>
                        <a:effectLst/>
                        <a:latin typeface="Helvetica Neue"/>
                      </a:endParaRPr>
                    </a:p>
                    <a:p>
                      <a:pPr algn="just" fontAlgn="b"/>
                      <a:endParaRPr lang="en-US" sz="1200" b="0" i="0" u="none" strike="noStrike" dirty="0" smtClean="0">
                        <a:solidFill>
                          <a:srgbClr val="333333"/>
                        </a:solidFill>
                        <a:effectLst/>
                        <a:latin typeface="Helvetica Neue"/>
                      </a:endParaRPr>
                    </a:p>
                    <a:p>
                      <a:pPr algn="just" fontAlgn="b"/>
                      <a:r>
                        <a:rPr lang="en-US" sz="1200" b="0" i="0" u="none" strike="noStrike" dirty="0" smtClean="0">
                          <a:solidFill>
                            <a:srgbClr val="333333"/>
                          </a:solidFill>
                          <a:effectLst/>
                          <a:latin typeface="Helvetica Neue"/>
                        </a:rPr>
                        <a:t>Based </a:t>
                      </a:r>
                      <a:r>
                        <a:rPr lang="en-US" sz="1200" b="0" i="0" u="none" strike="noStrike" dirty="0">
                          <a:solidFill>
                            <a:srgbClr val="333333"/>
                          </a:solidFill>
                          <a:effectLst/>
                          <a:latin typeface="Helvetica Neue"/>
                        </a:rPr>
                        <a:t>on modeling studies, </a:t>
                      </a:r>
                      <a:r>
                        <a:rPr lang="en-US" sz="1200" b="0" i="0" u="none" strike="noStrike" dirty="0" smtClean="0">
                          <a:solidFill>
                            <a:srgbClr val="333333"/>
                          </a:solidFill>
                          <a:effectLst/>
                          <a:latin typeface="Helvetica Neue"/>
                        </a:rPr>
                        <a:t>is </a:t>
                      </a:r>
                      <a:r>
                        <a:rPr lang="en-US" sz="1200" b="0" i="0" u="none" strike="noStrike" dirty="0">
                          <a:solidFill>
                            <a:srgbClr val="333333"/>
                          </a:solidFill>
                          <a:effectLst/>
                          <a:latin typeface="Helvetica Neue"/>
                        </a:rPr>
                        <a:t>predicted to bind to multiple conformations of the ABL kinase. </a:t>
                      </a:r>
                      <a:r>
                        <a:rPr lang="en-US" sz="1200" b="0" i="0" u="none" strike="noStrike" dirty="0" smtClean="0">
                          <a:solidFill>
                            <a:srgbClr val="333333"/>
                          </a:solidFill>
                          <a:effectLst/>
                          <a:latin typeface="Helvetica Neue"/>
                        </a:rPr>
                        <a:t>Was active (in vitro) </a:t>
                      </a:r>
                      <a:r>
                        <a:rPr lang="en-US" sz="1200" b="0" i="0" u="none" strike="noStrike" dirty="0">
                          <a:solidFill>
                            <a:srgbClr val="333333"/>
                          </a:solidFill>
                          <a:effectLst/>
                          <a:latin typeface="Helvetica Neue"/>
                        </a:rPr>
                        <a:t>in leukemic cell lines representing variants of imatinib </a:t>
                      </a:r>
                      <a:r>
                        <a:rPr lang="en-US" sz="1200" b="0" i="0" u="none" strike="noStrike" dirty="0" err="1">
                          <a:solidFill>
                            <a:srgbClr val="333333"/>
                          </a:solidFill>
                          <a:effectLst/>
                          <a:latin typeface="Helvetica Neue"/>
                        </a:rPr>
                        <a:t>mesylate</a:t>
                      </a:r>
                      <a:r>
                        <a:rPr lang="en-US" sz="1200" b="0" i="0" u="none" strike="noStrike" dirty="0">
                          <a:solidFill>
                            <a:srgbClr val="333333"/>
                          </a:solidFill>
                          <a:effectLst/>
                          <a:latin typeface="Helvetica Neue"/>
                        </a:rPr>
                        <a:t> sensitive and resistant disease.</a:t>
                      </a:r>
                    </a:p>
                  </a:txBody>
                  <a:tcPr marL="6369" marR="6369" marT="6369" marB="0" anchor="b">
                    <a:lnL>
                      <a:noFill/>
                    </a:lnL>
                    <a:lnR>
                      <a:noFill/>
                    </a:lnR>
                    <a:lnT>
                      <a:noFill/>
                    </a:lnT>
                    <a:lnB>
                      <a:noFill/>
                    </a:lnB>
                  </a:tcPr>
                </a:tc>
                <a:tc hMerge="1">
                  <a:txBody>
                    <a:bodyPr/>
                    <a:lstStyle/>
                    <a:p>
                      <a:endParaRPr lang="en-US"/>
                    </a:p>
                  </a:txBody>
                  <a:tcPr/>
                </a:tc>
              </a:tr>
              <a:tr h="611085">
                <a:tc>
                  <a:txBody>
                    <a:bodyPr/>
                    <a:lstStyle/>
                    <a:p>
                      <a:pPr algn="l" fontAlgn="b"/>
                      <a:r>
                        <a:rPr lang="en-US" sz="1200" b="1" i="0" u="none" strike="noStrike" dirty="0">
                          <a:solidFill>
                            <a:srgbClr val="000000"/>
                          </a:solidFill>
                          <a:effectLst/>
                          <a:latin typeface="Cambria"/>
                        </a:rPr>
                        <a:t>Protein binding</a:t>
                      </a:r>
                    </a:p>
                  </a:txBody>
                  <a:tcPr marL="6369" marR="6369" marT="6369" marB="0" anchor="ctr">
                    <a:lnL>
                      <a:noFill/>
                    </a:lnL>
                    <a:lnR>
                      <a:noFill/>
                    </a:lnR>
                    <a:lnT>
                      <a:noFill/>
                    </a:lnT>
                    <a:lnB>
                      <a:noFill/>
                    </a:lnB>
                  </a:tcPr>
                </a:tc>
                <a:tc>
                  <a:txBody>
                    <a:bodyPr/>
                    <a:lstStyle/>
                    <a:p>
                      <a:pPr algn="l" fontAlgn="b"/>
                      <a:r>
                        <a:rPr lang="pt-BR" sz="1200" b="0" i="0" u="none" strike="noStrike" dirty="0">
                          <a:solidFill>
                            <a:srgbClr val="333333"/>
                          </a:solidFill>
                          <a:effectLst/>
                          <a:latin typeface="Helvetica Neue"/>
                        </a:rPr>
                        <a:t>96%</a:t>
                      </a:r>
                    </a:p>
                  </a:txBody>
                  <a:tcPr marL="6369" marR="6369" marT="6369" marB="0" anchor="ctr">
                    <a:lnL>
                      <a:noFill/>
                    </a:lnL>
                    <a:lnR>
                      <a:noFill/>
                    </a:lnR>
                    <a:lnT>
                      <a:noFill/>
                    </a:lnT>
                    <a:lnB>
                      <a:noFill/>
                    </a:lnB>
                  </a:tcPr>
                </a:tc>
                <a:tc>
                  <a:txBody>
                    <a:bodyPr/>
                    <a:lstStyle/>
                    <a:p>
                      <a:pPr algn="l" fontAlgn="b"/>
                      <a:endParaRPr lang="en-US" sz="1000" b="0" i="0" u="none" strike="noStrike" dirty="0">
                        <a:solidFill>
                          <a:srgbClr val="000000"/>
                        </a:solidFill>
                        <a:effectLst/>
                        <a:latin typeface="Calibri"/>
                      </a:endParaRPr>
                    </a:p>
                  </a:txBody>
                  <a:tcPr marL="6369" marR="6369" marT="6369" marB="0" anchor="b">
                    <a:lnL>
                      <a:noFill/>
                    </a:lnL>
                    <a:lnR>
                      <a:noFill/>
                    </a:lnR>
                    <a:lnT>
                      <a:noFill/>
                    </a:lnT>
                    <a:lnB>
                      <a:noFill/>
                    </a:lnB>
                  </a:tcPr>
                </a:tc>
              </a:tr>
              <a:tr h="897531">
                <a:tc>
                  <a:txBody>
                    <a:bodyPr/>
                    <a:lstStyle/>
                    <a:p>
                      <a:pPr algn="l" fontAlgn="b"/>
                      <a:r>
                        <a:rPr lang="en-US" sz="1200" b="1" i="0" u="none" strike="noStrike" dirty="0">
                          <a:solidFill>
                            <a:srgbClr val="000000"/>
                          </a:solidFill>
                          <a:effectLst/>
                          <a:latin typeface="Cambria"/>
                        </a:rPr>
                        <a:t>Metabolism</a:t>
                      </a:r>
                    </a:p>
                  </a:txBody>
                  <a:tcPr marL="6369" marR="6369" marT="6369" marB="0" anchor="ctr">
                    <a:lnL>
                      <a:noFill/>
                    </a:lnL>
                    <a:lnR>
                      <a:noFill/>
                    </a:lnR>
                    <a:lnT>
                      <a:noFill/>
                    </a:lnT>
                    <a:lnB>
                      <a:noFill/>
                    </a:lnB>
                  </a:tcPr>
                </a:tc>
                <a:tc gridSpan="2">
                  <a:txBody>
                    <a:bodyPr/>
                    <a:lstStyle/>
                    <a:p>
                      <a:pPr algn="l" fontAlgn="b"/>
                      <a:r>
                        <a:rPr lang="en-US" sz="1200" b="0" i="0" u="none" strike="noStrike" dirty="0">
                          <a:solidFill>
                            <a:srgbClr val="333333"/>
                          </a:solidFill>
                          <a:effectLst/>
                          <a:latin typeface="Helvetica Neue"/>
                        </a:rPr>
                        <a:t>Dasatinib is extensively metabolized in humans, primarily by the cytochrome P450 enzyme 3A4</a:t>
                      </a:r>
                    </a:p>
                  </a:txBody>
                  <a:tcPr marL="6369" marR="6369" marT="6369" marB="0" anchor="ctr">
                    <a:lnL>
                      <a:noFill/>
                    </a:lnL>
                    <a:lnR>
                      <a:noFill/>
                    </a:lnR>
                    <a:lnT>
                      <a:noFill/>
                    </a:lnT>
                    <a:lnB>
                      <a:noFill/>
                    </a:lnB>
                  </a:tcPr>
                </a:tc>
                <a:tc hMerge="1">
                  <a:txBody>
                    <a:bodyPr/>
                    <a:lstStyle/>
                    <a:p>
                      <a:endParaRPr lang="en-US"/>
                    </a:p>
                  </a:txBody>
                  <a:tcPr/>
                </a:tc>
              </a:tr>
              <a:tr h="1002562">
                <a:tc>
                  <a:txBody>
                    <a:bodyPr/>
                    <a:lstStyle/>
                    <a:p>
                      <a:pPr algn="l" fontAlgn="b"/>
                      <a:r>
                        <a:rPr lang="en-US" sz="1200" b="1" i="0" u="none" strike="noStrike" dirty="0">
                          <a:solidFill>
                            <a:srgbClr val="000000"/>
                          </a:solidFill>
                          <a:effectLst/>
                          <a:latin typeface="Cambria"/>
                        </a:rPr>
                        <a:t>Elimination</a:t>
                      </a:r>
                    </a:p>
                  </a:txBody>
                  <a:tcPr marL="6369" marR="6369" marT="6369" marB="0" anchor="ctr">
                    <a:lnL>
                      <a:noFill/>
                    </a:lnL>
                    <a:lnR>
                      <a:noFill/>
                    </a:lnR>
                    <a:lnT>
                      <a:noFill/>
                    </a:lnT>
                    <a:lnB>
                      <a:noFill/>
                    </a:lnB>
                  </a:tcPr>
                </a:tc>
                <a:tc gridSpan="2">
                  <a:txBody>
                    <a:bodyPr/>
                    <a:lstStyle/>
                    <a:p>
                      <a:pPr algn="l" fontAlgn="b"/>
                      <a:r>
                        <a:rPr lang="en-US" sz="1200" b="0" i="0" u="none" strike="noStrike" dirty="0" smtClean="0">
                          <a:solidFill>
                            <a:srgbClr val="333333"/>
                          </a:solidFill>
                          <a:effectLst/>
                          <a:latin typeface="Helvetica Neue"/>
                        </a:rPr>
                        <a:t>Primarily </a:t>
                      </a:r>
                      <a:r>
                        <a:rPr lang="en-US" sz="1200" b="0" i="0" u="none" strike="noStrike" dirty="0">
                          <a:solidFill>
                            <a:srgbClr val="333333"/>
                          </a:solidFill>
                          <a:effectLst/>
                          <a:latin typeface="Helvetica Neue"/>
                        </a:rPr>
                        <a:t>via the feces.</a:t>
                      </a:r>
                    </a:p>
                  </a:txBody>
                  <a:tcPr marL="6369" marR="6369" marT="6369" marB="0" anchor="ctr">
                    <a:lnL>
                      <a:noFill/>
                    </a:lnL>
                    <a:lnR>
                      <a:noFill/>
                    </a:lnR>
                    <a:lnT>
                      <a:noFill/>
                    </a:lnT>
                    <a:lnB>
                      <a:noFill/>
                    </a:lnB>
                  </a:tcPr>
                </a:tc>
                <a:tc hMerge="1">
                  <a:txBody>
                    <a:bodyPr/>
                    <a:lstStyle/>
                    <a:p>
                      <a:endParaRPr lang="en-US"/>
                    </a:p>
                  </a:txBody>
                  <a:tcPr/>
                </a:tc>
              </a:tr>
              <a:tr h="725664">
                <a:tc>
                  <a:txBody>
                    <a:bodyPr/>
                    <a:lstStyle/>
                    <a:p>
                      <a:pPr algn="l" fontAlgn="b"/>
                      <a:r>
                        <a:rPr lang="en-US" sz="1200" b="1" i="0" u="none" strike="noStrike" dirty="0">
                          <a:solidFill>
                            <a:srgbClr val="000000"/>
                          </a:solidFill>
                          <a:effectLst/>
                          <a:latin typeface="Cambria"/>
                        </a:rPr>
                        <a:t>Half life</a:t>
                      </a:r>
                    </a:p>
                  </a:txBody>
                  <a:tcPr marL="6369" marR="6369" marT="6369" marB="0" anchor="ctr">
                    <a:lnL>
                      <a:noFill/>
                    </a:lnL>
                    <a:lnR>
                      <a:noFill/>
                    </a:lnR>
                    <a:lnT>
                      <a:noFill/>
                    </a:lnT>
                    <a:lnB>
                      <a:noFill/>
                    </a:lnB>
                  </a:tcPr>
                </a:tc>
                <a:tc gridSpan="2">
                  <a:txBody>
                    <a:bodyPr/>
                    <a:lstStyle/>
                    <a:p>
                      <a:pPr algn="l" fontAlgn="b"/>
                      <a:r>
                        <a:rPr lang="en-US" sz="1200" b="0" i="0" u="none" strike="noStrike" dirty="0">
                          <a:solidFill>
                            <a:srgbClr val="333333"/>
                          </a:solidFill>
                          <a:effectLst/>
                          <a:latin typeface="Helvetica Neue"/>
                        </a:rPr>
                        <a:t>The overall mean terminal half-life </a:t>
                      </a:r>
                      <a:r>
                        <a:rPr lang="en-US" sz="1200" b="0" i="0" u="none" strike="noStrike" dirty="0" smtClean="0">
                          <a:solidFill>
                            <a:srgbClr val="333333"/>
                          </a:solidFill>
                          <a:effectLst/>
                          <a:latin typeface="Helvetica Neue"/>
                        </a:rPr>
                        <a:t>is </a:t>
                      </a:r>
                      <a:r>
                        <a:rPr lang="en-US" sz="1200" b="0" i="0" u="none" strike="noStrike" dirty="0">
                          <a:solidFill>
                            <a:srgbClr val="333333"/>
                          </a:solidFill>
                          <a:effectLst/>
                          <a:latin typeface="Helvetica Neue"/>
                        </a:rPr>
                        <a:t>3-5 hours.</a:t>
                      </a:r>
                    </a:p>
                  </a:txBody>
                  <a:tcPr marL="6369" marR="6369" marT="6369" marB="0" anchor="ctr">
                    <a:lnL>
                      <a:noFill/>
                    </a:lnL>
                    <a:lnR>
                      <a:noFill/>
                    </a:lnR>
                    <a:lnT>
                      <a:noFill/>
                    </a:lnT>
                    <a:lnB>
                      <a:noFill/>
                    </a:lnB>
                  </a:tcPr>
                </a:tc>
                <a:tc hMerge="1">
                  <a:txBody>
                    <a:bodyPr/>
                    <a:lstStyle/>
                    <a:p>
                      <a:endParaRPr lang="en-US"/>
                    </a:p>
                  </a:txBody>
                  <a:tcPr/>
                </a:tc>
              </a:tr>
            </a:tbl>
          </a:graphicData>
        </a:graphic>
      </p:graphicFrame>
      <p:pic>
        <p:nvPicPr>
          <p:cNvPr id="5" name="Picture 4" descr="Screen Shot 2016-01-05 at 10.32.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363666" y="3077666"/>
            <a:ext cx="6858002" cy="702666"/>
          </a:xfrm>
          <a:prstGeom prst="rect">
            <a:avLst/>
          </a:prstGeom>
        </p:spPr>
      </p:pic>
      <p:sp>
        <p:nvSpPr>
          <p:cNvPr id="6" name="Rectangle 5"/>
          <p:cNvSpPr/>
          <p:nvPr/>
        </p:nvSpPr>
        <p:spPr>
          <a:xfrm>
            <a:off x="0" y="6600736"/>
            <a:ext cx="2778901" cy="276999"/>
          </a:xfrm>
          <a:prstGeom prst="rect">
            <a:avLst/>
          </a:prstGeom>
        </p:spPr>
        <p:txBody>
          <a:bodyPr wrap="none">
            <a:spAutoFit/>
          </a:bodyPr>
          <a:lstStyle/>
          <a:p>
            <a:r>
              <a:rPr lang="en-US" sz="1200" dirty="0"/>
              <a:t>http://www.drugbank.ca/drugs/DB01254</a:t>
            </a:r>
          </a:p>
        </p:txBody>
      </p:sp>
    </p:spTree>
    <p:extLst>
      <p:ext uri="{BB962C8B-B14F-4D97-AF65-F5344CB8AC3E}">
        <p14:creationId xmlns:p14="http://schemas.microsoft.com/office/powerpoint/2010/main" val="330640791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68079" y="5957997"/>
            <a:ext cx="4528813" cy="703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6-01-05 at 10.32.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1" cy="952531"/>
          </a:xfrm>
          <a:prstGeom prst="rect">
            <a:avLst/>
          </a:prstGeom>
        </p:spPr>
      </p:pic>
      <p:sp>
        <p:nvSpPr>
          <p:cNvPr id="3" name="Rectangle 2"/>
          <p:cNvSpPr/>
          <p:nvPr/>
        </p:nvSpPr>
        <p:spPr>
          <a:xfrm>
            <a:off x="4342036" y="214697"/>
            <a:ext cx="1494745" cy="400110"/>
          </a:xfrm>
          <a:prstGeom prst="rect">
            <a:avLst/>
          </a:prstGeom>
        </p:spPr>
        <p:txBody>
          <a:bodyPr wrap="none">
            <a:spAutoFit/>
          </a:bodyPr>
          <a:lstStyle/>
          <a:p>
            <a:r>
              <a:rPr lang="cs-CZ" sz="2000" dirty="0">
                <a:solidFill>
                  <a:srgbClr val="FFFFFF"/>
                </a:solidFill>
                <a:latin typeface="Copperplate Gothic Bold"/>
                <a:cs typeface="Copperplate Gothic Bold"/>
              </a:rPr>
              <a:t>A443654</a:t>
            </a:r>
            <a:endParaRPr lang="en-US" sz="2000" dirty="0">
              <a:solidFill>
                <a:srgbClr val="FFFFFF"/>
              </a:solidFill>
              <a:latin typeface="Copperplate Gothic Bold"/>
              <a:cs typeface="Copperplate Gothic Bold"/>
            </a:endParaRPr>
          </a:p>
        </p:txBody>
      </p:sp>
      <p:pic>
        <p:nvPicPr>
          <p:cNvPr id="4" name="Picture 3" descr="Screen Shot 2016-01-05 at 11.08.01 PM.png"/>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6116256" y="2014349"/>
            <a:ext cx="2707906" cy="2556061"/>
          </a:xfrm>
          <a:prstGeom prst="rect">
            <a:avLst/>
          </a:prstGeom>
        </p:spPr>
      </p:pic>
      <p:sp>
        <p:nvSpPr>
          <p:cNvPr id="5" name="Rectangle 4"/>
          <p:cNvSpPr/>
          <p:nvPr/>
        </p:nvSpPr>
        <p:spPr>
          <a:xfrm>
            <a:off x="5966828" y="6508001"/>
            <a:ext cx="3211273" cy="307777"/>
          </a:xfrm>
          <a:prstGeom prst="rect">
            <a:avLst/>
          </a:prstGeom>
        </p:spPr>
        <p:txBody>
          <a:bodyPr wrap="none">
            <a:spAutoFit/>
          </a:bodyPr>
          <a:lstStyle/>
          <a:p>
            <a:r>
              <a:rPr lang="en-US" sz="1400" dirty="0"/>
              <a:t>http://www.drugbank.ca/drugs/DB08073</a:t>
            </a:r>
          </a:p>
        </p:txBody>
      </p:sp>
      <p:sp>
        <p:nvSpPr>
          <p:cNvPr id="6" name="Rectangle 5"/>
          <p:cNvSpPr/>
          <p:nvPr/>
        </p:nvSpPr>
        <p:spPr>
          <a:xfrm>
            <a:off x="298808" y="6025911"/>
            <a:ext cx="4043228" cy="523220"/>
          </a:xfrm>
          <a:prstGeom prst="rect">
            <a:avLst/>
          </a:prstGeom>
        </p:spPr>
        <p:txBody>
          <a:bodyPr wrap="square">
            <a:spAutoFit/>
          </a:bodyPr>
          <a:lstStyle/>
          <a:p>
            <a:r>
              <a:rPr lang="en-US" sz="1400" dirty="0"/>
              <a:t>(2S)-1-(1H-INDOL-3-YL)-3-{[5-(3-METHYL-1H-INDAZOL-5-YL)PYRIDIN-3-YL]OXY}PROPAN-2-AMINE</a:t>
            </a:r>
          </a:p>
        </p:txBody>
      </p:sp>
      <p:sp>
        <p:nvSpPr>
          <p:cNvPr id="7" name="TextBox 6"/>
          <p:cNvSpPr txBox="1"/>
          <p:nvPr/>
        </p:nvSpPr>
        <p:spPr>
          <a:xfrm>
            <a:off x="7470209" y="414752"/>
            <a:ext cx="1533934" cy="369332"/>
          </a:xfrm>
          <a:prstGeom prst="rect">
            <a:avLst/>
          </a:prstGeom>
          <a:noFill/>
        </p:spPr>
        <p:txBody>
          <a:bodyPr wrap="square" rtlCol="0">
            <a:spAutoFit/>
          </a:bodyPr>
          <a:lstStyle/>
          <a:p>
            <a:r>
              <a:rPr lang="en-US" b="1" dirty="0" smtClean="0">
                <a:solidFill>
                  <a:srgbClr val="FF0000"/>
                </a:solidFill>
                <a:effectLst>
                  <a:outerShdw blurRad="50800" dist="38100" dir="8100000" algn="tr" rotWithShape="0">
                    <a:prstClr val="black">
                      <a:alpha val="40000"/>
                    </a:prstClr>
                  </a:outerShdw>
                </a:effectLst>
              </a:rPr>
              <a:t>Experimental</a:t>
            </a:r>
            <a:endParaRPr lang="en-US" b="1" dirty="0">
              <a:solidFill>
                <a:srgbClr val="FF0000"/>
              </a:solidFill>
              <a:effectLst>
                <a:outerShdw blurRad="50800" dist="38100" dir="8100000" algn="tr" rotWithShape="0">
                  <a:prstClr val="black">
                    <a:alpha val="40000"/>
                  </a:prstClr>
                </a:outerShdw>
              </a:effectLst>
            </a:endParaRPr>
          </a:p>
        </p:txBody>
      </p:sp>
      <p:graphicFrame>
        <p:nvGraphicFramePr>
          <p:cNvPr id="9" name="Table 8"/>
          <p:cNvGraphicFramePr>
            <a:graphicFrameLocks noGrp="1"/>
          </p:cNvGraphicFramePr>
          <p:nvPr>
            <p:extLst>
              <p:ext uri="{D42A27DB-BD31-4B8C-83A1-F6EECF244321}">
                <p14:modId xmlns:p14="http://schemas.microsoft.com/office/powerpoint/2010/main" val="2045147142"/>
              </p:ext>
            </p:extLst>
          </p:nvPr>
        </p:nvGraphicFramePr>
        <p:xfrm>
          <a:off x="505382" y="1301280"/>
          <a:ext cx="5143963" cy="4235949"/>
        </p:xfrm>
        <a:graphic>
          <a:graphicData uri="http://schemas.openxmlformats.org/drawingml/2006/table">
            <a:tbl>
              <a:tblPr/>
              <a:tblGrid>
                <a:gridCol w="1816136"/>
                <a:gridCol w="1497626"/>
                <a:gridCol w="905762"/>
                <a:gridCol w="924439"/>
              </a:tblGrid>
              <a:tr h="304951">
                <a:tc>
                  <a:txBody>
                    <a:bodyPr/>
                    <a:lstStyle/>
                    <a:p>
                      <a:pPr algn="l" fontAlgn="b"/>
                      <a:r>
                        <a:rPr lang="en-US" sz="1050" b="1" i="0" u="none" strike="noStrike" dirty="0">
                          <a:solidFill>
                            <a:srgbClr val="000000"/>
                          </a:solidFill>
                          <a:effectLst/>
                          <a:latin typeface="Helvetica Neue"/>
                        </a:rPr>
                        <a:t>Experimental Properties</a:t>
                      </a:r>
                    </a:p>
                  </a:txBody>
                  <a:tcPr marL="11873" marR="11873" marT="11873" marB="0">
                    <a:lnL>
                      <a:noFill/>
                    </a:lnL>
                    <a:lnR>
                      <a:noFill/>
                    </a:lnR>
                    <a:lnT>
                      <a:noFill/>
                    </a:lnT>
                    <a:lnB>
                      <a:noFill/>
                    </a:lnB>
                  </a:tcPr>
                </a:tc>
                <a:tc gridSpan="3">
                  <a:txBody>
                    <a:bodyPr/>
                    <a:lstStyle/>
                    <a:p>
                      <a:pPr algn="l" fontAlgn="b"/>
                      <a:r>
                        <a:rPr lang="en-US" sz="1050" b="0" i="0" u="none" strike="noStrike" dirty="0">
                          <a:solidFill>
                            <a:srgbClr val="000000"/>
                          </a:solidFill>
                          <a:effectLst/>
                          <a:latin typeface="Helvetica Neue"/>
                        </a:rPr>
                        <a:t>NA</a:t>
                      </a:r>
                    </a:p>
                  </a:txBody>
                  <a:tcPr marL="11873" marR="11873" marT="11873" marB="0">
                    <a:lnL>
                      <a:noFill/>
                    </a:lnL>
                    <a:lnR>
                      <a:noFill/>
                    </a:lnR>
                    <a:lnT>
                      <a:noFill/>
                    </a:lnT>
                    <a:lnB>
                      <a:noFill/>
                    </a:lnB>
                  </a:tcPr>
                </a:tc>
                <a:tc hMerge="1">
                  <a:txBody>
                    <a:bodyPr/>
                    <a:lstStyle/>
                    <a:p>
                      <a:endParaRPr lang="en-US"/>
                    </a:p>
                  </a:txBody>
                  <a:tcPr/>
                </a:tc>
                <a:tc hMerge="1">
                  <a:txBody>
                    <a:bodyPr/>
                    <a:lstStyle/>
                    <a:p>
                      <a:endParaRPr lang="en-US"/>
                    </a:p>
                  </a:txBody>
                  <a:tcPr/>
                </a:tc>
              </a:tr>
              <a:tr h="305968">
                <a:tc rowSpan="20">
                  <a:txBody>
                    <a:bodyPr/>
                    <a:lstStyle/>
                    <a:p>
                      <a:pPr algn="l" fontAlgn="ctr"/>
                      <a:r>
                        <a:rPr lang="en-US" sz="1300" b="1" i="0" u="none" strike="noStrike">
                          <a:solidFill>
                            <a:srgbClr val="000000"/>
                          </a:solidFill>
                          <a:effectLst/>
                          <a:latin typeface="Helvetica Neue"/>
                        </a:rPr>
                        <a:t>Predicted Properties</a:t>
                      </a:r>
                    </a:p>
                  </a:txBody>
                  <a:tcPr marL="11873" marR="11873" marT="11873" marB="0" anchor="ctr">
                    <a:lnL>
                      <a:noFill/>
                    </a:lnL>
                    <a:lnR>
                      <a:noFill/>
                    </a:lnR>
                    <a:lnT>
                      <a:noFill/>
                    </a:lnT>
                    <a:lnB>
                      <a:noFill/>
                    </a:lnB>
                  </a:tcPr>
                </a:tc>
                <a:tc>
                  <a:txBody>
                    <a:bodyPr/>
                    <a:lstStyle/>
                    <a:p>
                      <a:pPr algn="l" fontAlgn="b"/>
                      <a:r>
                        <a:rPr lang="en-US" sz="1200" b="1" i="0" u="none" strike="noStrike" dirty="0">
                          <a:solidFill>
                            <a:srgbClr val="000000"/>
                          </a:solidFill>
                          <a:effectLst/>
                          <a:latin typeface="Calibri"/>
                        </a:rPr>
                        <a:t>Property</a:t>
                      </a:r>
                    </a:p>
                  </a:txBody>
                  <a:tcPr marL="11873" marR="11873" marT="11873" marB="0" anchor="b">
                    <a:lnL>
                      <a:noFill/>
                    </a:lnL>
                    <a:lnR>
                      <a:noFill/>
                    </a:lnR>
                    <a:lnT>
                      <a:noFill/>
                    </a:lnT>
                    <a:lnB>
                      <a:noFill/>
                    </a:lnB>
                  </a:tcPr>
                </a:tc>
                <a:tc>
                  <a:txBody>
                    <a:bodyPr/>
                    <a:lstStyle/>
                    <a:p>
                      <a:pPr algn="ctr" fontAlgn="b"/>
                      <a:r>
                        <a:rPr lang="en-US" sz="1200" b="1" i="0" u="none" strike="noStrike" dirty="0">
                          <a:solidFill>
                            <a:srgbClr val="000000"/>
                          </a:solidFill>
                          <a:effectLst/>
                          <a:latin typeface="Calibri"/>
                        </a:rPr>
                        <a:t>Value</a:t>
                      </a:r>
                    </a:p>
                  </a:txBody>
                  <a:tcPr marL="11873" marR="11873" marT="11873" marB="0" anchor="b">
                    <a:lnL>
                      <a:noFill/>
                    </a:lnL>
                    <a:lnR>
                      <a:noFill/>
                    </a:lnR>
                    <a:lnT>
                      <a:noFill/>
                    </a:lnT>
                    <a:lnB>
                      <a:noFill/>
                    </a:lnB>
                  </a:tcPr>
                </a:tc>
                <a:tc>
                  <a:txBody>
                    <a:bodyPr/>
                    <a:lstStyle/>
                    <a:p>
                      <a:pPr algn="ctr" fontAlgn="b"/>
                      <a:r>
                        <a:rPr lang="en-US" sz="1200" b="1" i="0" u="none" strike="noStrike" dirty="0">
                          <a:solidFill>
                            <a:srgbClr val="000000"/>
                          </a:solidFill>
                          <a:effectLst/>
                          <a:latin typeface="Calibri"/>
                        </a:rPr>
                        <a:t>Source</a:t>
                      </a:r>
                    </a:p>
                  </a:txBody>
                  <a:tcPr marL="11873" marR="11873" marT="11873" marB="0" anchor="b">
                    <a:lnL>
                      <a:noFill/>
                    </a:lnL>
                    <a:lnR>
                      <a:noFill/>
                    </a:lnR>
                    <a:lnT>
                      <a:noFill/>
                    </a:lnT>
                    <a:lnB>
                      <a:noFill/>
                    </a:lnB>
                  </a:tcPr>
                </a:tc>
              </a:tr>
              <a:tr h="198314">
                <a:tc vMerge="1">
                  <a:txBody>
                    <a:bodyPr/>
                    <a:lstStyle/>
                    <a:p>
                      <a:endParaRPr lang="en-US"/>
                    </a:p>
                  </a:txBody>
                  <a:tcPr/>
                </a:tc>
                <a:tc>
                  <a:txBody>
                    <a:bodyPr/>
                    <a:lstStyle/>
                    <a:p>
                      <a:pPr algn="l" fontAlgn="b"/>
                      <a:r>
                        <a:rPr lang="en-US" sz="1100" b="0" i="0" u="none" strike="noStrike" dirty="0">
                          <a:solidFill>
                            <a:srgbClr val="000000"/>
                          </a:solidFill>
                          <a:effectLst/>
                          <a:latin typeface="Calibri"/>
                        </a:rPr>
                        <a:t>Water Solubility</a:t>
                      </a:r>
                    </a:p>
                  </a:txBody>
                  <a:tcPr marL="11873" marR="11873" marT="11873" marB="0" anchor="b">
                    <a:lnL>
                      <a:noFill/>
                    </a:lnL>
                    <a:lnR>
                      <a:noFill/>
                    </a:lnR>
                    <a:lnT>
                      <a:noFill/>
                    </a:lnT>
                    <a:lnB>
                      <a:noFill/>
                    </a:lnB>
                  </a:tcPr>
                </a:tc>
                <a:tc>
                  <a:txBody>
                    <a:bodyPr/>
                    <a:lstStyle/>
                    <a:p>
                      <a:pPr algn="ctr" fontAlgn="b"/>
                      <a:r>
                        <a:rPr lang="nb-NO" sz="1000" b="0" i="0" u="none" strike="noStrike" dirty="0">
                          <a:solidFill>
                            <a:srgbClr val="000000"/>
                          </a:solidFill>
                          <a:effectLst/>
                          <a:latin typeface="Calibri"/>
                        </a:rPr>
                        <a:t>0.00172 mg/</a:t>
                      </a:r>
                      <a:r>
                        <a:rPr lang="nb-NO" sz="1000" b="0" i="0" u="none" strike="noStrike" dirty="0" err="1">
                          <a:solidFill>
                            <a:srgbClr val="000000"/>
                          </a:solidFill>
                          <a:effectLst/>
                          <a:latin typeface="Calibri"/>
                        </a:rPr>
                        <a:t>mL</a:t>
                      </a:r>
                      <a:endParaRPr lang="nb-NO" sz="1000" b="0" i="0" u="none" strike="noStrike" dirty="0">
                        <a:solidFill>
                          <a:srgbClr val="000000"/>
                        </a:solidFill>
                        <a:effectLst/>
                        <a:latin typeface="Calibri"/>
                      </a:endParaRPr>
                    </a:p>
                  </a:txBody>
                  <a:tcPr marL="11873" marR="11873" marT="11873" marB="0" anchor="b">
                    <a:lnL>
                      <a:noFill/>
                    </a:lnL>
                    <a:lnR>
                      <a:noFill/>
                    </a:lnR>
                    <a:lnT>
                      <a:noFill/>
                    </a:lnT>
                    <a:lnB>
                      <a:noFill/>
                    </a:lnB>
                  </a:tcPr>
                </a:tc>
                <a:tc>
                  <a:txBody>
                    <a:bodyPr/>
                    <a:lstStyle/>
                    <a:p>
                      <a:pPr algn="ctr" fontAlgn="b"/>
                      <a:r>
                        <a:rPr lang="en-US" sz="1050" b="0" i="0" u="sng" strike="noStrike" dirty="0">
                          <a:solidFill>
                            <a:srgbClr val="000000"/>
                          </a:solidFill>
                          <a:effectLst/>
                          <a:latin typeface="Calibri"/>
                          <a:hlinkClick r:id="rId5"/>
                        </a:rPr>
                        <a:t>ALOGPS</a:t>
                      </a:r>
                      <a:endParaRPr lang="en-US" sz="1050" b="0" i="0" u="sng" strike="noStrike" dirty="0">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err="1">
                          <a:solidFill>
                            <a:srgbClr val="000000"/>
                          </a:solidFill>
                          <a:effectLst/>
                          <a:latin typeface="Calibri"/>
                        </a:rPr>
                        <a:t>logP</a:t>
                      </a:r>
                      <a:endParaRPr lang="en-US" sz="1100" b="0" i="0" u="none" strike="noStrike" dirty="0">
                        <a:solidFill>
                          <a:srgbClr val="000000"/>
                        </a:solidFill>
                        <a:effectLst/>
                        <a:latin typeface="Calibri"/>
                      </a:endParaRPr>
                    </a:p>
                  </a:txBody>
                  <a:tcPr marL="11873" marR="11873" marT="11873" marB="0" anchor="b">
                    <a:lnL>
                      <a:noFill/>
                    </a:lnL>
                    <a:lnR>
                      <a:noFill/>
                    </a:lnR>
                    <a:lnT>
                      <a:noFill/>
                    </a:lnT>
                    <a:lnB>
                      <a:noFill/>
                    </a:lnB>
                  </a:tcPr>
                </a:tc>
                <a:tc>
                  <a:txBody>
                    <a:bodyPr/>
                    <a:lstStyle/>
                    <a:p>
                      <a:pPr algn="ctr" fontAlgn="b"/>
                      <a:r>
                        <a:rPr lang="hr-HR" sz="1100" b="0" i="0" u="none" strike="noStrike" dirty="0">
                          <a:solidFill>
                            <a:srgbClr val="000000"/>
                          </a:solidFill>
                          <a:effectLst/>
                          <a:latin typeface="Calibri"/>
                        </a:rPr>
                        <a:t>3.72</a:t>
                      </a:r>
                    </a:p>
                  </a:txBody>
                  <a:tcPr marL="11873" marR="11873" marT="11873" marB="0" anchor="b">
                    <a:lnL>
                      <a:noFill/>
                    </a:lnL>
                    <a:lnR>
                      <a:noFill/>
                    </a:lnR>
                    <a:lnT>
                      <a:noFill/>
                    </a:lnT>
                    <a:lnB>
                      <a:noFill/>
                    </a:lnB>
                  </a:tcPr>
                </a:tc>
                <a:tc>
                  <a:txBody>
                    <a:bodyPr/>
                    <a:lstStyle/>
                    <a:p>
                      <a:pPr algn="ctr" fontAlgn="b"/>
                      <a:r>
                        <a:rPr lang="en-US" sz="1050" b="0" i="0" u="sng" strike="noStrike" dirty="0">
                          <a:solidFill>
                            <a:srgbClr val="000000"/>
                          </a:solidFill>
                          <a:effectLst/>
                          <a:latin typeface="Calibri"/>
                          <a:hlinkClick r:id="rId5"/>
                        </a:rPr>
                        <a:t>ALOGPS</a:t>
                      </a:r>
                      <a:endParaRPr lang="en-US" sz="1050" b="0" i="0" u="sng" strike="noStrike" dirty="0">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err="1">
                          <a:solidFill>
                            <a:srgbClr val="000000"/>
                          </a:solidFill>
                          <a:effectLst/>
                          <a:latin typeface="Calibri"/>
                        </a:rPr>
                        <a:t>logP</a:t>
                      </a:r>
                      <a:endParaRPr lang="en-US" sz="1100" b="0" i="0" u="none" strike="noStrike" dirty="0">
                        <a:solidFill>
                          <a:srgbClr val="000000"/>
                        </a:solidFill>
                        <a:effectLst/>
                        <a:latin typeface="Calibri"/>
                      </a:endParaRPr>
                    </a:p>
                  </a:txBody>
                  <a:tcPr marL="11873" marR="11873" marT="11873" marB="0" anchor="b">
                    <a:lnL>
                      <a:noFill/>
                    </a:lnL>
                    <a:lnR>
                      <a:noFill/>
                    </a:lnR>
                    <a:lnT>
                      <a:noFill/>
                    </a:lnT>
                    <a:lnB>
                      <a:noFill/>
                    </a:lnB>
                  </a:tcPr>
                </a:tc>
                <a:tc>
                  <a:txBody>
                    <a:bodyPr/>
                    <a:lstStyle/>
                    <a:p>
                      <a:pPr algn="ctr" fontAlgn="b"/>
                      <a:r>
                        <a:rPr lang="hr-HR" sz="1100" b="0" i="0" u="none" strike="noStrike">
                          <a:solidFill>
                            <a:srgbClr val="000000"/>
                          </a:solidFill>
                          <a:effectLst/>
                          <a:latin typeface="Calibri"/>
                        </a:rPr>
                        <a:t>3.07</a:t>
                      </a:r>
                    </a:p>
                  </a:txBody>
                  <a:tcPr marL="11873" marR="11873" marT="11873" marB="0" anchor="b">
                    <a:lnL>
                      <a:noFill/>
                    </a:lnL>
                    <a:lnR>
                      <a:noFill/>
                    </a:lnR>
                    <a:lnT>
                      <a:noFill/>
                    </a:lnT>
                    <a:lnB>
                      <a:noFill/>
                    </a:lnB>
                  </a:tcPr>
                </a:tc>
                <a:tc>
                  <a:txBody>
                    <a:bodyPr/>
                    <a:lstStyle/>
                    <a:p>
                      <a:pPr algn="ctr" fontAlgn="b"/>
                      <a:r>
                        <a:rPr lang="en-US" sz="1050" b="0" i="0" u="sng" strike="noStrike" dirty="0">
                          <a:solidFill>
                            <a:srgbClr val="000000"/>
                          </a:solidFill>
                          <a:effectLst/>
                          <a:latin typeface="Calibri"/>
                          <a:hlinkClick r:id="rId6"/>
                        </a:rPr>
                        <a:t>ChemAxon</a:t>
                      </a:r>
                      <a:endParaRPr lang="en-US" sz="1050" b="0" i="0" u="sng" strike="noStrike" dirty="0">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err="1">
                          <a:solidFill>
                            <a:srgbClr val="000000"/>
                          </a:solidFill>
                          <a:effectLst/>
                          <a:latin typeface="Calibri"/>
                        </a:rPr>
                        <a:t>logS</a:t>
                      </a:r>
                      <a:endParaRPr lang="en-US" sz="1100" b="0" i="0" u="none" strike="noStrike" dirty="0">
                        <a:solidFill>
                          <a:srgbClr val="000000"/>
                        </a:solidFill>
                        <a:effectLst/>
                        <a:latin typeface="Calibri"/>
                      </a:endParaRPr>
                    </a:p>
                  </a:txBody>
                  <a:tcPr marL="11873" marR="11873" marT="11873" marB="0" anchor="b">
                    <a:lnL>
                      <a:noFill/>
                    </a:lnL>
                    <a:lnR>
                      <a:noFill/>
                    </a:lnR>
                    <a:lnT>
                      <a:noFill/>
                    </a:lnT>
                    <a:lnB>
                      <a:noFill/>
                    </a:lnB>
                  </a:tcPr>
                </a:tc>
                <a:tc>
                  <a:txBody>
                    <a:bodyPr/>
                    <a:lstStyle/>
                    <a:p>
                      <a:pPr algn="ctr" fontAlgn="b"/>
                      <a:r>
                        <a:rPr lang="nb-NO" sz="1100" b="0" i="0" u="none" strike="noStrike">
                          <a:solidFill>
                            <a:srgbClr val="000000"/>
                          </a:solidFill>
                          <a:effectLst/>
                          <a:latin typeface="Calibri"/>
                        </a:rPr>
                        <a:t>-5.4</a:t>
                      </a:r>
                    </a:p>
                  </a:txBody>
                  <a:tcPr marL="11873" marR="11873" marT="11873" marB="0" anchor="b">
                    <a:lnL>
                      <a:noFill/>
                    </a:lnL>
                    <a:lnR>
                      <a:noFill/>
                    </a:lnR>
                    <a:lnT>
                      <a:noFill/>
                    </a:lnT>
                    <a:lnB>
                      <a:noFill/>
                    </a:lnB>
                  </a:tcPr>
                </a:tc>
                <a:tc>
                  <a:txBody>
                    <a:bodyPr/>
                    <a:lstStyle/>
                    <a:p>
                      <a:pPr algn="ctr" fontAlgn="b"/>
                      <a:r>
                        <a:rPr lang="en-US" sz="1050" b="0" i="0" u="sng" strike="noStrike">
                          <a:solidFill>
                            <a:srgbClr val="000000"/>
                          </a:solidFill>
                          <a:effectLst/>
                          <a:latin typeface="Calibri"/>
                          <a:hlinkClick r:id="rId5"/>
                        </a:rPr>
                        <a:t>ALOGPS</a:t>
                      </a:r>
                      <a:endParaRPr lang="en-US" sz="1050" b="0" i="0" u="sng" strike="noStrike">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err="1">
                          <a:solidFill>
                            <a:srgbClr val="000000"/>
                          </a:solidFill>
                          <a:effectLst/>
                          <a:latin typeface="Calibri"/>
                        </a:rPr>
                        <a:t>pKa</a:t>
                      </a:r>
                      <a:r>
                        <a:rPr lang="en-US" sz="1100" b="0" i="0" u="none" strike="noStrike" dirty="0">
                          <a:solidFill>
                            <a:srgbClr val="000000"/>
                          </a:solidFill>
                          <a:effectLst/>
                          <a:latin typeface="Calibri"/>
                        </a:rPr>
                        <a:t> (Strongest Acidic)</a:t>
                      </a:r>
                    </a:p>
                  </a:txBody>
                  <a:tcPr marL="11873" marR="11873" marT="11873" marB="0" anchor="b">
                    <a:lnL>
                      <a:noFill/>
                    </a:lnL>
                    <a:lnR>
                      <a:noFill/>
                    </a:lnR>
                    <a:lnT>
                      <a:noFill/>
                    </a:lnT>
                    <a:lnB>
                      <a:noFill/>
                    </a:lnB>
                  </a:tcPr>
                </a:tc>
                <a:tc>
                  <a:txBody>
                    <a:bodyPr/>
                    <a:lstStyle/>
                    <a:p>
                      <a:pPr algn="ctr" fontAlgn="b"/>
                      <a:r>
                        <a:rPr lang="hr-HR" sz="1100" b="0" i="0" u="none" strike="noStrike" dirty="0">
                          <a:solidFill>
                            <a:srgbClr val="000000"/>
                          </a:solidFill>
                          <a:effectLst/>
                          <a:latin typeface="Calibri"/>
                        </a:rPr>
                        <a:t>14.17</a:t>
                      </a:r>
                    </a:p>
                  </a:txBody>
                  <a:tcPr marL="11873" marR="11873" marT="11873" marB="0" anchor="b">
                    <a:lnL>
                      <a:noFill/>
                    </a:lnL>
                    <a:lnR>
                      <a:noFill/>
                    </a:lnR>
                    <a:lnT>
                      <a:noFill/>
                    </a:lnT>
                    <a:lnB>
                      <a:noFill/>
                    </a:lnB>
                  </a:tcPr>
                </a:tc>
                <a:tc>
                  <a:txBody>
                    <a:bodyPr/>
                    <a:lstStyle/>
                    <a:p>
                      <a:pPr algn="ctr" fontAlgn="b"/>
                      <a:r>
                        <a:rPr lang="en-US" sz="1050" b="0" i="0" u="sng" strike="noStrike" dirty="0">
                          <a:solidFill>
                            <a:srgbClr val="000000"/>
                          </a:solidFill>
                          <a:effectLst/>
                          <a:latin typeface="Calibri"/>
                          <a:hlinkClick r:id="rId7"/>
                        </a:rPr>
                        <a:t>ChemAxon</a:t>
                      </a:r>
                      <a:endParaRPr lang="en-US" sz="1050" b="0" i="0" u="sng" strike="noStrike" dirty="0">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err="1">
                          <a:solidFill>
                            <a:srgbClr val="000000"/>
                          </a:solidFill>
                          <a:effectLst/>
                          <a:latin typeface="Calibri"/>
                        </a:rPr>
                        <a:t>pKa</a:t>
                      </a:r>
                      <a:r>
                        <a:rPr lang="en-US" sz="1100" b="0" i="0" u="none" strike="noStrike" dirty="0">
                          <a:solidFill>
                            <a:srgbClr val="000000"/>
                          </a:solidFill>
                          <a:effectLst/>
                          <a:latin typeface="Calibri"/>
                        </a:rPr>
                        <a:t> (Strongest Basic)</a:t>
                      </a:r>
                    </a:p>
                  </a:txBody>
                  <a:tcPr marL="11873" marR="11873" marT="11873" marB="0" anchor="b">
                    <a:lnL>
                      <a:noFill/>
                    </a:lnL>
                    <a:lnR>
                      <a:noFill/>
                    </a:lnR>
                    <a:lnT>
                      <a:noFill/>
                    </a:lnT>
                    <a:lnB>
                      <a:noFill/>
                    </a:lnB>
                  </a:tcPr>
                </a:tc>
                <a:tc>
                  <a:txBody>
                    <a:bodyPr/>
                    <a:lstStyle/>
                    <a:p>
                      <a:pPr algn="ctr" fontAlgn="b"/>
                      <a:r>
                        <a:rPr lang="hr-HR" sz="1100" b="0" i="0" u="none" strike="noStrike">
                          <a:solidFill>
                            <a:srgbClr val="000000"/>
                          </a:solidFill>
                          <a:effectLst/>
                          <a:latin typeface="Calibri"/>
                        </a:rPr>
                        <a:t>9.24</a:t>
                      </a:r>
                    </a:p>
                  </a:txBody>
                  <a:tcPr marL="11873" marR="11873" marT="11873" marB="0" anchor="b">
                    <a:lnL>
                      <a:noFill/>
                    </a:lnL>
                    <a:lnR>
                      <a:noFill/>
                    </a:lnR>
                    <a:lnT>
                      <a:noFill/>
                    </a:lnT>
                    <a:lnB>
                      <a:noFill/>
                    </a:lnB>
                  </a:tcPr>
                </a:tc>
                <a:tc>
                  <a:txBody>
                    <a:bodyPr/>
                    <a:lstStyle/>
                    <a:p>
                      <a:pPr algn="ctr" fontAlgn="b"/>
                      <a:r>
                        <a:rPr lang="en-US" sz="1050" b="0" i="0" u="sng" strike="noStrike">
                          <a:solidFill>
                            <a:srgbClr val="000000"/>
                          </a:solidFill>
                          <a:effectLst/>
                          <a:latin typeface="Calibri"/>
                          <a:hlinkClick r:id="rId7"/>
                        </a:rPr>
                        <a:t>ChemAxon</a:t>
                      </a:r>
                      <a:endParaRPr lang="en-US" sz="1050" b="0" i="0" u="sng" strike="noStrike">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a:solidFill>
                            <a:srgbClr val="000000"/>
                          </a:solidFill>
                          <a:effectLst/>
                          <a:latin typeface="Calibri"/>
                        </a:rPr>
                        <a:t>Physiological Charge</a:t>
                      </a:r>
                    </a:p>
                  </a:txBody>
                  <a:tcPr marL="11873" marR="11873" marT="11873"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a:rPr>
                        <a:t>1</a:t>
                      </a:r>
                    </a:p>
                  </a:txBody>
                  <a:tcPr marL="11873" marR="11873" marT="11873" marB="0" anchor="b">
                    <a:lnL>
                      <a:noFill/>
                    </a:lnL>
                    <a:lnR>
                      <a:noFill/>
                    </a:lnR>
                    <a:lnT>
                      <a:noFill/>
                    </a:lnT>
                    <a:lnB>
                      <a:noFill/>
                    </a:lnB>
                  </a:tcPr>
                </a:tc>
                <a:tc>
                  <a:txBody>
                    <a:bodyPr/>
                    <a:lstStyle/>
                    <a:p>
                      <a:pPr algn="ctr" fontAlgn="b"/>
                      <a:r>
                        <a:rPr lang="en-US" sz="1050" b="0" i="0" u="sng" strike="noStrike" dirty="0">
                          <a:solidFill>
                            <a:srgbClr val="000000"/>
                          </a:solidFill>
                          <a:effectLst/>
                          <a:latin typeface="Calibri"/>
                          <a:hlinkClick r:id="rId7"/>
                        </a:rPr>
                        <a:t>ChemAxon</a:t>
                      </a:r>
                      <a:endParaRPr lang="en-US" sz="1050" b="0" i="0" u="sng" strike="noStrike" dirty="0">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a:solidFill>
                            <a:srgbClr val="000000"/>
                          </a:solidFill>
                          <a:effectLst/>
                          <a:latin typeface="Calibri"/>
                        </a:rPr>
                        <a:t>Hydrogen Acceptor Count</a:t>
                      </a:r>
                    </a:p>
                  </a:txBody>
                  <a:tcPr marL="11873" marR="11873" marT="11873"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a:rPr>
                        <a:t>4</a:t>
                      </a:r>
                    </a:p>
                  </a:txBody>
                  <a:tcPr marL="11873" marR="11873" marT="11873" marB="0" anchor="b">
                    <a:lnL>
                      <a:noFill/>
                    </a:lnL>
                    <a:lnR>
                      <a:noFill/>
                    </a:lnR>
                    <a:lnT>
                      <a:noFill/>
                    </a:lnT>
                    <a:lnB>
                      <a:noFill/>
                    </a:lnB>
                  </a:tcPr>
                </a:tc>
                <a:tc>
                  <a:txBody>
                    <a:bodyPr/>
                    <a:lstStyle/>
                    <a:p>
                      <a:pPr algn="ctr" fontAlgn="b"/>
                      <a:r>
                        <a:rPr lang="en-US" sz="1050" b="0" i="0" u="sng" strike="noStrike">
                          <a:solidFill>
                            <a:srgbClr val="000000"/>
                          </a:solidFill>
                          <a:effectLst/>
                          <a:latin typeface="Calibri"/>
                          <a:hlinkClick r:id="rId8"/>
                        </a:rPr>
                        <a:t>ChemAxon</a:t>
                      </a:r>
                      <a:endParaRPr lang="en-US" sz="1050" b="0" i="0" u="sng" strike="noStrike">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a:solidFill>
                            <a:srgbClr val="000000"/>
                          </a:solidFill>
                          <a:effectLst/>
                          <a:latin typeface="Calibri"/>
                        </a:rPr>
                        <a:t>Hydrogen Donor Count</a:t>
                      </a:r>
                    </a:p>
                  </a:txBody>
                  <a:tcPr marL="11873" marR="11873" marT="11873"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a:rPr>
                        <a:t>3</a:t>
                      </a:r>
                    </a:p>
                  </a:txBody>
                  <a:tcPr marL="11873" marR="11873" marT="11873" marB="0" anchor="b">
                    <a:lnL>
                      <a:noFill/>
                    </a:lnL>
                    <a:lnR>
                      <a:noFill/>
                    </a:lnR>
                    <a:lnT>
                      <a:noFill/>
                    </a:lnT>
                    <a:lnB>
                      <a:noFill/>
                    </a:lnB>
                  </a:tcPr>
                </a:tc>
                <a:tc>
                  <a:txBody>
                    <a:bodyPr/>
                    <a:lstStyle/>
                    <a:p>
                      <a:pPr algn="ctr" fontAlgn="b"/>
                      <a:r>
                        <a:rPr lang="en-US" sz="1050" b="0" i="0" u="sng" strike="noStrike" dirty="0">
                          <a:solidFill>
                            <a:srgbClr val="000000"/>
                          </a:solidFill>
                          <a:effectLst/>
                          <a:latin typeface="Calibri"/>
                          <a:hlinkClick r:id="rId8"/>
                        </a:rPr>
                        <a:t>ChemAxon</a:t>
                      </a:r>
                      <a:endParaRPr lang="en-US" sz="1050" b="0" i="0" u="sng" strike="noStrike" dirty="0">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a:solidFill>
                            <a:srgbClr val="000000"/>
                          </a:solidFill>
                          <a:effectLst/>
                          <a:latin typeface="Calibri"/>
                        </a:rPr>
                        <a:t>Polar Surface Area</a:t>
                      </a:r>
                    </a:p>
                  </a:txBody>
                  <a:tcPr marL="11873" marR="11873" marT="11873" marB="0" anchor="b">
                    <a:lnL>
                      <a:noFill/>
                    </a:lnL>
                    <a:lnR>
                      <a:noFill/>
                    </a:lnR>
                    <a:lnT>
                      <a:noFill/>
                    </a:lnT>
                    <a:lnB>
                      <a:noFill/>
                    </a:lnB>
                  </a:tcPr>
                </a:tc>
                <a:tc>
                  <a:txBody>
                    <a:bodyPr/>
                    <a:lstStyle/>
                    <a:p>
                      <a:pPr algn="ctr" fontAlgn="b"/>
                      <a:r>
                        <a:rPr lang="nb-NO" sz="1100" b="0" i="0" u="none" strike="noStrike" dirty="0">
                          <a:solidFill>
                            <a:srgbClr val="000000"/>
                          </a:solidFill>
                          <a:effectLst/>
                          <a:latin typeface="Calibri"/>
                        </a:rPr>
                        <a:t>92.61 Å</a:t>
                      </a:r>
                      <a:r>
                        <a:rPr lang="nb-NO" sz="800" b="0" i="0" u="none" strike="noStrike" dirty="0">
                          <a:solidFill>
                            <a:srgbClr val="000000"/>
                          </a:solidFill>
                          <a:effectLst/>
                          <a:latin typeface="Calibri"/>
                        </a:rPr>
                        <a:t>2</a:t>
                      </a:r>
                      <a:endParaRPr lang="nb-NO" sz="1100" b="0" i="0" u="none" strike="noStrike" dirty="0">
                        <a:solidFill>
                          <a:srgbClr val="000000"/>
                        </a:solidFill>
                        <a:effectLst/>
                        <a:latin typeface="Calibri"/>
                      </a:endParaRPr>
                    </a:p>
                  </a:txBody>
                  <a:tcPr marL="11873" marR="11873" marT="11873" marB="0" anchor="b">
                    <a:lnL>
                      <a:noFill/>
                    </a:lnL>
                    <a:lnR>
                      <a:noFill/>
                    </a:lnR>
                    <a:lnT>
                      <a:noFill/>
                    </a:lnT>
                    <a:lnB>
                      <a:noFill/>
                    </a:lnB>
                  </a:tcPr>
                </a:tc>
                <a:tc>
                  <a:txBody>
                    <a:bodyPr/>
                    <a:lstStyle/>
                    <a:p>
                      <a:pPr algn="ctr" fontAlgn="b"/>
                      <a:r>
                        <a:rPr lang="en-US" sz="1050" b="0" i="0" u="sng" strike="noStrike">
                          <a:solidFill>
                            <a:srgbClr val="000000"/>
                          </a:solidFill>
                          <a:effectLst/>
                          <a:latin typeface="Calibri"/>
                          <a:hlinkClick r:id="rId9"/>
                        </a:rPr>
                        <a:t>ChemAxon</a:t>
                      </a:r>
                      <a:endParaRPr lang="en-US" sz="1050" b="0" i="0" u="sng" strike="noStrike">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a:solidFill>
                            <a:srgbClr val="000000"/>
                          </a:solidFill>
                          <a:effectLst/>
                          <a:latin typeface="Calibri"/>
                        </a:rPr>
                        <a:t>Rotatable Bond Count</a:t>
                      </a:r>
                    </a:p>
                  </a:txBody>
                  <a:tcPr marL="11873" marR="11873" marT="1187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6</a:t>
                      </a:r>
                    </a:p>
                  </a:txBody>
                  <a:tcPr marL="11873" marR="11873" marT="11873" marB="0" anchor="b">
                    <a:lnL>
                      <a:noFill/>
                    </a:lnL>
                    <a:lnR>
                      <a:noFill/>
                    </a:lnR>
                    <a:lnT>
                      <a:noFill/>
                    </a:lnT>
                    <a:lnB>
                      <a:noFill/>
                    </a:lnB>
                  </a:tcPr>
                </a:tc>
                <a:tc>
                  <a:txBody>
                    <a:bodyPr/>
                    <a:lstStyle/>
                    <a:p>
                      <a:pPr algn="ctr" fontAlgn="b"/>
                      <a:r>
                        <a:rPr lang="en-US" sz="1050" b="0" i="0" u="sng" strike="noStrike" dirty="0">
                          <a:solidFill>
                            <a:srgbClr val="000000"/>
                          </a:solidFill>
                          <a:effectLst/>
                          <a:latin typeface="Calibri"/>
                          <a:hlinkClick r:id="rId10"/>
                        </a:rPr>
                        <a:t>ChemAxon</a:t>
                      </a:r>
                      <a:endParaRPr lang="en-US" sz="1050" b="0" i="0" u="sng" strike="noStrike" dirty="0">
                        <a:solidFill>
                          <a:srgbClr val="000000"/>
                        </a:solidFill>
                        <a:effectLst/>
                        <a:latin typeface="Calibri"/>
                      </a:endParaRPr>
                    </a:p>
                  </a:txBody>
                  <a:tcPr marL="11873" marR="11873" marT="11873" marB="0" anchor="b">
                    <a:lnL>
                      <a:noFill/>
                    </a:lnL>
                    <a:lnR>
                      <a:noFill/>
                    </a:lnR>
                    <a:lnT>
                      <a:noFill/>
                    </a:lnT>
                    <a:lnB>
                      <a:noFill/>
                    </a:lnB>
                  </a:tcPr>
                </a:tc>
              </a:tr>
              <a:tr h="350838">
                <a:tc vMerge="1">
                  <a:txBody>
                    <a:bodyPr/>
                    <a:lstStyle/>
                    <a:p>
                      <a:endParaRPr lang="en-US"/>
                    </a:p>
                  </a:txBody>
                  <a:tcPr/>
                </a:tc>
                <a:tc>
                  <a:txBody>
                    <a:bodyPr/>
                    <a:lstStyle/>
                    <a:p>
                      <a:pPr algn="l" fontAlgn="b"/>
                      <a:r>
                        <a:rPr lang="en-US" sz="1100" b="0" i="0" u="none" strike="noStrike" dirty="0">
                          <a:solidFill>
                            <a:srgbClr val="000000"/>
                          </a:solidFill>
                          <a:effectLst/>
                          <a:latin typeface="Calibri"/>
                        </a:rPr>
                        <a:t>Refractivity</a:t>
                      </a:r>
                    </a:p>
                  </a:txBody>
                  <a:tcPr marL="11873" marR="11873" marT="11873"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a:rPr>
                        <a:t>118.18 m</a:t>
                      </a:r>
                      <a:r>
                        <a:rPr lang="de-DE" sz="800" b="0" i="0" u="none" strike="noStrike" dirty="0">
                          <a:solidFill>
                            <a:srgbClr val="000000"/>
                          </a:solidFill>
                          <a:effectLst/>
                          <a:latin typeface="Calibri"/>
                        </a:rPr>
                        <a:t>3</a:t>
                      </a:r>
                      <a:r>
                        <a:rPr lang="de-DE" sz="1100" b="0" i="0" u="none" strike="noStrike" dirty="0">
                          <a:solidFill>
                            <a:srgbClr val="000000"/>
                          </a:solidFill>
                          <a:effectLst/>
                          <a:latin typeface="Calibri"/>
                        </a:rPr>
                        <a:t>·mol</a:t>
                      </a:r>
                      <a:r>
                        <a:rPr lang="de-DE" sz="800" b="0" i="0" u="none" strike="noStrike" dirty="0">
                          <a:solidFill>
                            <a:srgbClr val="000000"/>
                          </a:solidFill>
                          <a:effectLst/>
                          <a:latin typeface="Calibri"/>
                        </a:rPr>
                        <a:t>-1</a:t>
                      </a:r>
                      <a:endParaRPr lang="de-DE" sz="1100" b="0" i="0" u="none" strike="noStrike" dirty="0">
                        <a:solidFill>
                          <a:srgbClr val="000000"/>
                        </a:solidFill>
                        <a:effectLst/>
                        <a:latin typeface="Calibri"/>
                      </a:endParaRPr>
                    </a:p>
                  </a:txBody>
                  <a:tcPr marL="11873" marR="11873" marT="11873" marB="0" anchor="b">
                    <a:lnL>
                      <a:noFill/>
                    </a:lnL>
                    <a:lnR>
                      <a:noFill/>
                    </a:lnR>
                    <a:lnT>
                      <a:noFill/>
                    </a:lnT>
                    <a:lnB>
                      <a:noFill/>
                    </a:lnB>
                  </a:tcPr>
                </a:tc>
                <a:tc>
                  <a:txBody>
                    <a:bodyPr/>
                    <a:lstStyle/>
                    <a:p>
                      <a:pPr algn="ctr" fontAlgn="b"/>
                      <a:r>
                        <a:rPr lang="en-US" sz="1050" b="0" i="0" u="sng" strike="noStrike" dirty="0">
                          <a:solidFill>
                            <a:srgbClr val="000000"/>
                          </a:solidFill>
                          <a:effectLst/>
                          <a:latin typeface="Calibri"/>
                          <a:hlinkClick r:id="rId11"/>
                        </a:rPr>
                        <a:t>ChemAxon</a:t>
                      </a:r>
                      <a:endParaRPr lang="en-US" sz="1050" b="0" i="0" u="sng" strike="noStrike" dirty="0">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err="1">
                          <a:solidFill>
                            <a:srgbClr val="000000"/>
                          </a:solidFill>
                          <a:effectLst/>
                          <a:latin typeface="Calibri"/>
                        </a:rPr>
                        <a:t>Polarizability</a:t>
                      </a:r>
                      <a:endParaRPr lang="en-US" sz="1100" b="0" i="0" u="none" strike="noStrike" dirty="0">
                        <a:solidFill>
                          <a:srgbClr val="000000"/>
                        </a:solidFill>
                        <a:effectLst/>
                        <a:latin typeface="Calibri"/>
                      </a:endParaRPr>
                    </a:p>
                  </a:txBody>
                  <a:tcPr marL="11873" marR="11873" marT="11873" marB="0" anchor="b">
                    <a:lnL>
                      <a:noFill/>
                    </a:lnL>
                    <a:lnR>
                      <a:noFill/>
                    </a:lnR>
                    <a:lnT>
                      <a:noFill/>
                    </a:lnT>
                    <a:lnB>
                      <a:noFill/>
                    </a:lnB>
                  </a:tcPr>
                </a:tc>
                <a:tc>
                  <a:txBody>
                    <a:bodyPr/>
                    <a:lstStyle/>
                    <a:p>
                      <a:pPr algn="ctr" fontAlgn="b"/>
                      <a:r>
                        <a:rPr lang="nb-NO" sz="1100" b="0" i="0" u="none" strike="noStrike" dirty="0">
                          <a:solidFill>
                            <a:srgbClr val="000000"/>
                          </a:solidFill>
                          <a:effectLst/>
                          <a:latin typeface="Calibri"/>
                        </a:rPr>
                        <a:t>44.51 Å</a:t>
                      </a:r>
                      <a:r>
                        <a:rPr lang="nb-NO" sz="800" b="0" i="0" u="none" strike="noStrike" dirty="0">
                          <a:solidFill>
                            <a:srgbClr val="000000"/>
                          </a:solidFill>
                          <a:effectLst/>
                          <a:latin typeface="Calibri"/>
                        </a:rPr>
                        <a:t>3</a:t>
                      </a:r>
                      <a:endParaRPr lang="nb-NO" sz="1100" b="0" i="0" u="none" strike="noStrike" dirty="0">
                        <a:solidFill>
                          <a:srgbClr val="000000"/>
                        </a:solidFill>
                        <a:effectLst/>
                        <a:latin typeface="Calibri"/>
                      </a:endParaRPr>
                    </a:p>
                  </a:txBody>
                  <a:tcPr marL="11873" marR="11873" marT="11873" marB="0" anchor="b">
                    <a:lnL>
                      <a:noFill/>
                    </a:lnL>
                    <a:lnR>
                      <a:noFill/>
                    </a:lnR>
                    <a:lnT>
                      <a:noFill/>
                    </a:lnT>
                    <a:lnB>
                      <a:noFill/>
                    </a:lnB>
                  </a:tcPr>
                </a:tc>
                <a:tc>
                  <a:txBody>
                    <a:bodyPr/>
                    <a:lstStyle/>
                    <a:p>
                      <a:pPr algn="ctr" fontAlgn="b"/>
                      <a:r>
                        <a:rPr lang="en-US" sz="1050" b="0" i="0" u="sng" strike="noStrike">
                          <a:solidFill>
                            <a:srgbClr val="000000"/>
                          </a:solidFill>
                          <a:effectLst/>
                          <a:latin typeface="Calibri"/>
                          <a:hlinkClick r:id="rId12"/>
                        </a:rPr>
                        <a:t>ChemAxon</a:t>
                      </a:r>
                      <a:endParaRPr lang="en-US" sz="1050" b="0" i="0" u="sng" strike="noStrike">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a:solidFill>
                            <a:srgbClr val="000000"/>
                          </a:solidFill>
                          <a:effectLst/>
                          <a:latin typeface="Calibri"/>
                        </a:rPr>
                        <a:t>Number of Rings</a:t>
                      </a:r>
                    </a:p>
                  </a:txBody>
                  <a:tcPr marL="11873" marR="11873" marT="11873"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a:rPr>
                        <a:t>5</a:t>
                      </a:r>
                    </a:p>
                  </a:txBody>
                  <a:tcPr marL="11873" marR="11873" marT="11873" marB="0" anchor="b">
                    <a:lnL>
                      <a:noFill/>
                    </a:lnL>
                    <a:lnR>
                      <a:noFill/>
                    </a:lnR>
                    <a:lnT>
                      <a:noFill/>
                    </a:lnT>
                    <a:lnB>
                      <a:noFill/>
                    </a:lnB>
                  </a:tcPr>
                </a:tc>
                <a:tc>
                  <a:txBody>
                    <a:bodyPr/>
                    <a:lstStyle/>
                    <a:p>
                      <a:pPr algn="ctr" fontAlgn="b"/>
                      <a:r>
                        <a:rPr lang="en-US" sz="1050" b="0" i="0" u="sng" strike="noStrike">
                          <a:solidFill>
                            <a:srgbClr val="000000"/>
                          </a:solidFill>
                          <a:effectLst/>
                          <a:latin typeface="Calibri"/>
                          <a:hlinkClick r:id="rId10"/>
                        </a:rPr>
                        <a:t>ChemAxon</a:t>
                      </a:r>
                      <a:endParaRPr lang="en-US" sz="1050" b="0" i="0" u="sng" strike="noStrike">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a:solidFill>
                            <a:srgbClr val="000000"/>
                          </a:solidFill>
                          <a:effectLst/>
                          <a:latin typeface="Calibri"/>
                        </a:rPr>
                        <a:t>Bioavailability</a:t>
                      </a:r>
                    </a:p>
                  </a:txBody>
                  <a:tcPr marL="11873" marR="11873" marT="11873"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a:rPr>
                        <a:t>1</a:t>
                      </a:r>
                    </a:p>
                  </a:txBody>
                  <a:tcPr marL="11873" marR="11873" marT="11873" marB="0" anchor="b">
                    <a:lnL>
                      <a:noFill/>
                    </a:lnL>
                    <a:lnR>
                      <a:noFill/>
                    </a:lnR>
                    <a:lnT>
                      <a:noFill/>
                    </a:lnT>
                    <a:lnB>
                      <a:noFill/>
                    </a:lnB>
                  </a:tcPr>
                </a:tc>
                <a:tc>
                  <a:txBody>
                    <a:bodyPr/>
                    <a:lstStyle/>
                    <a:p>
                      <a:pPr algn="ctr" fontAlgn="b"/>
                      <a:r>
                        <a:rPr lang="en-US" sz="1050" b="0" i="0" u="sng" strike="noStrike">
                          <a:solidFill>
                            <a:srgbClr val="000000"/>
                          </a:solidFill>
                          <a:effectLst/>
                          <a:latin typeface="Calibri"/>
                          <a:hlinkClick r:id="rId12"/>
                        </a:rPr>
                        <a:t>ChemAxon</a:t>
                      </a:r>
                      <a:endParaRPr lang="en-US" sz="1050" b="0" i="0" u="sng" strike="noStrike">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a:solidFill>
                            <a:srgbClr val="000000"/>
                          </a:solidFill>
                          <a:effectLst/>
                          <a:latin typeface="Calibri"/>
                        </a:rPr>
                        <a:t>Rule of Five</a:t>
                      </a:r>
                    </a:p>
                  </a:txBody>
                  <a:tcPr marL="11873" marR="11873" marT="11873"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a:rPr>
                        <a:t>Yes</a:t>
                      </a:r>
                    </a:p>
                  </a:txBody>
                  <a:tcPr marL="11873" marR="11873" marT="11873" marB="0" anchor="b">
                    <a:lnL>
                      <a:noFill/>
                    </a:lnL>
                    <a:lnR>
                      <a:noFill/>
                    </a:lnR>
                    <a:lnT>
                      <a:noFill/>
                    </a:lnT>
                    <a:lnB>
                      <a:noFill/>
                    </a:lnB>
                  </a:tcPr>
                </a:tc>
                <a:tc>
                  <a:txBody>
                    <a:bodyPr/>
                    <a:lstStyle/>
                    <a:p>
                      <a:pPr algn="ctr" fontAlgn="b"/>
                      <a:r>
                        <a:rPr lang="en-US" sz="1050" b="0" i="0" u="sng" strike="noStrike" dirty="0">
                          <a:solidFill>
                            <a:srgbClr val="000000"/>
                          </a:solidFill>
                          <a:effectLst/>
                          <a:latin typeface="Calibri"/>
                          <a:hlinkClick r:id="rId12"/>
                        </a:rPr>
                        <a:t>ChemAxon</a:t>
                      </a:r>
                      <a:endParaRPr lang="en-US" sz="1050" b="0" i="0" u="sng" strike="noStrike" dirty="0">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err="1">
                          <a:solidFill>
                            <a:srgbClr val="000000"/>
                          </a:solidFill>
                          <a:effectLst/>
                          <a:latin typeface="Calibri"/>
                        </a:rPr>
                        <a:t>Ghose</a:t>
                      </a:r>
                      <a:r>
                        <a:rPr lang="en-US" sz="1100" b="0" i="0" u="none" strike="noStrike" dirty="0">
                          <a:solidFill>
                            <a:srgbClr val="000000"/>
                          </a:solidFill>
                          <a:effectLst/>
                          <a:latin typeface="Calibri"/>
                        </a:rPr>
                        <a:t> Filter</a:t>
                      </a:r>
                    </a:p>
                  </a:txBody>
                  <a:tcPr marL="11873" marR="11873" marT="11873"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a:rPr>
                        <a:t>Yes</a:t>
                      </a:r>
                    </a:p>
                  </a:txBody>
                  <a:tcPr marL="11873" marR="11873" marT="11873" marB="0" anchor="b">
                    <a:lnL>
                      <a:noFill/>
                    </a:lnL>
                    <a:lnR>
                      <a:noFill/>
                    </a:lnR>
                    <a:lnT>
                      <a:noFill/>
                    </a:lnT>
                    <a:lnB>
                      <a:noFill/>
                    </a:lnB>
                  </a:tcPr>
                </a:tc>
                <a:tc>
                  <a:txBody>
                    <a:bodyPr/>
                    <a:lstStyle/>
                    <a:p>
                      <a:pPr algn="ctr" fontAlgn="b"/>
                      <a:r>
                        <a:rPr lang="en-US" sz="1050" b="0" i="0" u="sng" strike="noStrike" dirty="0">
                          <a:solidFill>
                            <a:srgbClr val="000000"/>
                          </a:solidFill>
                          <a:effectLst/>
                          <a:latin typeface="Calibri"/>
                          <a:hlinkClick r:id="rId12"/>
                        </a:rPr>
                        <a:t>ChemAxon</a:t>
                      </a:r>
                      <a:endParaRPr lang="en-US" sz="1050" b="0" i="0" u="sng" strike="noStrike" dirty="0">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err="1">
                          <a:solidFill>
                            <a:srgbClr val="000000"/>
                          </a:solidFill>
                          <a:effectLst/>
                          <a:latin typeface="Calibri"/>
                        </a:rPr>
                        <a:t>Veber's</a:t>
                      </a:r>
                      <a:r>
                        <a:rPr lang="en-US" sz="1100" b="0" i="0" u="none" strike="noStrike" dirty="0">
                          <a:solidFill>
                            <a:srgbClr val="000000"/>
                          </a:solidFill>
                          <a:effectLst/>
                          <a:latin typeface="Calibri"/>
                        </a:rPr>
                        <a:t> Rule</a:t>
                      </a:r>
                    </a:p>
                  </a:txBody>
                  <a:tcPr marL="11873" marR="11873" marT="11873"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a:rPr>
                        <a:t>Yes</a:t>
                      </a:r>
                    </a:p>
                  </a:txBody>
                  <a:tcPr marL="11873" marR="11873" marT="11873" marB="0" anchor="b">
                    <a:lnL>
                      <a:noFill/>
                    </a:lnL>
                    <a:lnR>
                      <a:noFill/>
                    </a:lnR>
                    <a:lnT>
                      <a:noFill/>
                    </a:lnT>
                    <a:lnB>
                      <a:noFill/>
                    </a:lnB>
                  </a:tcPr>
                </a:tc>
                <a:tc>
                  <a:txBody>
                    <a:bodyPr/>
                    <a:lstStyle/>
                    <a:p>
                      <a:pPr algn="ctr" fontAlgn="b"/>
                      <a:r>
                        <a:rPr lang="en-US" sz="1050" b="0" i="0" u="sng" strike="noStrike">
                          <a:solidFill>
                            <a:srgbClr val="000000"/>
                          </a:solidFill>
                          <a:effectLst/>
                          <a:latin typeface="Calibri"/>
                          <a:hlinkClick r:id="rId12"/>
                        </a:rPr>
                        <a:t>ChemAxon</a:t>
                      </a:r>
                      <a:endParaRPr lang="en-US" sz="1050" b="0" i="0" u="sng" strike="noStrike">
                        <a:solidFill>
                          <a:srgbClr val="000000"/>
                        </a:solidFill>
                        <a:effectLst/>
                        <a:latin typeface="Calibri"/>
                      </a:endParaRPr>
                    </a:p>
                  </a:txBody>
                  <a:tcPr marL="11873" marR="11873" marT="11873" marB="0" anchor="b">
                    <a:lnL>
                      <a:noFill/>
                    </a:lnL>
                    <a:lnR>
                      <a:noFill/>
                    </a:lnR>
                    <a:lnT>
                      <a:noFill/>
                    </a:lnT>
                    <a:lnB>
                      <a:noFill/>
                    </a:lnB>
                  </a:tcPr>
                </a:tc>
              </a:tr>
              <a:tr h="180934">
                <a:tc vMerge="1">
                  <a:txBody>
                    <a:bodyPr/>
                    <a:lstStyle/>
                    <a:p>
                      <a:endParaRPr lang="en-US"/>
                    </a:p>
                  </a:txBody>
                  <a:tcPr/>
                </a:tc>
                <a:tc>
                  <a:txBody>
                    <a:bodyPr/>
                    <a:lstStyle/>
                    <a:p>
                      <a:pPr algn="l" fontAlgn="b"/>
                      <a:r>
                        <a:rPr lang="en-US" sz="1100" b="0" i="0" u="none" strike="noStrike" dirty="0">
                          <a:solidFill>
                            <a:srgbClr val="000000"/>
                          </a:solidFill>
                          <a:effectLst/>
                          <a:latin typeface="Calibri"/>
                        </a:rPr>
                        <a:t>MDDR-like Rule</a:t>
                      </a:r>
                    </a:p>
                  </a:txBody>
                  <a:tcPr marL="11873" marR="11873" marT="11873"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a:rPr>
                        <a:t>Yes</a:t>
                      </a:r>
                    </a:p>
                  </a:txBody>
                  <a:tcPr marL="11873" marR="11873" marT="11873" marB="0" anchor="b">
                    <a:lnL>
                      <a:noFill/>
                    </a:lnL>
                    <a:lnR>
                      <a:noFill/>
                    </a:lnR>
                    <a:lnT>
                      <a:noFill/>
                    </a:lnT>
                    <a:lnB>
                      <a:noFill/>
                    </a:lnB>
                  </a:tcPr>
                </a:tc>
                <a:tc>
                  <a:txBody>
                    <a:bodyPr/>
                    <a:lstStyle/>
                    <a:p>
                      <a:pPr algn="ctr" fontAlgn="b"/>
                      <a:r>
                        <a:rPr lang="en-US" sz="1050" b="0" i="0" u="sng" strike="noStrike" dirty="0">
                          <a:solidFill>
                            <a:srgbClr val="000000"/>
                          </a:solidFill>
                          <a:effectLst/>
                          <a:latin typeface="Calibri"/>
                          <a:hlinkClick r:id="rId12"/>
                        </a:rPr>
                        <a:t>ChemAxon</a:t>
                      </a:r>
                      <a:endParaRPr lang="en-US" sz="1050" b="0" i="0" u="sng" strike="noStrike" dirty="0">
                        <a:solidFill>
                          <a:srgbClr val="000000"/>
                        </a:solidFill>
                        <a:effectLst/>
                        <a:latin typeface="Calibri"/>
                      </a:endParaRPr>
                    </a:p>
                  </a:txBody>
                  <a:tcPr marL="11873" marR="11873" marT="11873" marB="0" anchor="b">
                    <a:lnL>
                      <a:noFill/>
                    </a:lnL>
                    <a:lnR>
                      <a:noFill/>
                    </a:lnR>
                    <a:lnT>
                      <a:noFill/>
                    </a:lnT>
                    <a:lnB>
                      <a:noFill/>
                    </a:lnB>
                  </a:tcPr>
                </a:tc>
              </a:tr>
            </a:tbl>
          </a:graphicData>
        </a:graphic>
      </p:graphicFrame>
    </p:spTree>
    <p:extLst>
      <p:ext uri="{BB962C8B-B14F-4D97-AF65-F5344CB8AC3E}">
        <p14:creationId xmlns:p14="http://schemas.microsoft.com/office/powerpoint/2010/main" val="367415046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1-05 at 10.32.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1" cy="952531"/>
          </a:xfrm>
          <a:prstGeom prst="rect">
            <a:avLst/>
          </a:prstGeom>
        </p:spPr>
      </p:pic>
      <p:sp>
        <p:nvSpPr>
          <p:cNvPr id="4" name="Rectangle 3"/>
          <p:cNvSpPr/>
          <p:nvPr/>
        </p:nvSpPr>
        <p:spPr>
          <a:xfrm>
            <a:off x="3780511" y="349382"/>
            <a:ext cx="1789046" cy="400110"/>
          </a:xfrm>
          <a:prstGeom prst="rect">
            <a:avLst/>
          </a:prstGeom>
        </p:spPr>
        <p:txBody>
          <a:bodyPr wrap="none">
            <a:spAutoFit/>
          </a:bodyPr>
          <a:lstStyle/>
          <a:p>
            <a:r>
              <a:rPr lang="en-US" sz="2000" dirty="0">
                <a:solidFill>
                  <a:schemeClr val="bg1"/>
                </a:solidFill>
                <a:latin typeface="Copperplate Gothic Bold"/>
                <a:cs typeface="Copperplate Gothic Bold"/>
              </a:rPr>
              <a:t>Vorinostat</a:t>
            </a:r>
          </a:p>
        </p:txBody>
      </p:sp>
      <p:sp>
        <p:nvSpPr>
          <p:cNvPr id="5" name="Rectangle 4"/>
          <p:cNvSpPr/>
          <p:nvPr/>
        </p:nvSpPr>
        <p:spPr>
          <a:xfrm>
            <a:off x="0" y="6488668"/>
            <a:ext cx="3886075" cy="369332"/>
          </a:xfrm>
          <a:prstGeom prst="rect">
            <a:avLst/>
          </a:prstGeom>
        </p:spPr>
        <p:txBody>
          <a:bodyPr wrap="none">
            <a:spAutoFit/>
          </a:bodyPr>
          <a:lstStyle/>
          <a:p>
            <a:r>
              <a:rPr lang="en-US" dirty="0"/>
              <a:t>http://</a:t>
            </a:r>
            <a:r>
              <a:rPr lang="en-US" sz="1600" dirty="0"/>
              <a:t>www.drugbank.ca</a:t>
            </a:r>
            <a:r>
              <a:rPr lang="en-US" dirty="0"/>
              <a:t>/drugs/DB02546</a:t>
            </a:r>
          </a:p>
        </p:txBody>
      </p:sp>
      <p:pic>
        <p:nvPicPr>
          <p:cNvPr id="6" name="Picture 5" descr="Screen Shot 2016-01-06 at 12.02.4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322" y="2203899"/>
            <a:ext cx="2059843" cy="3486424"/>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805966396"/>
              </p:ext>
            </p:extLst>
          </p:nvPr>
        </p:nvGraphicFramePr>
        <p:xfrm>
          <a:off x="622077" y="1428799"/>
          <a:ext cx="5883138" cy="3892171"/>
        </p:xfrm>
        <a:graphic>
          <a:graphicData uri="http://schemas.openxmlformats.org/drawingml/2006/table">
            <a:tbl>
              <a:tblPr/>
              <a:tblGrid>
                <a:gridCol w="1151652"/>
                <a:gridCol w="4731486"/>
              </a:tblGrid>
              <a:tr h="1150979">
                <a:tc>
                  <a:txBody>
                    <a:bodyPr/>
                    <a:lstStyle/>
                    <a:p>
                      <a:pPr algn="l" fontAlgn="b"/>
                      <a:r>
                        <a:rPr lang="en-US" sz="1100" b="1" i="0" u="none" strike="noStrike" dirty="0">
                          <a:solidFill>
                            <a:srgbClr val="000000"/>
                          </a:solidFill>
                          <a:effectLst/>
                          <a:latin typeface="Helvetica Neue"/>
                        </a:rPr>
                        <a:t>Mechanism of action</a:t>
                      </a:r>
                    </a:p>
                  </a:txBody>
                  <a:tcPr marL="9705" marR="9705" marT="9705" marB="0" anchor="ctr">
                    <a:lnL>
                      <a:noFill/>
                    </a:lnL>
                    <a:lnR>
                      <a:noFill/>
                    </a:lnR>
                    <a:lnT>
                      <a:noFill/>
                    </a:lnT>
                    <a:lnB>
                      <a:noFill/>
                    </a:lnB>
                  </a:tcPr>
                </a:tc>
                <a:tc>
                  <a:txBody>
                    <a:bodyPr/>
                    <a:lstStyle/>
                    <a:p>
                      <a:pPr algn="l" fontAlgn="b"/>
                      <a:r>
                        <a:rPr lang="en-US" sz="1100" b="0" i="0" u="sng" strike="noStrike" dirty="0" smtClean="0">
                          <a:solidFill>
                            <a:srgbClr val="000000"/>
                          </a:solidFill>
                          <a:effectLst/>
                          <a:latin typeface="Helvetica Neue"/>
                        </a:rPr>
                        <a:t>Inhibits </a:t>
                      </a:r>
                      <a:r>
                        <a:rPr lang="en-US" sz="1100" b="0" i="0" u="sng" strike="noStrike" dirty="0">
                          <a:solidFill>
                            <a:srgbClr val="000000"/>
                          </a:solidFill>
                          <a:effectLst/>
                          <a:latin typeface="Helvetica Neue"/>
                        </a:rPr>
                        <a:t>the enzymatic activity of histone </a:t>
                      </a:r>
                      <a:r>
                        <a:rPr lang="en-US" sz="1100" b="0" i="0" u="sng" strike="noStrike" dirty="0" smtClean="0">
                          <a:solidFill>
                            <a:srgbClr val="000000"/>
                          </a:solidFill>
                          <a:effectLst/>
                          <a:latin typeface="Helvetica Neue"/>
                        </a:rPr>
                        <a:t>deacetylases: </a:t>
                      </a:r>
                    </a:p>
                    <a:p>
                      <a:pPr algn="l" fontAlgn="b"/>
                      <a:r>
                        <a:rPr lang="en-US" sz="1100" b="0" i="0" u="none" strike="noStrike" dirty="0" smtClean="0">
                          <a:solidFill>
                            <a:srgbClr val="000000"/>
                          </a:solidFill>
                          <a:effectLst/>
                          <a:latin typeface="Helvetica Neue"/>
                        </a:rPr>
                        <a:t>HDAC1</a:t>
                      </a:r>
                      <a:r>
                        <a:rPr lang="en-US" sz="1100" b="0" i="0" u="none" strike="noStrike" dirty="0">
                          <a:solidFill>
                            <a:srgbClr val="000000"/>
                          </a:solidFill>
                          <a:effectLst/>
                          <a:latin typeface="Helvetica Neue"/>
                        </a:rPr>
                        <a:t>, </a:t>
                      </a:r>
                      <a:endParaRPr lang="en-US" sz="1100" b="0" i="0" u="none" strike="noStrike" dirty="0" smtClean="0">
                        <a:solidFill>
                          <a:srgbClr val="000000"/>
                        </a:solidFill>
                        <a:effectLst/>
                        <a:latin typeface="Helvetica Neue"/>
                      </a:endParaRPr>
                    </a:p>
                    <a:p>
                      <a:pPr algn="l" fontAlgn="b"/>
                      <a:r>
                        <a:rPr lang="en-US" sz="1100" b="0" i="0" u="none" strike="noStrike" dirty="0" smtClean="0">
                          <a:solidFill>
                            <a:srgbClr val="000000"/>
                          </a:solidFill>
                          <a:effectLst/>
                          <a:latin typeface="Helvetica Neue"/>
                        </a:rPr>
                        <a:t>HDAC2 </a:t>
                      </a:r>
                      <a:r>
                        <a:rPr lang="en-US" sz="1100" b="0" i="0" u="none" strike="noStrike" dirty="0">
                          <a:solidFill>
                            <a:srgbClr val="000000"/>
                          </a:solidFill>
                          <a:effectLst/>
                          <a:latin typeface="Helvetica Neue"/>
                        </a:rPr>
                        <a:t>and </a:t>
                      </a:r>
                      <a:endParaRPr lang="en-US" sz="1100" b="0" i="0" u="none" strike="noStrike" dirty="0" smtClean="0">
                        <a:solidFill>
                          <a:srgbClr val="000000"/>
                        </a:solidFill>
                        <a:effectLst/>
                        <a:latin typeface="Helvetica Neue"/>
                      </a:endParaRPr>
                    </a:p>
                    <a:p>
                      <a:pPr algn="l" fontAlgn="b"/>
                      <a:r>
                        <a:rPr lang="en-US" sz="1100" b="0" i="0" u="none" strike="noStrike" dirty="0" smtClean="0">
                          <a:solidFill>
                            <a:srgbClr val="000000"/>
                          </a:solidFill>
                          <a:effectLst/>
                          <a:latin typeface="Helvetica Neue"/>
                        </a:rPr>
                        <a:t>HDAC3 </a:t>
                      </a:r>
                      <a:r>
                        <a:rPr lang="en-US" sz="1100" b="0" i="0" u="none" strike="noStrike" dirty="0">
                          <a:solidFill>
                            <a:srgbClr val="000000"/>
                          </a:solidFill>
                          <a:effectLst/>
                          <a:latin typeface="Helvetica Neue"/>
                        </a:rPr>
                        <a:t>(Class I) </a:t>
                      </a:r>
                      <a:r>
                        <a:rPr lang="en-US" sz="1100" b="0" i="0" u="none" strike="noStrike" dirty="0" smtClean="0">
                          <a:solidFill>
                            <a:srgbClr val="000000"/>
                          </a:solidFill>
                          <a:effectLst/>
                          <a:latin typeface="Helvetica Neue"/>
                        </a:rPr>
                        <a:t>and</a:t>
                      </a:r>
                    </a:p>
                    <a:p>
                      <a:pPr algn="l" fontAlgn="b"/>
                      <a:r>
                        <a:rPr lang="en-US" sz="1100" b="0" i="0" u="none" strike="noStrike" dirty="0" smtClean="0">
                          <a:solidFill>
                            <a:srgbClr val="000000"/>
                          </a:solidFill>
                          <a:effectLst/>
                          <a:latin typeface="Helvetica Neue"/>
                        </a:rPr>
                        <a:t>HDAC6 </a:t>
                      </a:r>
                      <a:r>
                        <a:rPr lang="en-US" sz="1100" b="0" i="0" u="none" strike="noStrike" dirty="0">
                          <a:solidFill>
                            <a:srgbClr val="000000"/>
                          </a:solidFill>
                          <a:effectLst/>
                          <a:latin typeface="Helvetica Neue"/>
                        </a:rPr>
                        <a:t>(Class II) at nanomolar concentrations (IC</a:t>
                      </a:r>
                      <a:r>
                        <a:rPr lang="en-US" sz="800" b="0" i="0" u="none" strike="noStrike" dirty="0">
                          <a:solidFill>
                            <a:srgbClr val="000000"/>
                          </a:solidFill>
                          <a:effectLst/>
                          <a:latin typeface="Helvetica Neue"/>
                        </a:rPr>
                        <a:t>50</a:t>
                      </a:r>
                      <a:r>
                        <a:rPr lang="en-US" sz="1100" b="0" i="0" u="none" strike="noStrike" dirty="0">
                          <a:solidFill>
                            <a:srgbClr val="000000"/>
                          </a:solidFill>
                          <a:effectLst/>
                          <a:latin typeface="Helvetica Neue"/>
                        </a:rPr>
                        <a:t>&lt; 86 </a:t>
                      </a:r>
                      <a:r>
                        <a:rPr lang="en-US" sz="1100" b="0" i="0" u="none" strike="noStrike" dirty="0" err="1">
                          <a:solidFill>
                            <a:srgbClr val="000000"/>
                          </a:solidFill>
                          <a:effectLst/>
                          <a:latin typeface="Helvetica Neue"/>
                        </a:rPr>
                        <a:t>nM</a:t>
                      </a:r>
                      <a:r>
                        <a:rPr lang="en-US" sz="1100" b="0" i="0" u="none" strike="noStrike" dirty="0">
                          <a:solidFill>
                            <a:srgbClr val="000000"/>
                          </a:solidFill>
                          <a:effectLst/>
                          <a:latin typeface="Helvetica Neue"/>
                        </a:rPr>
                        <a:t>)</a:t>
                      </a:r>
                      <a:r>
                        <a:rPr lang="en-US" sz="1100" b="0" i="0" u="none" strike="noStrike" dirty="0" smtClean="0">
                          <a:solidFill>
                            <a:srgbClr val="000000"/>
                          </a:solidFill>
                          <a:effectLst/>
                          <a:latin typeface="Helvetica Neue"/>
                        </a:rPr>
                        <a:t>.</a:t>
                      </a:r>
                    </a:p>
                    <a:p>
                      <a:pPr algn="l" fontAlgn="b"/>
                      <a:endParaRPr lang="en-US" sz="1100" b="0" i="0" u="none" strike="noStrike" dirty="0" smtClean="0">
                        <a:solidFill>
                          <a:srgbClr val="000000"/>
                        </a:solidFill>
                        <a:effectLst/>
                        <a:latin typeface="Helvetica Neue"/>
                      </a:endParaRPr>
                    </a:p>
                    <a:p>
                      <a:pPr algn="just" fontAlgn="b"/>
                      <a:r>
                        <a:rPr lang="en-US" sz="1050" b="0" i="0" u="none" strike="noStrike" dirty="0" smtClean="0">
                          <a:solidFill>
                            <a:srgbClr val="000000"/>
                          </a:solidFill>
                          <a:effectLst/>
                          <a:latin typeface="Helvetica Neue"/>
                        </a:rPr>
                        <a:t>These </a:t>
                      </a:r>
                      <a:r>
                        <a:rPr lang="en-US" sz="1050" b="0" i="0" u="none" strike="noStrike" dirty="0">
                          <a:solidFill>
                            <a:srgbClr val="000000"/>
                          </a:solidFill>
                          <a:effectLst/>
                          <a:latin typeface="Helvetica Neue"/>
                        </a:rPr>
                        <a:t>enzymes catalyze the removal of acetyl groups from the lysine residues of histones proteins. In some cancer cells, there is an overexpression of HDACs, or an aberrant recruitment of HDACs to oncogenic transcription factors causing hypoacetylation of core nucleosomal histones. By inhibiting histone deacetylase, </a:t>
                      </a:r>
                      <a:r>
                        <a:rPr lang="en-US" sz="1050" b="0" i="0" u="none" strike="noStrike" dirty="0" smtClean="0">
                          <a:solidFill>
                            <a:srgbClr val="000000"/>
                          </a:solidFill>
                          <a:effectLst/>
                          <a:latin typeface="Helvetica Neue"/>
                        </a:rPr>
                        <a:t>causes </a:t>
                      </a:r>
                      <a:r>
                        <a:rPr lang="en-US" sz="1050" b="0" i="0" u="none" strike="noStrike" dirty="0">
                          <a:solidFill>
                            <a:srgbClr val="000000"/>
                          </a:solidFill>
                          <a:effectLst/>
                          <a:latin typeface="Helvetica Neue"/>
                        </a:rPr>
                        <a:t>the accumulation of acetylated histones and induces cell cycle arrest and/or apoptosis of some transformed cells. </a:t>
                      </a:r>
                      <a:endParaRPr lang="en-US" sz="1050" b="0" i="0" u="none" strike="noStrike" dirty="0" smtClean="0">
                        <a:solidFill>
                          <a:srgbClr val="000000"/>
                        </a:solidFill>
                        <a:effectLst/>
                        <a:latin typeface="Helvetica Neue"/>
                      </a:endParaRPr>
                    </a:p>
                    <a:p>
                      <a:pPr algn="l" fontAlgn="b"/>
                      <a:endParaRPr lang="en-US" sz="1100" b="0" i="0" u="none" strike="noStrike" dirty="0" smtClean="0">
                        <a:solidFill>
                          <a:srgbClr val="000000"/>
                        </a:solidFill>
                        <a:effectLst/>
                        <a:latin typeface="Helvetica Neue"/>
                      </a:endParaRPr>
                    </a:p>
                    <a:p>
                      <a:pPr algn="l" fontAlgn="b"/>
                      <a:r>
                        <a:rPr lang="en-US" sz="1050" b="0" i="0" u="none" strike="noStrike" dirty="0" smtClean="0">
                          <a:solidFill>
                            <a:srgbClr val="000000"/>
                          </a:solidFill>
                          <a:effectLst/>
                          <a:latin typeface="Helvetica Neue"/>
                        </a:rPr>
                        <a:t>The antineoplastic </a:t>
                      </a:r>
                      <a:r>
                        <a:rPr lang="en-US" sz="1050" b="0" i="0" u="none" strike="noStrike" dirty="0" smtClean="0">
                          <a:solidFill>
                            <a:srgbClr val="000000"/>
                          </a:solidFill>
                          <a:effectLst/>
                          <a:latin typeface="Helvetica Neue"/>
                        </a:rPr>
                        <a:t>mechanism</a:t>
                      </a:r>
                      <a:r>
                        <a:rPr lang="en-US" sz="1050" b="0" i="0" u="none" strike="noStrike" dirty="0" smtClean="0">
                          <a:solidFill>
                            <a:srgbClr val="000000"/>
                          </a:solidFill>
                          <a:effectLst/>
                          <a:latin typeface="Helvetica Neue"/>
                        </a:rPr>
                        <a:t> </a:t>
                      </a:r>
                      <a:r>
                        <a:rPr lang="en-US" sz="1050" b="0" i="0" u="none" strike="noStrike" dirty="0">
                          <a:solidFill>
                            <a:srgbClr val="000000"/>
                          </a:solidFill>
                          <a:effectLst/>
                          <a:latin typeface="Helvetica Neue"/>
                        </a:rPr>
                        <a:t>of vorinostat has not been fully characterized.</a:t>
                      </a:r>
                    </a:p>
                  </a:txBody>
                  <a:tcPr marL="9705" marR="9705" marT="9705" marB="0" anchor="b">
                    <a:lnL>
                      <a:noFill/>
                    </a:lnL>
                    <a:lnR>
                      <a:noFill/>
                    </a:lnR>
                    <a:lnT>
                      <a:noFill/>
                    </a:lnT>
                    <a:lnB>
                      <a:noFill/>
                    </a:lnB>
                  </a:tcPr>
                </a:tc>
              </a:tr>
              <a:tr h="258130">
                <a:tc>
                  <a:txBody>
                    <a:bodyPr/>
                    <a:lstStyle/>
                    <a:p>
                      <a:pPr algn="l" fontAlgn="b"/>
                      <a:r>
                        <a:rPr lang="en-US" sz="1100" b="1" i="0" u="none" strike="noStrike" dirty="0">
                          <a:solidFill>
                            <a:srgbClr val="000000"/>
                          </a:solidFill>
                          <a:effectLst/>
                          <a:latin typeface="Helvetica Neue"/>
                        </a:rPr>
                        <a:t>Protein binding</a:t>
                      </a:r>
                    </a:p>
                  </a:txBody>
                  <a:tcPr marL="9705" marR="9705" marT="9705" marB="0" anchor="ctr">
                    <a:lnL>
                      <a:noFill/>
                    </a:lnL>
                    <a:lnR>
                      <a:noFill/>
                    </a:lnR>
                    <a:lnT>
                      <a:noFill/>
                    </a:lnT>
                    <a:lnB>
                      <a:noFill/>
                    </a:lnB>
                  </a:tcPr>
                </a:tc>
                <a:tc>
                  <a:txBody>
                    <a:bodyPr/>
                    <a:lstStyle/>
                    <a:p>
                      <a:pPr algn="l" fontAlgn="b"/>
                      <a:r>
                        <a:rPr lang="pt-BR" sz="1100" b="0" i="0" u="none" strike="noStrike" dirty="0">
                          <a:solidFill>
                            <a:srgbClr val="000000"/>
                          </a:solidFill>
                          <a:effectLst/>
                          <a:latin typeface="Helvetica Neue"/>
                        </a:rPr>
                        <a:t>71%</a:t>
                      </a:r>
                    </a:p>
                  </a:txBody>
                  <a:tcPr marL="9705" marR="9705" marT="9705" marB="0" anchor="b">
                    <a:lnL>
                      <a:noFill/>
                    </a:lnL>
                    <a:lnR>
                      <a:noFill/>
                    </a:lnR>
                    <a:lnT>
                      <a:noFill/>
                    </a:lnT>
                    <a:lnB>
                      <a:noFill/>
                    </a:lnB>
                  </a:tcPr>
                </a:tc>
              </a:tr>
              <a:tr h="474760">
                <a:tc>
                  <a:txBody>
                    <a:bodyPr/>
                    <a:lstStyle/>
                    <a:p>
                      <a:pPr algn="l" fontAlgn="b"/>
                      <a:r>
                        <a:rPr lang="en-US" sz="1100" b="1" i="0" u="none" strike="noStrike" dirty="0">
                          <a:solidFill>
                            <a:srgbClr val="000000"/>
                          </a:solidFill>
                          <a:effectLst/>
                          <a:latin typeface="Helvetica Neue"/>
                        </a:rPr>
                        <a:t>Metabolism</a:t>
                      </a:r>
                    </a:p>
                  </a:txBody>
                  <a:tcPr marL="9705" marR="9705" marT="9705" marB="0" anchor="ctr">
                    <a:lnL>
                      <a:noFill/>
                    </a:lnL>
                    <a:lnR>
                      <a:noFill/>
                    </a:lnR>
                    <a:lnT>
                      <a:noFill/>
                    </a:lnT>
                    <a:lnB>
                      <a:noFill/>
                    </a:lnB>
                  </a:tcPr>
                </a:tc>
                <a:tc>
                  <a:txBody>
                    <a:bodyPr/>
                    <a:lstStyle/>
                    <a:p>
                      <a:pPr algn="l" fontAlgn="b"/>
                      <a:r>
                        <a:rPr lang="en-US" sz="1100" b="0" i="0" u="none" strike="noStrike" dirty="0" smtClean="0">
                          <a:solidFill>
                            <a:srgbClr val="000000"/>
                          </a:solidFill>
                          <a:effectLst/>
                          <a:latin typeface="Helvetica Neue"/>
                        </a:rPr>
                        <a:t>Involves </a:t>
                      </a:r>
                      <a:r>
                        <a:rPr lang="en-US" sz="1100" b="0" i="0" u="none" strike="noStrike" dirty="0">
                          <a:solidFill>
                            <a:srgbClr val="000000"/>
                          </a:solidFill>
                          <a:effectLst/>
                          <a:latin typeface="Helvetica Neue"/>
                        </a:rPr>
                        <a:t>glucuronidation and hydrolysis followed by β-oxidation. </a:t>
                      </a:r>
                    </a:p>
                  </a:txBody>
                  <a:tcPr marL="9705" marR="9705" marT="9705" marB="0" anchor="ctr">
                    <a:lnL>
                      <a:noFill/>
                    </a:lnL>
                    <a:lnR>
                      <a:noFill/>
                    </a:lnR>
                    <a:lnT>
                      <a:noFill/>
                    </a:lnT>
                    <a:lnB>
                      <a:noFill/>
                    </a:lnB>
                  </a:tcPr>
                </a:tc>
              </a:tr>
              <a:tr h="661862">
                <a:tc>
                  <a:txBody>
                    <a:bodyPr/>
                    <a:lstStyle/>
                    <a:p>
                      <a:pPr algn="l" fontAlgn="b"/>
                      <a:r>
                        <a:rPr lang="en-US" sz="1100" b="1" i="0" u="none" strike="noStrike" dirty="0">
                          <a:solidFill>
                            <a:srgbClr val="000000"/>
                          </a:solidFill>
                          <a:effectLst/>
                          <a:latin typeface="Helvetica Neue"/>
                        </a:rPr>
                        <a:t>Route of elimination</a:t>
                      </a:r>
                    </a:p>
                  </a:txBody>
                  <a:tcPr marL="9705" marR="9705" marT="9705" marB="0" anchor="ctr">
                    <a:lnL>
                      <a:noFill/>
                    </a:lnL>
                    <a:lnR>
                      <a:noFill/>
                    </a:lnR>
                    <a:lnT>
                      <a:noFill/>
                    </a:lnT>
                    <a:lnB>
                      <a:noFill/>
                    </a:lnB>
                  </a:tcPr>
                </a:tc>
                <a:tc>
                  <a:txBody>
                    <a:bodyPr/>
                    <a:lstStyle/>
                    <a:p>
                      <a:pPr algn="l" fontAlgn="b"/>
                      <a:r>
                        <a:rPr lang="en-US" sz="1100" b="0" i="0" u="none" strike="noStrike" dirty="0" smtClean="0">
                          <a:solidFill>
                            <a:srgbClr val="000000"/>
                          </a:solidFill>
                          <a:effectLst/>
                          <a:latin typeface="Helvetica Neue"/>
                        </a:rPr>
                        <a:t>Predominantly </a:t>
                      </a:r>
                      <a:r>
                        <a:rPr lang="en-US" sz="1100" b="0" i="0" u="none" strike="noStrike" dirty="0">
                          <a:solidFill>
                            <a:srgbClr val="000000"/>
                          </a:solidFill>
                          <a:effectLst/>
                          <a:latin typeface="Helvetica Neue"/>
                        </a:rPr>
                        <a:t>through metabolism with less than 1% of the dose recovered as unchanged drug in </a:t>
                      </a:r>
                      <a:r>
                        <a:rPr lang="en-US" sz="1100" b="0" i="0" u="none" strike="noStrike" dirty="0" smtClean="0">
                          <a:solidFill>
                            <a:srgbClr val="000000"/>
                          </a:solidFill>
                          <a:effectLst/>
                          <a:latin typeface="Helvetica Neue"/>
                        </a:rPr>
                        <a:t>urine</a:t>
                      </a:r>
                      <a:endParaRPr lang="en-US" sz="1100" b="0" i="0" u="none" strike="noStrike" dirty="0">
                        <a:solidFill>
                          <a:srgbClr val="000000"/>
                        </a:solidFill>
                        <a:effectLst/>
                        <a:latin typeface="Helvetica Neue"/>
                      </a:endParaRPr>
                    </a:p>
                  </a:txBody>
                  <a:tcPr marL="9705" marR="9705" marT="9705" marB="0" anchor="ctr">
                    <a:lnL>
                      <a:noFill/>
                    </a:lnL>
                    <a:lnR>
                      <a:noFill/>
                    </a:lnR>
                    <a:lnT>
                      <a:noFill/>
                    </a:lnT>
                    <a:lnB>
                      <a:noFill/>
                    </a:lnB>
                  </a:tcPr>
                </a:tc>
              </a:tr>
              <a:tr h="194094">
                <a:tc>
                  <a:txBody>
                    <a:bodyPr/>
                    <a:lstStyle/>
                    <a:p>
                      <a:pPr algn="l" fontAlgn="b"/>
                      <a:r>
                        <a:rPr lang="en-US" sz="1100" b="1" i="0" u="none" strike="noStrike" dirty="0">
                          <a:solidFill>
                            <a:srgbClr val="000000"/>
                          </a:solidFill>
                          <a:effectLst/>
                          <a:latin typeface="Helvetica Neue"/>
                        </a:rPr>
                        <a:t>Half life</a:t>
                      </a:r>
                    </a:p>
                  </a:txBody>
                  <a:tcPr marL="9705" marR="9705" marT="9705" marB="0" anchor="ctr">
                    <a:lnL>
                      <a:noFill/>
                    </a:lnL>
                    <a:lnR>
                      <a:noFill/>
                    </a:lnR>
                    <a:lnT>
                      <a:noFill/>
                    </a:lnT>
                    <a:lnB>
                      <a:noFill/>
                    </a:lnB>
                  </a:tcPr>
                </a:tc>
                <a:tc>
                  <a:txBody>
                    <a:bodyPr/>
                    <a:lstStyle/>
                    <a:p>
                      <a:pPr algn="l" fontAlgn="b"/>
                      <a:r>
                        <a:rPr lang="en-US" sz="1100" b="0" i="0" u="none" strike="noStrike" dirty="0">
                          <a:solidFill>
                            <a:srgbClr val="000000"/>
                          </a:solidFill>
                          <a:effectLst/>
                          <a:latin typeface="Helvetica Neue"/>
                        </a:rPr>
                        <a:t>2 hours</a:t>
                      </a:r>
                    </a:p>
                  </a:txBody>
                  <a:tcPr marL="9705" marR="9705" marT="9705" marB="0" anchor="b">
                    <a:lnL>
                      <a:noFill/>
                    </a:lnL>
                    <a:lnR>
                      <a:noFill/>
                    </a:lnR>
                    <a:lnT>
                      <a:noFill/>
                    </a:lnT>
                    <a:lnB>
                      <a:noFill/>
                    </a:lnB>
                  </a:tcPr>
                </a:tc>
              </a:tr>
            </a:tbl>
          </a:graphicData>
        </a:graphic>
      </p:graphicFrame>
    </p:spTree>
    <p:extLst>
      <p:ext uri="{BB962C8B-B14F-4D97-AF65-F5344CB8AC3E}">
        <p14:creationId xmlns:p14="http://schemas.microsoft.com/office/powerpoint/2010/main" val="2738598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146</TotalTime>
  <Words>970</Words>
  <Application>Microsoft Macintosh PowerPoint</Application>
  <PresentationFormat>On-screen Show (4:3)</PresentationFormat>
  <Paragraphs>375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Monteiro</dc:creator>
  <cp:lastModifiedBy>Caroline Monteiro</cp:lastModifiedBy>
  <cp:revision>12</cp:revision>
  <dcterms:created xsi:type="dcterms:W3CDTF">2016-01-06T02:46:12Z</dcterms:created>
  <dcterms:modified xsi:type="dcterms:W3CDTF">2016-01-06T05:12:54Z</dcterms:modified>
</cp:coreProperties>
</file>