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88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Combien de pages pour un cahier des charges ?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86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entend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27" y="1663806"/>
            <a:ext cx="4883699" cy="47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1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qu’il faudrait 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94" y="1478224"/>
            <a:ext cx="6608202" cy="50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6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élaborer son cahier des charges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05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75 % des erreurs dans la construction d’un logiciel sont </a:t>
            </a:r>
            <a:r>
              <a:rPr lang="fr-FR" dirty="0"/>
              <a:t>dues à des exigences mal formulées ou à un cahier des charges mal construit. </a:t>
            </a:r>
            <a:endParaRPr lang="fr-FR" dirty="0" smtClean="0"/>
          </a:p>
          <a:p>
            <a:r>
              <a:rPr lang="fr-FR" dirty="0" smtClean="0"/>
              <a:t>Or</a:t>
            </a:r>
            <a:r>
              <a:rPr lang="fr-FR" dirty="0"/>
              <a:t>, une erreur commise lors de la phase d’exigences coûte moins cher à corriger (jusqu’à cent fois) si elle est décelée durant cette phase qu’en phase </a:t>
            </a:r>
            <a:r>
              <a:rPr lang="fr-FR" dirty="0" smtClean="0"/>
              <a:t>d’exploitation.</a:t>
            </a:r>
          </a:p>
          <a:p>
            <a:r>
              <a:rPr lang="fr-FR" dirty="0" smtClean="0"/>
              <a:t>Pour éviter cela, 3 actions doivent être menées avant le recueil des besoins : </a:t>
            </a:r>
          </a:p>
          <a:p>
            <a:pPr lvl="1"/>
            <a:r>
              <a:rPr lang="fr-FR" dirty="0" smtClean="0"/>
              <a:t>Déterminer les objectifs : quel est le besoin client ?</a:t>
            </a:r>
          </a:p>
          <a:p>
            <a:pPr lvl="1"/>
            <a:r>
              <a:rPr lang="fr-FR" dirty="0" smtClean="0"/>
              <a:t>Définir le périmètre : quelles seront les utilisations ?</a:t>
            </a:r>
          </a:p>
          <a:p>
            <a:pPr lvl="1"/>
            <a:r>
              <a:rPr lang="fr-FR" dirty="0" smtClean="0"/>
              <a:t>Analyser les parties prenantes : qui seront les utilisateurs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74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Résultat de recherche d'images pour &quot;planification projet informatique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37" y="292806"/>
            <a:ext cx="10556062" cy="596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64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Elaborer le plan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 </a:t>
            </a:r>
            <a:r>
              <a:rPr lang="fr-FR" dirty="0"/>
              <a:t>tout projet, l’élaboration d’un cahier des charges doit être planifiée. Les actions à mener sont </a:t>
            </a:r>
            <a:r>
              <a:rPr lang="fr-FR" dirty="0" smtClean="0"/>
              <a:t>:</a:t>
            </a:r>
          </a:p>
          <a:p>
            <a:pPr marL="525462" lvl="1"/>
            <a:r>
              <a:rPr lang="fr-FR" dirty="0" smtClean="0"/>
              <a:t>Identifier </a:t>
            </a:r>
            <a:r>
              <a:rPr lang="fr-FR" dirty="0"/>
              <a:t>les profils </a:t>
            </a:r>
            <a:r>
              <a:rPr lang="fr-FR" dirty="0" smtClean="0"/>
              <a:t>utilisateur</a:t>
            </a:r>
          </a:p>
          <a:p>
            <a:pPr marL="525462" lvl="1"/>
            <a:r>
              <a:rPr lang="fr-FR" dirty="0"/>
              <a:t>Examiner les sources </a:t>
            </a:r>
            <a:r>
              <a:rPr lang="fr-FR" dirty="0" smtClean="0"/>
              <a:t>d’exigences</a:t>
            </a:r>
          </a:p>
          <a:p>
            <a:pPr marL="525462" lvl="1"/>
            <a:r>
              <a:rPr lang="fr-FR" dirty="0"/>
              <a:t>Estimer les charges et les </a:t>
            </a:r>
            <a:r>
              <a:rPr lang="fr-FR" dirty="0" smtClean="0"/>
              <a:t>délais</a:t>
            </a:r>
          </a:p>
          <a:p>
            <a:pPr marL="525462" lvl="1"/>
            <a:r>
              <a:rPr lang="fr-FR" dirty="0" smtClean="0"/>
              <a:t>I</a:t>
            </a:r>
            <a:r>
              <a:rPr lang="fr-FR" dirty="0"/>
              <a:t>dentifier les ressources</a:t>
            </a:r>
          </a:p>
          <a:p>
            <a:pPr marL="525462" lvl="1"/>
            <a:r>
              <a:rPr lang="fr-FR" dirty="0" smtClean="0"/>
              <a:t>Identifier et analyser les risques</a:t>
            </a:r>
          </a:p>
          <a:p>
            <a:pPr marL="525462" lvl="1"/>
            <a:r>
              <a:rPr lang="fr-FR" dirty="0" smtClean="0"/>
              <a:t>Analyser l’existant et les interactions nécessaires</a:t>
            </a:r>
            <a:endParaRPr lang="fr-FR" dirty="0"/>
          </a:p>
          <a:p>
            <a:pPr marL="525462" lvl="1"/>
            <a:endParaRPr lang="fr-FR" dirty="0"/>
          </a:p>
          <a:p>
            <a:pPr marL="525462" lvl="1"/>
            <a:endParaRPr lang="fr-FR" dirty="0" smtClean="0"/>
          </a:p>
          <a:p>
            <a:pPr marL="525462" lvl="1"/>
            <a:endParaRPr lang="fr-FR" dirty="0"/>
          </a:p>
          <a:p>
            <a:pPr marL="239712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25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4" descr="https://www.idfr.net/wp-content/uploads/2014/05/gestion-de-prohet-idf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60648"/>
            <a:ext cx="9793088" cy="633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3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Check List Cahier des charges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065" y="2279373"/>
            <a:ext cx="8890424" cy="31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8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Toutes les recommandations ne s’appliqueront pas forcément à votre projet. </a:t>
            </a:r>
          </a:p>
          <a:p>
            <a:r>
              <a:rPr lang="fr-FR" dirty="0" smtClean="0"/>
              <a:t>Il y a autant de façon de faire qu’il y a de personnes et de projets.</a:t>
            </a:r>
          </a:p>
          <a:p>
            <a:r>
              <a:rPr lang="fr-FR" dirty="0" smtClean="0"/>
              <a:t>Ce cours généralise pour pouvoir appliquer les recommandations dans  la plupart des cas.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46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cahier des charges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17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 diffusion </a:t>
            </a:r>
          </a:p>
          <a:p>
            <a:r>
              <a:rPr lang="fr-FR" dirty="0" smtClean="0"/>
              <a:t>Suivi des version </a:t>
            </a:r>
          </a:p>
          <a:p>
            <a:r>
              <a:rPr lang="fr-FR" dirty="0" smtClean="0"/>
              <a:t>Tables des matières</a:t>
            </a:r>
          </a:p>
          <a:p>
            <a:r>
              <a:rPr lang="fr-FR" dirty="0" smtClean="0"/>
              <a:t>Glossaire ( si besoin )</a:t>
            </a:r>
          </a:p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Présentation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A/ Objectifs</a:t>
            </a:r>
          </a:p>
          <a:p>
            <a:pPr lvl="1"/>
            <a:r>
              <a:rPr lang="fr-FR" dirty="0" smtClean="0"/>
              <a:t>Lister les principaux objectifs par priorité et les besoins / attentes clients.</a:t>
            </a:r>
          </a:p>
          <a:p>
            <a:r>
              <a:rPr lang="fr-FR" dirty="0" smtClean="0"/>
              <a:t>B/ Cibles</a:t>
            </a:r>
          </a:p>
          <a:p>
            <a:pPr lvl="1"/>
            <a:r>
              <a:rPr lang="fr-FR" dirty="0" smtClean="0"/>
              <a:t>Profils utilisateurs : présentation des différents publics + leurs accès et leurs capacités d’interaction.</a:t>
            </a:r>
          </a:p>
          <a:p>
            <a:r>
              <a:rPr lang="fr-FR" dirty="0" smtClean="0"/>
              <a:t>C/ Fonctionnalités principales + Arborescence du site</a:t>
            </a:r>
          </a:p>
          <a:p>
            <a:r>
              <a:rPr lang="fr-FR" dirty="0" smtClean="0"/>
              <a:t>D/ Accessibilités et contraintes d’intégration </a:t>
            </a:r>
          </a:p>
          <a:p>
            <a:pPr lvl="1"/>
            <a:r>
              <a:rPr lang="fr-FR" dirty="0" smtClean="0"/>
              <a:t>Existant, SEO, responsive… </a:t>
            </a:r>
          </a:p>
          <a:p>
            <a:pPr lvl="1"/>
            <a:r>
              <a:rPr lang="fr-FR" dirty="0" smtClean="0"/>
              <a:t>Normes de développement + OS et navigateurs supportés.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801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Charte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A/ Logo</a:t>
            </a:r>
          </a:p>
          <a:p>
            <a:r>
              <a:rPr lang="fr-FR" dirty="0" smtClean="0"/>
              <a:t>B/ Couleurs</a:t>
            </a:r>
          </a:p>
          <a:p>
            <a:r>
              <a:rPr lang="fr-FR" dirty="0" smtClean="0"/>
              <a:t>C/ Typographies</a:t>
            </a:r>
          </a:p>
          <a:p>
            <a:r>
              <a:rPr lang="fr-FR" dirty="0" smtClean="0"/>
              <a:t>D/ Illustrations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66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Spécifications fonctionnelles et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598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A/ Fonctionnelles</a:t>
            </a:r>
          </a:p>
          <a:p>
            <a:pPr lvl="1"/>
            <a:r>
              <a:rPr lang="fr-FR" dirty="0" smtClean="0"/>
              <a:t>Toutes les pages présentées en maquette ou zoning, regroupées en tunnel ou thématique, par sous-parties…</a:t>
            </a:r>
          </a:p>
          <a:p>
            <a:pPr lvl="2"/>
            <a:r>
              <a:rPr lang="fr-FR" dirty="0" smtClean="0"/>
              <a:t>Ex: Barre de recherche commune à toutes les pages, header / </a:t>
            </a:r>
            <a:r>
              <a:rPr lang="fr-FR" dirty="0" err="1" smtClean="0"/>
              <a:t>footer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Tous les comportements disséqués par </a:t>
            </a:r>
            <a:r>
              <a:rPr lang="fr-FR" dirty="0" err="1" smtClean="0"/>
              <a:t>template</a:t>
            </a:r>
            <a:r>
              <a:rPr lang="fr-FR" dirty="0" smtClean="0"/>
              <a:t> : que se passe-t-il lorsqu’on clique, s’il y a une erreur… </a:t>
            </a:r>
          </a:p>
          <a:p>
            <a:pPr lvl="1"/>
            <a:r>
              <a:rPr lang="fr-FR" dirty="0" smtClean="0"/>
              <a:t>Diagrammes : use case, diagramme d’activité… </a:t>
            </a:r>
          </a:p>
          <a:p>
            <a:r>
              <a:rPr lang="fr-FR" dirty="0" smtClean="0"/>
              <a:t>B/ Techniques</a:t>
            </a:r>
          </a:p>
          <a:p>
            <a:pPr lvl="1"/>
            <a:r>
              <a:rPr lang="fr-FR" dirty="0" smtClean="0"/>
              <a:t>Techno choisies, d’où viennent les données (formulaires, API…)</a:t>
            </a:r>
          </a:p>
          <a:p>
            <a:pPr lvl="1"/>
            <a:r>
              <a:rPr lang="fr-FR" dirty="0" smtClean="0"/>
              <a:t>Quelles données sont obligatoires, lesquelles sont optionnelles… </a:t>
            </a:r>
          </a:p>
          <a:p>
            <a:pPr lvl="1"/>
            <a:r>
              <a:rPr lang="fr-FR" dirty="0" smtClean="0"/>
              <a:t>Quels sont les formats des données choisies ? </a:t>
            </a:r>
          </a:p>
          <a:p>
            <a:pPr lvl="1"/>
            <a:r>
              <a:rPr lang="fr-FR" dirty="0" smtClean="0"/>
              <a:t>Diagramme de classes</a:t>
            </a:r>
          </a:p>
          <a:p>
            <a:r>
              <a:rPr lang="fr-FR" dirty="0" smtClean="0"/>
              <a:t>C/ Budget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984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- 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93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 cahier des charges?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écrire un cahier des charges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36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	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définit un projet en amont, pendant la phase de cadrage.</a:t>
            </a:r>
          </a:p>
          <a:p>
            <a:r>
              <a:rPr lang="fr-FR" dirty="0" smtClean="0"/>
              <a:t>Outil de travail qui contient des informations : </a:t>
            </a:r>
          </a:p>
          <a:p>
            <a:pPr lvl="1"/>
            <a:r>
              <a:rPr lang="fr-FR" dirty="0" smtClean="0"/>
              <a:t>Globales : planning, projet, entreprise… </a:t>
            </a:r>
          </a:p>
          <a:p>
            <a:pPr lvl="1"/>
            <a:r>
              <a:rPr lang="fr-FR" dirty="0" smtClean="0"/>
              <a:t>Détaillées : descriptions fonctionnelles et techniques</a:t>
            </a:r>
          </a:p>
          <a:p>
            <a:r>
              <a:rPr lang="fr-FR" dirty="0" smtClean="0"/>
              <a:t>Etablir un cadre contractuel entre les différentes parties (peut aussi servir à sélectionner les prestataire dans le cas d’un appel d’offres).</a:t>
            </a:r>
          </a:p>
          <a:p>
            <a:r>
              <a:rPr lang="fr-FR" dirty="0"/>
              <a:t>Formaliser / réduire les besoins : décrit la volonté finale des clients</a:t>
            </a:r>
          </a:p>
          <a:p>
            <a:r>
              <a:rPr lang="fr-FR" dirty="0"/>
              <a:t>S’assurer que tous les acteurs aient compris le besoin et soient en accord </a:t>
            </a:r>
            <a:r>
              <a:rPr lang="fr-FR" dirty="0" err="1"/>
              <a:t>ur</a:t>
            </a:r>
            <a:r>
              <a:rPr lang="fr-FR" dirty="0"/>
              <a:t> ce qui va être développé.</a:t>
            </a:r>
          </a:p>
          <a:p>
            <a:r>
              <a:rPr lang="fr-FR" dirty="0"/>
              <a:t>Cadrer les missions des acteurs impliqués.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138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Résultat de recherche d'images pour &quot;technique recueil projet informatique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94" y="212035"/>
            <a:ext cx="8821276" cy="66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écrire un cahier des charges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6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940905"/>
            <a:ext cx="10535143" cy="51655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11456" y="3573663"/>
            <a:ext cx="169167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71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écrit un cahier des charges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3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idéal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</a:p>
          <a:p>
            <a:r>
              <a:rPr lang="fr-FR" dirty="0" smtClean="0"/>
              <a:t>Equipe de développeurs</a:t>
            </a:r>
          </a:p>
          <a:p>
            <a:r>
              <a:rPr lang="fr-FR" dirty="0" smtClean="0"/>
              <a:t>Client : Qu’est-ce qu’un client ? </a:t>
            </a:r>
          </a:p>
          <a:p>
            <a:pPr lvl="1"/>
            <a:r>
              <a:rPr lang="fr-FR" dirty="0" smtClean="0"/>
              <a:t>Entreprise / Individuel : DSI ou commercial, PDG ou employé…</a:t>
            </a:r>
          </a:p>
          <a:p>
            <a:pPr lvl="1"/>
            <a:r>
              <a:rPr lang="fr-FR" dirty="0" smtClean="0"/>
              <a:t>Interne ou Externe</a:t>
            </a:r>
          </a:p>
          <a:p>
            <a:pPr lvl="1"/>
            <a:r>
              <a:rPr lang="fr-FR" dirty="0" smtClean="0"/>
              <a:t>Nous-même</a:t>
            </a:r>
          </a:p>
          <a:p>
            <a:r>
              <a:rPr lang="fr-FR" dirty="0" smtClean="0"/>
              <a:t>Bonus : avocat, service juridique, commercial…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36807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605</Words>
  <Application>Microsoft Office PowerPoint</Application>
  <PresentationFormat>Grand écran</PresentationFormat>
  <Paragraphs>83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Brin</vt:lpstr>
      <vt:lpstr>Cahier des charges</vt:lpstr>
      <vt:lpstr>Attention </vt:lpstr>
      <vt:lpstr>Qu’est-ce qu’un cahier des charges? </vt:lpstr>
      <vt:lpstr>Définition  </vt:lpstr>
      <vt:lpstr>Présentation PowerPoint</vt:lpstr>
      <vt:lpstr>Quand écrire un cahier des charges ?</vt:lpstr>
      <vt:lpstr>Présentation PowerPoint</vt:lpstr>
      <vt:lpstr>Qui écrit un cahier des charges ?</vt:lpstr>
      <vt:lpstr>Cas idéal</vt:lpstr>
      <vt:lpstr>Combien de pages pour un cahier des charges ? </vt:lpstr>
      <vt:lpstr>Ce qu’on entend</vt:lpstr>
      <vt:lpstr>Ce qu’il faudrait faire</vt:lpstr>
      <vt:lpstr>Comment élaborer son cahier des charges ?</vt:lpstr>
      <vt:lpstr>Présentation PowerPoint</vt:lpstr>
      <vt:lpstr>Planification</vt:lpstr>
      <vt:lpstr>Présentation PowerPoint</vt:lpstr>
      <vt:lpstr>Elaborer le plan projet </vt:lpstr>
      <vt:lpstr>Présentation PowerPoint</vt:lpstr>
      <vt:lpstr>Check List Cahier des charges</vt:lpstr>
      <vt:lpstr>Plan du cahier des charges</vt:lpstr>
      <vt:lpstr>Introduction</vt:lpstr>
      <vt:lpstr>I. Présentation du projet </vt:lpstr>
      <vt:lpstr>II. Charte graphique</vt:lpstr>
      <vt:lpstr>III. Spécifications fonctionnelles et techniques</vt:lpstr>
      <vt:lpstr>Conclusion - Remerciements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</dc:title>
  <dc:creator>Laure CHRISTOL</dc:creator>
  <cp:lastModifiedBy>Laure CHRISTOL</cp:lastModifiedBy>
  <cp:revision>5</cp:revision>
  <dcterms:created xsi:type="dcterms:W3CDTF">2019-12-04T08:57:03Z</dcterms:created>
  <dcterms:modified xsi:type="dcterms:W3CDTF">2019-12-04T11:16:30Z</dcterms:modified>
</cp:coreProperties>
</file>