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302" r:id="rId3"/>
    <p:sldId id="319" r:id="rId4"/>
    <p:sldId id="304" r:id="rId5"/>
    <p:sldId id="306" r:id="rId6"/>
    <p:sldId id="307" r:id="rId7"/>
    <p:sldId id="308" r:id="rId8"/>
    <p:sldId id="309" r:id="rId9"/>
    <p:sldId id="310" r:id="rId10"/>
    <p:sldId id="311" r:id="rId11"/>
    <p:sldId id="318" r:id="rId12"/>
    <p:sldId id="317" r:id="rId13"/>
    <p:sldId id="332" r:id="rId14"/>
    <p:sldId id="320" r:id="rId15"/>
    <p:sldId id="321" r:id="rId16"/>
    <p:sldId id="331" r:id="rId17"/>
    <p:sldId id="334" r:id="rId18"/>
    <p:sldId id="323" r:id="rId19"/>
    <p:sldId id="322" r:id="rId20"/>
    <p:sldId id="333" r:id="rId21"/>
    <p:sldId id="324" r:id="rId22"/>
    <p:sldId id="326" r:id="rId23"/>
    <p:sldId id="335" r:id="rId24"/>
    <p:sldId id="329" r:id="rId25"/>
    <p:sldId id="341" r:id="rId26"/>
    <p:sldId id="342" r:id="rId27"/>
    <p:sldId id="343" r:id="rId28"/>
    <p:sldId id="336" r:id="rId29"/>
    <p:sldId id="337" r:id="rId30"/>
    <p:sldId id="338" r:id="rId31"/>
    <p:sldId id="339" r:id="rId32"/>
    <p:sldId id="316" r:id="rId33"/>
    <p:sldId id="344" r:id="rId34"/>
    <p:sldId id="345" r:id="rId35"/>
    <p:sldId id="303" r:id="rId36"/>
    <p:sldId id="31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0"/>
  </p:normalViewPr>
  <p:slideViewPr>
    <p:cSldViewPr>
      <p:cViewPr>
        <p:scale>
          <a:sx n="70" d="100"/>
          <a:sy n="70" d="100"/>
        </p:scale>
        <p:origin x="-1380" y="-78"/>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31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9.9897473753281188E-2"/>
          <c:y val="4.9960875984251973E-2"/>
          <c:w val="0.60356085958005268"/>
          <c:h val="0.72034768700787477"/>
        </c:manualLayout>
      </c:layout>
      <c:lineChart>
        <c:grouping val="standard"/>
        <c:ser>
          <c:idx val="0"/>
          <c:order val="0"/>
          <c:tx>
            <c:strRef>
              <c:f>Sheet1!$B$1</c:f>
              <c:strCache>
                <c:ptCount val="1"/>
                <c:pt idx="0">
                  <c:v>TI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Sheet1!$B$2:$B$10</c:f>
              <c:numCache>
                <c:formatCode>General</c:formatCode>
                <c:ptCount val="9"/>
                <c:pt idx="0">
                  <c:v>1</c:v>
                </c:pt>
                <c:pt idx="1">
                  <c:v>1</c:v>
                </c:pt>
                <c:pt idx="2">
                  <c:v>1</c:v>
                </c:pt>
                <c:pt idx="3">
                  <c:v>1</c:v>
                </c:pt>
                <c:pt idx="4">
                  <c:v>1</c:v>
                </c:pt>
                <c:pt idx="5">
                  <c:v>2</c:v>
                </c:pt>
                <c:pt idx="6">
                  <c:v>3</c:v>
                </c:pt>
                <c:pt idx="7">
                  <c:v>7</c:v>
                </c:pt>
                <c:pt idx="8">
                  <c:v>13</c:v>
                </c:pt>
              </c:numCache>
            </c:numRef>
          </c:val>
        </c:ser>
        <c:ser>
          <c:idx val="1"/>
          <c:order val="1"/>
          <c:tx>
            <c:strRef>
              <c:f>Sheet1!$C$1</c:f>
              <c:strCache>
                <c:ptCount val="1"/>
                <c:pt idx="0">
                  <c:v>ARMCortex</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Sheet1!$C$2:$C$10</c:f>
              <c:numCache>
                <c:formatCode>General</c:formatCode>
                <c:ptCount val="9"/>
                <c:pt idx="0">
                  <c:v>2</c:v>
                </c:pt>
                <c:pt idx="1">
                  <c:v>2</c:v>
                </c:pt>
                <c:pt idx="2">
                  <c:v>2</c:v>
                </c:pt>
                <c:pt idx="3">
                  <c:v>2</c:v>
                </c:pt>
                <c:pt idx="4">
                  <c:v>2</c:v>
                </c:pt>
                <c:pt idx="5">
                  <c:v>3</c:v>
                </c:pt>
                <c:pt idx="6">
                  <c:v>4</c:v>
                </c:pt>
                <c:pt idx="7">
                  <c:v>14.5</c:v>
                </c:pt>
                <c:pt idx="8">
                  <c:v>26</c:v>
                </c:pt>
              </c:numCache>
            </c:numRef>
          </c:val>
        </c:ser>
        <c:ser>
          <c:idx val="2"/>
          <c:order val="2"/>
          <c:tx>
            <c:strRef>
              <c:f>Sheet1!$D$1</c:f>
              <c:strCache>
                <c:ptCount val="1"/>
                <c:pt idx="0">
                  <c:v>Renesas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Sheet1!$D$2:$D$10</c:f>
              <c:numCache>
                <c:formatCode>General</c:formatCode>
                <c:ptCount val="9"/>
                <c:pt idx="0">
                  <c:v>3</c:v>
                </c:pt>
                <c:pt idx="1">
                  <c:v>3</c:v>
                </c:pt>
                <c:pt idx="2">
                  <c:v>3</c:v>
                </c:pt>
                <c:pt idx="3">
                  <c:v>3</c:v>
                </c:pt>
                <c:pt idx="4">
                  <c:v>3</c:v>
                </c:pt>
                <c:pt idx="5">
                  <c:v>4</c:v>
                </c:pt>
                <c:pt idx="6">
                  <c:v>6</c:v>
                </c:pt>
                <c:pt idx="7">
                  <c:v>17</c:v>
                </c:pt>
                <c:pt idx="8">
                  <c:v>28</c:v>
                </c:pt>
              </c:numCache>
            </c:numRef>
          </c:val>
        </c:ser>
        <c:marker val="1"/>
        <c:axId val="64181376"/>
        <c:axId val="64182912"/>
      </c:lineChart>
      <c:catAx>
        <c:axId val="64181376"/>
        <c:scaling>
          <c:orientation val="minMax"/>
        </c:scaling>
        <c:axPos val="b"/>
        <c:numFmt formatCode="General" sourceLinked="1"/>
        <c:tickLblPos val="nextTo"/>
        <c:crossAx val="64182912"/>
        <c:crosses val="autoZero"/>
        <c:auto val="1"/>
        <c:lblAlgn val="ctr"/>
        <c:lblOffset val="100"/>
      </c:catAx>
      <c:valAx>
        <c:axId val="64182912"/>
        <c:scaling>
          <c:orientation val="minMax"/>
        </c:scaling>
        <c:axPos val="l"/>
        <c:majorGridlines/>
        <c:numFmt formatCode="General" sourceLinked="1"/>
        <c:tickLblPos val="nextTo"/>
        <c:crossAx val="64181376"/>
        <c:crosses val="autoZero"/>
        <c:crossBetween val="between"/>
      </c:valAx>
    </c:plotArea>
    <c:legend>
      <c:legendPos val="r"/>
      <c:layout/>
    </c:legend>
    <c:plotVisOnly val="1"/>
  </c:chart>
  <c:spPr>
    <a:noFill/>
  </c:spPr>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759205841844044"/>
          <c:y val="5.0473457250976288E-2"/>
          <c:w val="0.58290299108650956"/>
          <c:h val="0.74327982796147585"/>
        </c:manualLayout>
      </c:layout>
      <c:lineChart>
        <c:grouping val="standard"/>
        <c:ser>
          <c:idx val="0"/>
          <c:order val="0"/>
          <c:tx>
            <c:strRef>
              <c:f>Sheet1!$B$1</c:f>
              <c:strCache>
                <c:ptCount val="1"/>
                <c:pt idx="0">
                  <c:v>TI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Sheet1!$B$2:$B$10</c:f>
              <c:numCache>
                <c:formatCode>General</c:formatCode>
                <c:ptCount val="9"/>
                <c:pt idx="0">
                  <c:v>1600</c:v>
                </c:pt>
                <c:pt idx="1">
                  <c:v>1600</c:v>
                </c:pt>
                <c:pt idx="2">
                  <c:v>1600</c:v>
                </c:pt>
                <c:pt idx="3">
                  <c:v>1600</c:v>
                </c:pt>
                <c:pt idx="4">
                  <c:v>1500</c:v>
                </c:pt>
                <c:pt idx="5">
                  <c:v>1400</c:v>
                </c:pt>
                <c:pt idx="6">
                  <c:v>1300</c:v>
                </c:pt>
                <c:pt idx="7">
                  <c:v>800</c:v>
                </c:pt>
                <c:pt idx="8">
                  <c:v>500</c:v>
                </c:pt>
              </c:numCache>
            </c:numRef>
          </c:val>
        </c:ser>
        <c:ser>
          <c:idx val="1"/>
          <c:order val="1"/>
          <c:tx>
            <c:strRef>
              <c:f>Sheet1!$C$1</c:f>
              <c:strCache>
                <c:ptCount val="1"/>
                <c:pt idx="0">
                  <c:v>ARM Cortex</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Sheet1!$C$2:$C$10</c:f>
              <c:numCache>
                <c:formatCode>General</c:formatCode>
                <c:ptCount val="9"/>
                <c:pt idx="0">
                  <c:v>1800</c:v>
                </c:pt>
                <c:pt idx="1">
                  <c:v>1800</c:v>
                </c:pt>
                <c:pt idx="2">
                  <c:v>1800</c:v>
                </c:pt>
                <c:pt idx="3">
                  <c:v>1800</c:v>
                </c:pt>
                <c:pt idx="4">
                  <c:v>1700</c:v>
                </c:pt>
                <c:pt idx="5">
                  <c:v>1600</c:v>
                </c:pt>
                <c:pt idx="6">
                  <c:v>1500</c:v>
                </c:pt>
                <c:pt idx="7">
                  <c:v>850</c:v>
                </c:pt>
                <c:pt idx="8">
                  <c:v>550</c:v>
                </c:pt>
              </c:numCache>
            </c:numRef>
          </c:val>
        </c:ser>
        <c:ser>
          <c:idx val="2"/>
          <c:order val="2"/>
          <c:tx>
            <c:strRef>
              <c:f>Sheet1!$D$1</c:f>
              <c:strCache>
                <c:ptCount val="1"/>
                <c:pt idx="0">
                  <c:v>Renesas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Sheet1!$D$2:$D$10</c:f>
              <c:numCache>
                <c:formatCode>General</c:formatCode>
                <c:ptCount val="9"/>
                <c:pt idx="0">
                  <c:v>2000</c:v>
                </c:pt>
                <c:pt idx="1">
                  <c:v>2000</c:v>
                </c:pt>
                <c:pt idx="2">
                  <c:v>2000</c:v>
                </c:pt>
                <c:pt idx="3">
                  <c:v>2000</c:v>
                </c:pt>
                <c:pt idx="4">
                  <c:v>1900</c:v>
                </c:pt>
                <c:pt idx="5">
                  <c:v>1800</c:v>
                </c:pt>
                <c:pt idx="6">
                  <c:v>1700</c:v>
                </c:pt>
                <c:pt idx="7">
                  <c:v>1300</c:v>
                </c:pt>
                <c:pt idx="8">
                  <c:v>900</c:v>
                </c:pt>
              </c:numCache>
            </c:numRef>
          </c:val>
        </c:ser>
        <c:marker val="1"/>
        <c:axId val="64229376"/>
        <c:axId val="64230912"/>
      </c:lineChart>
      <c:catAx>
        <c:axId val="64229376"/>
        <c:scaling>
          <c:orientation val="minMax"/>
        </c:scaling>
        <c:axPos val="b"/>
        <c:numFmt formatCode="General" sourceLinked="1"/>
        <c:tickLblPos val="nextTo"/>
        <c:crossAx val="64230912"/>
        <c:crosses val="autoZero"/>
        <c:auto val="1"/>
        <c:lblAlgn val="ctr"/>
        <c:lblOffset val="100"/>
      </c:catAx>
      <c:valAx>
        <c:axId val="64230912"/>
        <c:scaling>
          <c:orientation val="minMax"/>
        </c:scaling>
        <c:axPos val="l"/>
        <c:majorGridlines/>
        <c:numFmt formatCode="General" sourceLinked="1"/>
        <c:tickLblPos val="nextTo"/>
        <c:crossAx val="64229376"/>
        <c:crosses val="autoZero"/>
        <c:crossBetween val="between"/>
      </c:valAx>
    </c:plotArea>
    <c:legend>
      <c:legendPos val="r"/>
      <c:layout/>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AD714A-6C0F-4618-A8C8-7A01D72F30F5}" type="datetimeFigureOut">
              <a:rPr lang="en-US" smtClean="0"/>
              <a:pPr/>
              <a:t>3/20/2018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6FCD54-68D2-4D58-AEC2-8F26E16B88CC}"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11904-1DC9-4A3F-A55F-4E4D6BEF512B}" type="datetimeFigureOut">
              <a:rPr lang="en-US" smtClean="0"/>
              <a:pPr/>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36AB0-EE73-4205-9FCC-36BCEA86871B}" type="slidenum">
              <a:rPr lang="en-US" smtClean="0"/>
              <a:pPr/>
              <a:t>‹#›</a:t>
            </a:fld>
            <a:endParaRPr lang="en-US"/>
          </a:p>
        </p:txBody>
      </p:sp>
    </p:spTree>
    <p:extLst>
      <p:ext uri="{BB962C8B-B14F-4D97-AF65-F5344CB8AC3E}">
        <p14:creationId xmlns="" xmlns:p14="http://schemas.microsoft.com/office/powerpoint/2010/main" val="235578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DB564-FAFB-46D6-8B20-8EB467E05544}" type="slidenum">
              <a:rPr lang="en-US" smtClean="0"/>
              <a:pPr/>
              <a:t>1</a:t>
            </a:fld>
            <a:endParaRPr lang="en-US" dirty="0"/>
          </a:p>
        </p:txBody>
      </p:sp>
    </p:spTree>
    <p:extLst>
      <p:ext uri="{BB962C8B-B14F-4D97-AF65-F5344CB8AC3E}">
        <p14:creationId xmlns="" xmlns:p14="http://schemas.microsoft.com/office/powerpoint/2010/main" val="315288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36AB0-EE73-4205-9FCC-36BCEA86871B}"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657151-DBB2-4A2F-AFCF-A5DF6E0C3B6C}"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0796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57151-DBB2-4A2F-AFCF-A5DF6E0C3B6C}"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48851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57151-DBB2-4A2F-AFCF-A5DF6E0C3B6C}"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9237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57151-DBB2-4A2F-AFCF-A5DF6E0C3B6C}"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26072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657151-DBB2-4A2F-AFCF-A5DF6E0C3B6C}"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235889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657151-DBB2-4A2F-AFCF-A5DF6E0C3B6C}"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232009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657151-DBB2-4A2F-AFCF-A5DF6E0C3B6C}"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48509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657151-DBB2-4A2F-AFCF-A5DF6E0C3B6C}"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12967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57151-DBB2-4A2F-AFCF-A5DF6E0C3B6C}"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26842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57151-DBB2-4A2F-AFCF-A5DF6E0C3B6C}"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13012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57151-DBB2-4A2F-AFCF-A5DF6E0C3B6C}"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282223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
            <a:lum/>
          </a:blip>
          <a:srcRect/>
          <a:stretch>
            <a:fillRect l="10000" t="11000" r="10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57151-DBB2-4A2F-AFCF-A5DF6E0C3B6C}"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73877-DD40-4B5D-B0E3-44EC88ADECBA}" type="slidenum">
              <a:rPr lang="en-US" smtClean="0"/>
              <a:pPr/>
              <a:t>‹#›</a:t>
            </a:fld>
            <a:endParaRPr lang="en-US"/>
          </a:p>
        </p:txBody>
      </p:sp>
    </p:spTree>
    <p:extLst>
      <p:ext uri="{BB962C8B-B14F-4D97-AF65-F5344CB8AC3E}">
        <p14:creationId xmlns="" xmlns:p14="http://schemas.microsoft.com/office/powerpoint/2010/main" val="383932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0"/>
            <a:ext cx="8382000" cy="1470025"/>
          </a:xfrm>
        </p:spPr>
        <p:txBody>
          <a:bodyPr>
            <a:noAutofit/>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Vehicle Control System Implementation Using CAN Protocol</a:t>
            </a:r>
            <a:endParaRPr lang="en-US" sz="2800" b="1" dirty="0">
              <a:solidFill>
                <a:srgbClr val="FF0000"/>
              </a:solidFill>
              <a:latin typeface="Times New Roman" pitchFamily="18" charset="0"/>
              <a:cs typeface="Times New Roman" pitchFamily="18" charset="0"/>
            </a:endParaRPr>
          </a:p>
        </p:txBody>
      </p:sp>
      <p:pic>
        <p:nvPicPr>
          <p:cNvPr id="2050" name="Picture 2" descr="Description: tuv_nord"/>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58835" y="256363"/>
            <a:ext cx="1024110" cy="914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4" cstate="print">
            <a:extLst>
              <a:ext uri="{28A0092B-C50C-407E-A947-70E740481C1C}">
                <a14:useLocalDpi xmlns="" xmlns:a14="http://schemas.microsoft.com/office/drawing/2010/main" val="0"/>
              </a:ext>
            </a:extLst>
          </a:blip>
          <a:srcRect l="8696" t="8492" r="6087" b="13208"/>
          <a:stretch>
            <a:fillRect/>
          </a:stretch>
        </p:blipFill>
        <p:spPr bwMode="auto">
          <a:xfrm>
            <a:off x="176209" y="126151"/>
            <a:ext cx="1271592" cy="1067378"/>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4"/>
          <p:cNvSpPr>
            <a:spLocks noChangeArrowheads="1"/>
          </p:cNvSpPr>
          <p:nvPr/>
        </p:nvSpPr>
        <p:spPr bwMode="auto">
          <a:xfrm>
            <a:off x="1118471" y="362033"/>
            <a:ext cx="6740364"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971800" algn="ctr"/>
                <a:tab pos="5943600" algn="r"/>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tab pos="2971800" algn="ctr"/>
                <a:tab pos="5943600" algn="r"/>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 A. COLLEGE OF ENGINEERING AND TECHNOLOGY.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1600" dirty="0" smtClean="0">
                <a:latin typeface="Times New Roman" pitchFamily="18" charset="0"/>
                <a:ea typeface="Times New Roman" pitchFamily="18" charset="0"/>
                <a:cs typeface="Times New Roman" pitchFamily="18" charset="0"/>
              </a:rPr>
              <a:t>Accredited </a:t>
            </a:r>
            <a:r>
              <a:rPr lang="en-US" sz="1600" smtClean="0">
                <a:latin typeface="Times New Roman" pitchFamily="18" charset="0"/>
                <a:ea typeface="Times New Roman" pitchFamily="18" charset="0"/>
                <a:cs typeface="Times New Roman" pitchFamily="18" charset="0"/>
              </a:rPr>
              <a:t>by NAAC </a:t>
            </a:r>
            <a:r>
              <a:rPr lang="en-US" sz="1600" dirty="0" smtClean="0">
                <a:latin typeface="Times New Roman" pitchFamily="18" charset="0"/>
                <a:ea typeface="Times New Roman" pitchFamily="18" charset="0"/>
                <a:cs typeface="Times New Roman" pitchFamily="18" charset="0"/>
              </a:rPr>
              <a:t>with ‘A’ grade.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DEPARTMENT OF ELECTRONICS AND COMMUNICATION ENGINEERING.</a:t>
            </a: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sz="1400" i="0" u="none" strike="noStrike" cap="none" normalizeH="0" baseline="0" dirty="0" smtClean="0">
                <a:ln>
                  <a:noFill/>
                </a:ln>
                <a:solidFill>
                  <a:schemeClr val="tx1"/>
                </a:solidFill>
                <a:effectLst/>
                <a:latin typeface="Times New Roman" pitchFamily="18" charset="0"/>
                <a:cs typeface="Times New Roman" pitchFamily="18" charset="0"/>
              </a:rPr>
              <a:t>Accredited</a:t>
            </a:r>
            <a:r>
              <a:rPr kumimoji="0" lang="en-US" sz="1400" i="0" u="none" strike="noStrike" cap="none" normalizeH="0" dirty="0" smtClean="0">
                <a:ln>
                  <a:noFill/>
                </a:ln>
                <a:solidFill>
                  <a:schemeClr val="tx1"/>
                </a:solidFill>
                <a:effectLst/>
                <a:latin typeface="Times New Roman" pitchFamily="18" charset="0"/>
                <a:cs typeface="Times New Roman" pitchFamily="18" charset="0"/>
              </a:rPr>
              <a:t> by NBA </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TextBox 7"/>
          <p:cNvSpPr txBox="1"/>
          <p:nvPr/>
        </p:nvSpPr>
        <p:spPr>
          <a:xfrm>
            <a:off x="609600" y="4038600"/>
            <a:ext cx="4648199"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Presented by</a:t>
            </a:r>
            <a:r>
              <a:rPr lang="en-US" dirty="0" smtClean="0"/>
              <a:t>,</a:t>
            </a:r>
          </a:p>
          <a:p>
            <a:endParaRPr lang="en-US" dirty="0" smtClean="0"/>
          </a:p>
          <a:p>
            <a:r>
              <a:rPr lang="en-US" dirty="0" smtClean="0">
                <a:latin typeface="Times New Roman" pitchFamily="18" charset="0"/>
                <a:cs typeface="Times New Roman" pitchFamily="18" charset="0"/>
              </a:rPr>
              <a:t>R.P.ANUSUBHASHINI (721714106008)</a:t>
            </a:r>
          </a:p>
          <a:p>
            <a:r>
              <a:rPr lang="en-US" dirty="0" smtClean="0">
                <a:latin typeface="Times New Roman" pitchFamily="18" charset="0"/>
                <a:cs typeface="Times New Roman" pitchFamily="18" charset="0"/>
              </a:rPr>
              <a:t>R.CAROLENE PREM LEELA(721714106018)</a:t>
            </a:r>
          </a:p>
          <a:p>
            <a:r>
              <a:rPr lang="en-US" dirty="0" smtClean="0">
                <a:latin typeface="Times New Roman" pitchFamily="18" charset="0"/>
                <a:cs typeface="Times New Roman" pitchFamily="18" charset="0"/>
              </a:rPr>
              <a:t>M.KIRUTHIKA(721714106049</a:t>
            </a:r>
            <a:r>
              <a:rPr lang="en-US" dirty="0" smtClean="0"/>
              <a:t>)</a:t>
            </a:r>
          </a:p>
        </p:txBody>
      </p:sp>
      <p:sp>
        <p:nvSpPr>
          <p:cNvPr id="9" name="TextBox 8"/>
          <p:cNvSpPr txBox="1"/>
          <p:nvPr/>
        </p:nvSpPr>
        <p:spPr>
          <a:xfrm>
            <a:off x="5791200" y="3962400"/>
            <a:ext cx="30480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Guided by,</a:t>
            </a:r>
          </a:p>
          <a:p>
            <a:endParaRPr lang="en-US" dirty="0"/>
          </a:p>
          <a:p>
            <a:r>
              <a:rPr lang="en-US" dirty="0" smtClean="0">
                <a:latin typeface="Times New Roman" pitchFamily="18" charset="0"/>
                <a:cs typeface="Times New Roman" pitchFamily="18" charset="0"/>
              </a:rPr>
              <a:t>Mr. R. VISHNU VARDHAN,            Assistant Professor,</a:t>
            </a:r>
          </a:p>
          <a:p>
            <a:r>
              <a:rPr lang="en-US" dirty="0" smtClean="0">
                <a:latin typeface="Times New Roman" pitchFamily="18" charset="0"/>
                <a:cs typeface="Times New Roman" pitchFamily="18" charset="0"/>
              </a:rPr>
              <a:t>Department of ECE</a:t>
            </a:r>
            <a:r>
              <a:rPr lang="en-US" dirty="0" smtClean="0"/>
              <a:t>.</a:t>
            </a:r>
          </a:p>
        </p:txBody>
      </p:sp>
    </p:spTree>
    <p:extLst>
      <p:ext uri="{BB962C8B-B14F-4D97-AF65-F5344CB8AC3E}">
        <p14:creationId xmlns="" xmlns:p14="http://schemas.microsoft.com/office/powerpoint/2010/main" val="237837178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LITERATURE SURVEY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a:t>
            </a:r>
            <a:endParaRPr lang="en-US" b="1" dirty="0"/>
          </a:p>
        </p:txBody>
      </p:sp>
      <p:graphicFrame>
        <p:nvGraphicFramePr>
          <p:cNvPr id="4" name="Content Placeholder 3"/>
          <p:cNvGraphicFramePr>
            <a:graphicFrameLocks noGrp="1"/>
          </p:cNvGraphicFramePr>
          <p:nvPr>
            <p:ph idx="1"/>
          </p:nvPr>
        </p:nvGraphicFramePr>
        <p:xfrm>
          <a:off x="533400" y="1447800"/>
          <a:ext cx="8229600" cy="4953000"/>
        </p:xfrm>
        <a:graphic>
          <a:graphicData uri="http://schemas.openxmlformats.org/drawingml/2006/table">
            <a:tbl>
              <a:tblPr firstRow="1" bandRow="1">
                <a:tableStyleId>{5940675A-B579-460E-94D1-54222C63F5DA}</a:tableStyleId>
              </a:tblPr>
              <a:tblGrid>
                <a:gridCol w="533400"/>
                <a:gridCol w="1676400"/>
                <a:gridCol w="685800"/>
                <a:gridCol w="2057400"/>
                <a:gridCol w="1676400"/>
                <a:gridCol w="1600200"/>
              </a:tblGrid>
              <a:tr h="809897">
                <a:tc>
                  <a:txBody>
                    <a:bodyPr/>
                    <a:lstStyle/>
                    <a:p>
                      <a:r>
                        <a:rPr lang="en-US" b="1" dirty="0" smtClean="0">
                          <a:solidFill>
                            <a:schemeClr val="tx1"/>
                          </a:solidFill>
                          <a:latin typeface="Times New Roman" pitchFamily="18" charset="0"/>
                          <a:cs typeface="Times New Roman" pitchFamily="18" charset="0"/>
                        </a:rPr>
                        <a:t>No.</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Title</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Year</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Methods Used</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Advantages</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Disadvantages</a:t>
                      </a:r>
                      <a:endParaRPr lang="en-US" b="1" dirty="0">
                        <a:solidFill>
                          <a:schemeClr val="tx1"/>
                        </a:solidFill>
                        <a:latin typeface="Times New Roman" pitchFamily="18" charset="0"/>
                        <a:cs typeface="Times New Roman" pitchFamily="18" charset="0"/>
                      </a:endParaRPr>
                    </a:p>
                  </a:txBody>
                  <a:tcPr/>
                </a:tc>
              </a:tr>
              <a:tr h="1780903">
                <a:tc>
                  <a:txBody>
                    <a:bodyPr/>
                    <a:lstStyle/>
                    <a:p>
                      <a:r>
                        <a:rPr lang="en-US" b="1" dirty="0" smtClean="0">
                          <a:solidFill>
                            <a:schemeClr val="tx1"/>
                          </a:solidFill>
                          <a:latin typeface="Times New Roman" pitchFamily="18" charset="0"/>
                          <a:cs typeface="Times New Roman" pitchFamily="18" charset="0"/>
                        </a:rPr>
                        <a:t>9</a:t>
                      </a:r>
                      <a:r>
                        <a:rPr lang="en-US" b="1" dirty="0" smtClean="0"/>
                        <a:t>.</a:t>
                      </a:r>
                      <a:endParaRPr lang="en-US" b="1" dirty="0"/>
                    </a:p>
                  </a:txBody>
                  <a:tcPr/>
                </a:tc>
                <a:tc>
                  <a:txBody>
                    <a:bodyPr/>
                    <a:lstStyle/>
                    <a:p>
                      <a:r>
                        <a:rPr lang="en-US" b="1" dirty="0" smtClean="0">
                          <a:latin typeface="Times New Roman" pitchFamily="18" charset="0"/>
                          <a:cs typeface="Times New Roman" pitchFamily="18" charset="0"/>
                        </a:rPr>
                        <a:t>Vehicle</a:t>
                      </a:r>
                      <a:r>
                        <a:rPr lang="en-US" b="1" baseline="0" dirty="0" smtClean="0">
                          <a:latin typeface="Times New Roman" pitchFamily="18" charset="0"/>
                          <a:cs typeface="Times New Roman" pitchFamily="18" charset="0"/>
                        </a:rPr>
                        <a:t> control system implementation  Using  CAN protocol</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2013</a:t>
                      </a:r>
                    </a:p>
                    <a:p>
                      <a:endParaRPr lang="en-US" b="1" dirty="0"/>
                    </a:p>
                  </a:txBody>
                  <a:tcPr/>
                </a:tc>
                <a:tc>
                  <a:txBody>
                    <a:bodyPr/>
                    <a:lstStyle/>
                    <a:p>
                      <a:r>
                        <a:rPr lang="en-US" b="1" dirty="0" smtClean="0">
                          <a:latin typeface="Times New Roman" pitchFamily="18" charset="0"/>
                          <a:cs typeface="Times New Roman" pitchFamily="18" charset="0"/>
                        </a:rPr>
                        <a:t>Using </a:t>
                      </a:r>
                      <a:r>
                        <a:rPr lang="en-US" b="1" baseline="0" dirty="0" smtClean="0">
                          <a:latin typeface="Times New Roman" pitchFamily="18" charset="0"/>
                          <a:cs typeface="Times New Roman" pitchFamily="18" charset="0"/>
                        </a:rPr>
                        <a:t> ARM as the main controller.</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Low cost, high –performance,</a:t>
                      </a:r>
                      <a:r>
                        <a:rPr lang="en-US" b="1" baseline="0" dirty="0" smtClean="0">
                          <a:latin typeface="Times New Roman" pitchFamily="18" charset="0"/>
                          <a:cs typeface="Times New Roman" pitchFamily="18" charset="0"/>
                        </a:rPr>
                        <a:t>  high speed.</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Power consumption.      </a:t>
                      </a:r>
                    </a:p>
                    <a:p>
                      <a:endParaRPr lang="en-US" b="1" dirty="0">
                        <a:latin typeface="Times New Roman" pitchFamily="18" charset="0"/>
                        <a:cs typeface="Times New Roman" pitchFamily="18" charset="0"/>
                      </a:endParaRPr>
                    </a:p>
                  </a:txBody>
                  <a:tcPr/>
                </a:tc>
              </a:tr>
              <a:tr h="2362200">
                <a:tc>
                  <a:txBody>
                    <a:bodyPr/>
                    <a:lstStyle/>
                    <a:p>
                      <a:r>
                        <a:rPr lang="en-US" dirty="0" smtClean="0">
                          <a:solidFill>
                            <a:schemeClr val="tx1"/>
                          </a:solidFill>
                          <a:latin typeface="Times New Roman" pitchFamily="18" charset="0"/>
                          <a:cs typeface="Times New Roman" pitchFamily="18" charset="0"/>
                        </a:rPr>
                        <a:t>10.</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 CAN  protocol based  embedded system to avoid rear-end collision of vehicle</a:t>
                      </a:r>
                    </a:p>
                  </a:txBody>
                  <a:tcPr/>
                </a:tc>
                <a:tc>
                  <a:txBody>
                    <a:bodyPr/>
                    <a:lstStyle/>
                    <a:p>
                      <a:r>
                        <a:rPr lang="en-US" dirty="0" smtClean="0">
                          <a:solidFill>
                            <a:schemeClr val="tx1"/>
                          </a:solidFill>
                          <a:latin typeface="Times New Roman" pitchFamily="18" charset="0"/>
                          <a:cs typeface="Times New Roman" pitchFamily="18" charset="0"/>
                        </a:rPr>
                        <a:t>2015</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IR communication to communicate with the trailing vehicle to warn the driver and take proper control action to avoid the rear-end collision.</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Lower</a:t>
                      </a:r>
                      <a:r>
                        <a:rPr lang="en-US" baseline="0" dirty="0" smtClean="0">
                          <a:solidFill>
                            <a:schemeClr val="tx1"/>
                          </a:solidFill>
                          <a:latin typeface="Times New Roman" pitchFamily="18" charset="0"/>
                          <a:cs typeface="Times New Roman" pitchFamily="18" charset="0"/>
                        </a:rPr>
                        <a:t> cost, cheaply available.</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Difficult</a:t>
                      </a:r>
                      <a:r>
                        <a:rPr lang="en-US" baseline="0" dirty="0" smtClean="0">
                          <a:solidFill>
                            <a:schemeClr val="tx1"/>
                          </a:solidFill>
                          <a:latin typeface="Times New Roman" pitchFamily="18" charset="0"/>
                          <a:cs typeface="Times New Roman" pitchFamily="18" charset="0"/>
                        </a:rPr>
                        <a:t> to implement.</a:t>
                      </a:r>
                      <a:endParaRPr lang="en-US"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400" b="1" dirty="0" smtClean="0">
                <a:latin typeface="Times New Roman" pitchFamily="18" charset="0"/>
                <a:cs typeface="Times New Roman" pitchFamily="18" charset="0"/>
              </a:rPr>
              <a:t>BLOCK DIAGRAM FOR VEHICLE CONTROL SYSTEM IMPLEMENTATION USING CAN PROTOCOL</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p:txBody>
          <a:bodyPr/>
          <a:lstStyle/>
          <a:p>
            <a:pPr>
              <a:buNone/>
            </a:pPr>
            <a:endParaRPr lang="en-US" dirty="0"/>
          </a:p>
        </p:txBody>
      </p:sp>
      <p:sp>
        <p:nvSpPr>
          <p:cNvPr id="95" name="Rounded Rectangle 94"/>
          <p:cNvSpPr/>
          <p:nvPr/>
        </p:nvSpPr>
        <p:spPr>
          <a:xfrm>
            <a:off x="1143000" y="4724400"/>
            <a:ext cx="18288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Temperature</a:t>
            </a:r>
            <a:endParaRPr lang="en-US" sz="2000" b="1" dirty="0"/>
          </a:p>
          <a:p>
            <a:pPr algn="ctr"/>
            <a:r>
              <a:rPr lang="en-US" sz="2000" b="1" dirty="0" smtClean="0"/>
              <a:t>measurement</a:t>
            </a:r>
            <a:endParaRPr lang="en-US" sz="2000" b="1" dirty="0"/>
          </a:p>
        </p:txBody>
      </p:sp>
      <p:sp>
        <p:nvSpPr>
          <p:cNvPr id="96" name="Rounded Rectangle 95"/>
          <p:cNvSpPr/>
          <p:nvPr/>
        </p:nvSpPr>
        <p:spPr>
          <a:xfrm>
            <a:off x="3733800" y="1752600"/>
            <a:ext cx="19812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CAN Bus</a:t>
            </a:r>
            <a:endParaRPr lang="en-US" sz="2000" b="1" dirty="0"/>
          </a:p>
        </p:txBody>
      </p:sp>
      <p:sp>
        <p:nvSpPr>
          <p:cNvPr id="98" name="Rounded Rectangle 97"/>
          <p:cNvSpPr/>
          <p:nvPr/>
        </p:nvSpPr>
        <p:spPr>
          <a:xfrm>
            <a:off x="1143000" y="1828800"/>
            <a:ext cx="1752600" cy="838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Wiper control</a:t>
            </a:r>
            <a:endParaRPr lang="en-US" sz="2000" b="1" dirty="0"/>
          </a:p>
        </p:txBody>
      </p:sp>
      <p:sp>
        <p:nvSpPr>
          <p:cNvPr id="99" name="Rounded Rectangle 98"/>
          <p:cNvSpPr/>
          <p:nvPr/>
        </p:nvSpPr>
        <p:spPr>
          <a:xfrm>
            <a:off x="3810000" y="3429000"/>
            <a:ext cx="1828800" cy="6096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MSP430 controller</a:t>
            </a:r>
            <a:endParaRPr lang="en-US" sz="2000" b="1" dirty="0"/>
          </a:p>
        </p:txBody>
      </p:sp>
      <p:sp>
        <p:nvSpPr>
          <p:cNvPr id="101" name="Rounded Rectangle 100"/>
          <p:cNvSpPr/>
          <p:nvPr/>
        </p:nvSpPr>
        <p:spPr>
          <a:xfrm>
            <a:off x="6324600" y="3429000"/>
            <a:ext cx="19050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Rain water sensor </a:t>
            </a:r>
            <a:endParaRPr lang="en-US" sz="2000" b="1" dirty="0"/>
          </a:p>
        </p:txBody>
      </p:sp>
      <p:sp>
        <p:nvSpPr>
          <p:cNvPr id="102" name="Rounded Rectangle 101"/>
          <p:cNvSpPr/>
          <p:nvPr/>
        </p:nvSpPr>
        <p:spPr>
          <a:xfrm>
            <a:off x="1143000" y="3429000"/>
            <a:ext cx="1828800" cy="838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Fuel measurement</a:t>
            </a:r>
            <a:endParaRPr lang="en-US" sz="2000" b="1" dirty="0"/>
          </a:p>
        </p:txBody>
      </p:sp>
      <p:sp>
        <p:nvSpPr>
          <p:cNvPr id="103" name="Rounded Rectangle 102"/>
          <p:cNvSpPr/>
          <p:nvPr/>
        </p:nvSpPr>
        <p:spPr>
          <a:xfrm>
            <a:off x="6324600" y="4724400"/>
            <a:ext cx="19050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LCD display</a:t>
            </a:r>
            <a:endParaRPr lang="en-US" sz="2000" b="1" dirty="0"/>
          </a:p>
        </p:txBody>
      </p:sp>
      <p:sp>
        <p:nvSpPr>
          <p:cNvPr id="104" name="Rounded Rectangle 103"/>
          <p:cNvSpPr/>
          <p:nvPr/>
        </p:nvSpPr>
        <p:spPr>
          <a:xfrm>
            <a:off x="6400800" y="1828800"/>
            <a:ext cx="17526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Fan and buzzer</a:t>
            </a:r>
            <a:endParaRPr lang="en-US" sz="2000" b="1" dirty="0"/>
          </a:p>
        </p:txBody>
      </p:sp>
      <p:cxnSp>
        <p:nvCxnSpPr>
          <p:cNvPr id="108" name="Straight Arrow Connector 107"/>
          <p:cNvCxnSpPr>
            <a:stCxn id="96" idx="2"/>
            <a:endCxn id="99" idx="0"/>
          </p:cNvCxnSpPr>
          <p:nvPr/>
        </p:nvCxnSpPr>
        <p:spPr>
          <a:xfrm rot="5400000">
            <a:off x="4267200" y="2971800"/>
            <a:ext cx="914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rot="5400000">
            <a:off x="2515394" y="4418806"/>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rot="10800000">
            <a:off x="3429000" y="2895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rot="5400000">
            <a:off x="2628900" y="36957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200400" y="4495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flipH="1" flipV="1">
            <a:off x="4076700" y="27051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rot="5400000" flipH="1" flipV="1">
            <a:off x="4800600" y="41910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rot="10800000">
            <a:off x="5029200" y="3200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2971800" y="37338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2971800" y="51054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a:endCxn id="103" idx="1"/>
          </p:cNvCxnSpPr>
          <p:nvPr/>
        </p:nvCxnSpPr>
        <p:spPr>
          <a:xfrm>
            <a:off x="5791200" y="5181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4686300" y="28575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524500" y="33909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5334000" y="28956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5143500" y="27051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01" idx="1"/>
          </p:cNvCxnSpPr>
          <p:nvPr/>
        </p:nvCxnSpPr>
        <p:spPr>
          <a:xfrm>
            <a:off x="6019800" y="38862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96" idx="1"/>
          </p:cNvCxnSpPr>
          <p:nvPr/>
        </p:nvCxnSpPr>
        <p:spPr>
          <a:xfrm rot="10800000">
            <a:off x="2895600" y="21336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04" idx="1"/>
          </p:cNvCxnSpPr>
          <p:nvPr/>
        </p:nvCxnSpPr>
        <p:spPr>
          <a:xfrm rot="10800000">
            <a:off x="5715000" y="22860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2400" b="1" dirty="0" smtClean="0">
                <a:latin typeface="Times New Roman" pitchFamily="18" charset="0"/>
                <a:cs typeface="Times New Roman" pitchFamily="18" charset="0"/>
              </a:rPr>
              <a:t>FLOW CHART FOR VEHICLE CONTROL SYSTEM IMPLEMENTATION USING CAN PROTOCOL</a:t>
            </a:r>
            <a:endParaRPr lang="en-US" sz="2400" dirty="0"/>
          </a:p>
        </p:txBody>
      </p:sp>
      <p:sp>
        <p:nvSpPr>
          <p:cNvPr id="3" name="Content Placeholder 2"/>
          <p:cNvSpPr>
            <a:spLocks noGrp="1"/>
          </p:cNvSpPr>
          <p:nvPr>
            <p:ph idx="1"/>
          </p:nvPr>
        </p:nvSpPr>
        <p:spPr>
          <a:xfrm>
            <a:off x="457200" y="1295400"/>
            <a:ext cx="8229600" cy="4830763"/>
          </a:xfrm>
        </p:spPr>
        <p:txBody>
          <a:bodyPr/>
          <a:lstStyle/>
          <a:p>
            <a:endParaRPr lang="en-US" dirty="0" smtClean="0"/>
          </a:p>
          <a:p>
            <a:endParaRPr lang="en-US" dirty="0"/>
          </a:p>
        </p:txBody>
      </p:sp>
      <p:sp>
        <p:nvSpPr>
          <p:cNvPr id="25" name="Oval 24"/>
          <p:cNvSpPr/>
          <p:nvPr/>
        </p:nvSpPr>
        <p:spPr>
          <a:xfrm>
            <a:off x="3657600" y="914400"/>
            <a:ext cx="1752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26" name="Rectangle 25"/>
          <p:cNvSpPr/>
          <p:nvPr/>
        </p:nvSpPr>
        <p:spPr>
          <a:xfrm>
            <a:off x="3276600" y="1752600"/>
            <a:ext cx="2514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LCD MODULE</a:t>
            </a:r>
            <a:endParaRPr lang="en-US" dirty="0">
              <a:solidFill>
                <a:schemeClr val="tx1"/>
              </a:solidFill>
            </a:endParaRPr>
          </a:p>
        </p:txBody>
      </p:sp>
      <p:sp>
        <p:nvSpPr>
          <p:cNvPr id="27" name="Rectangle 26"/>
          <p:cNvSpPr/>
          <p:nvPr/>
        </p:nvSpPr>
        <p:spPr>
          <a:xfrm>
            <a:off x="3276600" y="2514600"/>
            <a:ext cx="2514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CREATION</a:t>
            </a:r>
            <a:endParaRPr lang="en-US" dirty="0">
              <a:solidFill>
                <a:schemeClr val="tx1"/>
              </a:solidFill>
            </a:endParaRPr>
          </a:p>
        </p:txBody>
      </p:sp>
      <p:sp>
        <p:nvSpPr>
          <p:cNvPr id="28" name="Rectangle 27"/>
          <p:cNvSpPr/>
          <p:nvPr/>
        </p:nvSpPr>
        <p:spPr>
          <a:xfrm>
            <a:off x="3276600" y="3352800"/>
            <a:ext cx="2514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a:t>
            </a:r>
            <a:r>
              <a:rPr lang="en-US" dirty="0" smtClean="0"/>
              <a:t> </a:t>
            </a:r>
            <a:r>
              <a:rPr lang="en-US" dirty="0" smtClean="0">
                <a:solidFill>
                  <a:schemeClr val="tx1"/>
                </a:solidFill>
              </a:rPr>
              <a:t>INTERFACE</a:t>
            </a:r>
            <a:endParaRPr lang="en-US" dirty="0">
              <a:solidFill>
                <a:schemeClr val="tx1"/>
              </a:solidFill>
            </a:endParaRPr>
          </a:p>
        </p:txBody>
      </p:sp>
      <p:sp>
        <p:nvSpPr>
          <p:cNvPr id="29" name="Rectangle 28"/>
          <p:cNvSpPr/>
          <p:nvPr/>
        </p:nvSpPr>
        <p:spPr>
          <a:xfrm>
            <a:off x="3276600" y="4191000"/>
            <a:ext cx="2514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 MODULE</a:t>
            </a:r>
            <a:endParaRPr lang="en-US" dirty="0">
              <a:solidFill>
                <a:schemeClr val="tx1"/>
              </a:solidFill>
            </a:endParaRPr>
          </a:p>
        </p:txBody>
      </p:sp>
      <p:sp>
        <p:nvSpPr>
          <p:cNvPr id="30" name="Oval 29"/>
          <p:cNvSpPr/>
          <p:nvPr/>
        </p:nvSpPr>
        <p:spPr>
          <a:xfrm>
            <a:off x="3733800" y="5105400"/>
            <a:ext cx="1676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cxnSp>
        <p:nvCxnSpPr>
          <p:cNvPr id="31" name="Straight Arrow Connector 30"/>
          <p:cNvCxnSpPr>
            <a:stCxn id="25" idx="4"/>
            <a:endCxn id="26" idx="0"/>
          </p:cNvCxnSpPr>
          <p:nvPr/>
        </p:nvCxnSpPr>
        <p:spPr>
          <a:xfrm rot="5400000">
            <a:off x="4343400" y="15621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8" idx="0"/>
          </p:cNvCxnSpPr>
          <p:nvPr/>
        </p:nvCxnSpPr>
        <p:spPr>
          <a:xfrm rot="5400000">
            <a:off x="4305300" y="3124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2"/>
            <a:endCxn id="29" idx="0"/>
          </p:cNvCxnSpPr>
          <p:nvPr/>
        </p:nvCxnSpPr>
        <p:spPr>
          <a:xfrm rot="5400000">
            <a:off x="4343400" y="40005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rot="5400000">
            <a:off x="4343400" y="23241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2"/>
            <a:endCxn id="30" idx="0"/>
          </p:cNvCxnSpPr>
          <p:nvPr/>
        </p:nvCxnSpPr>
        <p:spPr>
          <a:xfrm rot="16200000" flipH="1">
            <a:off x="4324350" y="4857750"/>
            <a:ext cx="4572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FEATURES OF MSP430G2553</a:t>
            </a:r>
            <a:endParaRPr lang="en-US" sz="4000"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Low Supply-Voltage Range: 1.8 V to 3.6 V</a:t>
            </a:r>
          </a:p>
          <a:p>
            <a:pPr algn="just"/>
            <a:r>
              <a:rPr lang="en-US" dirty="0" smtClean="0">
                <a:latin typeface="Times New Roman" pitchFamily="18" charset="0"/>
                <a:cs typeface="Times New Roman" pitchFamily="18" charset="0"/>
              </a:rPr>
              <a:t>Ultra-Low Power Consumption.</a:t>
            </a:r>
          </a:p>
          <a:p>
            <a:pPr algn="just"/>
            <a:r>
              <a:rPr lang="en-US" dirty="0" smtClean="0"/>
              <a:t> </a:t>
            </a:r>
            <a:r>
              <a:rPr lang="en-US" dirty="0" smtClean="0">
                <a:latin typeface="Times New Roman" pitchFamily="18" charset="0"/>
                <a:cs typeface="Times New Roman" pitchFamily="18" charset="0"/>
              </a:rPr>
              <a:t>16-Bit RISC Architecture, 62.5-ns Instruction (A/D) Conversion Cycle Time</a:t>
            </a:r>
          </a:p>
          <a:p>
            <a:pPr algn="just"/>
            <a:r>
              <a:rPr lang="en-US" dirty="0" smtClean="0">
                <a:latin typeface="Times New Roman" pitchFamily="18" charset="0"/>
                <a:cs typeface="Times New Roman" pitchFamily="18" charset="0"/>
              </a:rPr>
              <a:t> 10-Bit 200-ksps Analog-to-Digital (A/D).</a:t>
            </a:r>
          </a:p>
          <a:p>
            <a:pPr algn="just"/>
            <a:r>
              <a:rPr lang="en-US" dirty="0" smtClean="0">
                <a:latin typeface="Times New Roman" pitchFamily="18" charset="0"/>
                <a:cs typeface="Times New Roman" pitchFamily="18" charset="0"/>
              </a:rPr>
              <a:t>Two 16-Bit Timer 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MSP430G2553</a:t>
            </a:r>
            <a:r>
              <a:rPr lang="en-US" b="1"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PIN</a:t>
            </a:r>
            <a:r>
              <a:rPr lang="en-US" b="1"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DIAGRAM</a:t>
            </a:r>
            <a:endParaRPr lang="en-US" sz="40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dirty="0"/>
          </a:p>
        </p:txBody>
      </p:sp>
      <p:pic>
        <p:nvPicPr>
          <p:cNvPr id="2050" name="Picture 2" descr="C:\Users\Admin\Desktop\MSP430G2553 PIN DIAGRAM.JPG"/>
          <p:cNvPicPr>
            <a:picLocks noChangeAspect="1" noChangeArrowheads="1"/>
          </p:cNvPicPr>
          <p:nvPr/>
        </p:nvPicPr>
        <p:blipFill>
          <a:blip r:embed="rId2" cstate="print"/>
          <a:srcRect/>
          <a:stretch>
            <a:fillRect/>
          </a:stretch>
        </p:blipFill>
        <p:spPr bwMode="auto">
          <a:xfrm>
            <a:off x="2062163" y="2295524"/>
            <a:ext cx="5019675" cy="34194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M</a:t>
            </a:r>
            <a:r>
              <a:rPr lang="ru-RU" sz="4000" b="1" dirty="0" smtClean="0">
                <a:latin typeface="Times New Roman" pitchFamily="18" charset="0"/>
                <a:cs typeface="Times New Roman" pitchFamily="18" charset="0"/>
              </a:rPr>
              <a:t>CP2551</a:t>
            </a:r>
            <a:r>
              <a:rPr lang="en-US" sz="4000" b="1" dirty="0" smtClean="0">
                <a:latin typeface="Times New Roman" pitchFamily="18" charset="0"/>
                <a:cs typeface="Times New Roman" pitchFamily="18" charset="0"/>
              </a:rPr>
              <a:t> </a:t>
            </a:r>
            <a:r>
              <a:rPr lang="ru-RU" sz="4000" b="1" dirty="0" smtClean="0">
                <a:latin typeface="Times New Roman" pitchFamily="18" charset="0"/>
                <a:cs typeface="Times New Roman" pitchFamily="18" charset="0"/>
              </a:rPr>
              <a:t>PIN DIAGRAM </a:t>
            </a: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pic>
        <p:nvPicPr>
          <p:cNvPr id="5" name="Content Placeholder 4" descr="images.png"/>
          <p:cNvPicPr>
            <a:picLocks noGrp="1" noChangeAspect="1"/>
          </p:cNvPicPr>
          <p:nvPr>
            <p:ph idx="1"/>
          </p:nvPr>
        </p:nvPicPr>
        <p:blipFill>
          <a:blip r:embed="rId2" cstate="print"/>
          <a:stretch>
            <a:fillRect/>
          </a:stretch>
        </p:blipFill>
        <p:spPr>
          <a:xfrm>
            <a:off x="1905000" y="1905000"/>
            <a:ext cx="5638800" cy="350519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CAN TRANSCEIVER</a:t>
            </a: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ru-RU" dirty="0" smtClean="0">
                <a:latin typeface="Times New Roman" pitchFamily="18" charset="0"/>
                <a:cs typeface="Times New Roman" pitchFamily="18" charset="0"/>
              </a:rPr>
              <a:t>The CAN  bus was a  multi-master, message</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broadcast  system</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It </a:t>
            </a:r>
            <a:r>
              <a:rPr lang="ru-RU" dirty="0" smtClean="0">
                <a:latin typeface="Times New Roman" pitchFamily="18" charset="0"/>
                <a:cs typeface="Times New Roman" pitchFamily="18" charset="0"/>
              </a:rPr>
              <a:t>specifies a maximum signaling rate of 1 megabit per second (mbps). </a:t>
            </a:r>
            <a:endParaRPr lang="en-US"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CAN is an serial  communications  bus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a:t>
            </a:r>
            <a:r>
              <a:rPr lang="ru-RU" dirty="0" smtClean="0">
                <a:latin typeface="Times New Roman" pitchFamily="18" charset="0"/>
                <a:cs typeface="Times New Roman" pitchFamily="18" charset="0"/>
              </a:rPr>
              <a:t>eveloped  for  the   automotive  industry  to  replace   the  complex  wiring   harness  with  a  two-wire   bus. </a:t>
            </a:r>
            <a:endParaRPr lang="en-US"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The  specification calls for high immunity to  electrical  interference</a:t>
            </a:r>
            <a:r>
              <a:rPr lang="en-US" dirty="0" smtClean="0">
                <a:latin typeface="Times New Roman" pitchFamily="18" charset="0"/>
                <a:cs typeface="Times New Roman" pitchFamily="18" charset="0"/>
              </a:rPr>
              <a: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FEATURES OF CAN TRANSCEIVER</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0" algn="just"/>
            <a:r>
              <a:rPr lang="ru-RU" dirty="0" smtClean="0">
                <a:latin typeface="Times New Roman" pitchFamily="18" charset="0"/>
                <a:cs typeface="Times New Roman" pitchFamily="18" charset="0"/>
              </a:rPr>
              <a:t>Supports 1 Mb/s operation.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Suitable for 12V and 24V systems.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Low current standby operation.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Protection against high-voltage transients.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Automatic thermal shutdown protection.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Up to 112 nodes can be connected. </a:t>
            </a:r>
            <a:endParaRPr lang="en-US" dirty="0" smtClean="0">
              <a:latin typeface="Times New Roman" pitchFamily="18" charset="0"/>
              <a:cs typeface="Times New Roman" pitchFamily="18" charset="0"/>
            </a:endParaRPr>
          </a:p>
          <a:p>
            <a:pPr lvl="0" algn="just"/>
            <a:r>
              <a:rPr lang="ru-RU" dirty="0" smtClean="0">
                <a:latin typeface="Times New Roman" pitchFamily="18" charset="0"/>
                <a:cs typeface="Times New Roman" pitchFamily="18" charset="0"/>
              </a:rPr>
              <a:t>High-noise immunity due to differential bus implementation.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CAN MASTER-SLAVE INTERFACE</a:t>
            </a:r>
            <a:endParaRPr lang="en-US" b="1" dirty="0">
              <a:latin typeface="Times New Roman" pitchFamily="18" charset="0"/>
              <a:cs typeface="Times New Roman" pitchFamily="18" charset="0"/>
            </a:endParaRPr>
          </a:p>
        </p:txBody>
      </p:sp>
      <p:pic>
        <p:nvPicPr>
          <p:cNvPr id="4" name="Content Placeholder 3" descr="MCP2551.png"/>
          <p:cNvPicPr>
            <a:picLocks noGrp="1" noChangeAspect="1"/>
          </p:cNvPicPr>
          <p:nvPr>
            <p:ph idx="1"/>
          </p:nvPr>
        </p:nvPicPr>
        <p:blipFill>
          <a:blip r:embed="rId2" cstate="print"/>
          <a:stretch>
            <a:fillRect/>
          </a:stretch>
        </p:blipFill>
        <p:spPr>
          <a:xfrm>
            <a:off x="990600" y="1524001"/>
            <a:ext cx="7315200" cy="4343399"/>
          </a:xfrm>
        </p:spPr>
      </p:pic>
      <p:sp>
        <p:nvSpPr>
          <p:cNvPr id="5" name="Rectangle 4"/>
          <p:cNvSpPr/>
          <p:nvPr/>
        </p:nvSpPr>
        <p:spPr>
          <a:xfrm>
            <a:off x="7391400" y="4343400"/>
            <a:ext cx="9906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p:cNvSpPr/>
          <p:nvPr/>
        </p:nvSpPr>
        <p:spPr>
          <a:xfrm>
            <a:off x="6858000" y="5334000"/>
            <a:ext cx="16002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p:cNvSpPr/>
          <p:nvPr/>
        </p:nvSpPr>
        <p:spPr>
          <a:xfrm>
            <a:off x="1066800" y="4572000"/>
            <a:ext cx="9144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ALTERNATE</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pic>
        <p:nvPicPr>
          <p:cNvPr id="8" name="Content Placeholder 7" descr="MSP430-interfaced-MAX485.jpg"/>
          <p:cNvPicPr>
            <a:picLocks noGrp="1" noChangeAspect="1"/>
          </p:cNvPicPr>
          <p:nvPr>
            <p:ph idx="1"/>
          </p:nvPr>
        </p:nvPicPr>
        <p:blipFill>
          <a:blip r:embed="rId2" cstate="print"/>
          <a:stretch>
            <a:fillRect/>
          </a:stretch>
        </p:blipFill>
        <p:spPr>
          <a:xfrm>
            <a:off x="1447841" y="1600200"/>
            <a:ext cx="6248317"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b="1" dirty="0" smtClean="0">
                <a:latin typeface="Times New Roman" pitchFamily="18" charset="0"/>
                <a:ea typeface="Batang" pitchFamily="18" charset="-127"/>
                <a:cs typeface="Times New Roman" pitchFamily="18" charset="0"/>
              </a:rPr>
              <a:t>OBJECTIVE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To Implement the control system for vehicle using CAN protocol with ultra low power consuming TI controller and low cost Micro Chip Transceiver. </a:t>
            </a:r>
          </a:p>
          <a:p>
            <a:pPr>
              <a:buNone/>
            </a:pPr>
            <a:endParaRPr lang="en-US" dirty="0" smtClean="0">
              <a:latin typeface="Times New Roman" pitchFamily="18" charset="0"/>
              <a:cs typeface="Times New Roman" pitchFamily="18" charset="0"/>
            </a:endParaRPr>
          </a:p>
          <a:p>
            <a:pPr algn="just">
              <a:buNone/>
            </a:pPr>
            <a:r>
              <a:rPr lang="en-US" sz="4400" dirty="0" smtClean="0">
                <a:latin typeface="Times New Roman" pitchFamily="18" charset="0"/>
                <a:cs typeface="Times New Roman" pitchFamily="18" charset="0"/>
              </a:rPr>
              <a:t>            </a:t>
            </a:r>
            <a:endParaRPr lang="en-US" sz="4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ENERGIA</a:t>
            </a:r>
            <a:endParaRPr lang="en-US" sz="4000" dirty="0"/>
          </a:p>
        </p:txBody>
      </p:sp>
      <p:sp>
        <p:nvSpPr>
          <p:cNvPr id="3" name="Content Placeholder 2"/>
          <p:cNvSpPr>
            <a:spLocks noGrp="1"/>
          </p:cNvSpPr>
          <p:nvPr>
            <p:ph idx="1"/>
          </p:nvPr>
        </p:nvSpPr>
        <p:spPr/>
        <p:txBody>
          <a:bodyPr>
            <a:normAutofit/>
          </a:bodyPr>
          <a:lstStyle/>
          <a:p>
            <a:pPr lvl="0" algn="just"/>
            <a:r>
              <a:rPr lang="en-US" dirty="0" smtClean="0">
                <a:latin typeface="Times New Roman" pitchFamily="18" charset="0"/>
                <a:cs typeface="Times New Roman" pitchFamily="18" charset="0"/>
              </a:rPr>
              <a:t>Simple &amp; easy-to-use code editor &amp; compiler. </a:t>
            </a:r>
          </a:p>
          <a:p>
            <a:pPr lvl="0" algn="just"/>
            <a:r>
              <a:rPr lang="en-US" dirty="0" smtClean="0">
                <a:latin typeface="Times New Roman" pitchFamily="18" charset="0"/>
                <a:cs typeface="Times New Roman" pitchFamily="18" charset="0"/>
              </a:rPr>
              <a:t>Support for various TI embedded devices (MSP430, TM4C, CC3200, C2000, etc)</a:t>
            </a:r>
          </a:p>
          <a:p>
            <a:pPr lvl="0" algn="just"/>
            <a:r>
              <a:rPr lang="en-US" dirty="0" smtClean="0">
                <a:latin typeface="Times New Roman" pitchFamily="18" charset="0"/>
                <a:cs typeface="Times New Roman" pitchFamily="18" charset="0"/>
              </a:rPr>
              <a:t>It is an open source.</a:t>
            </a:r>
          </a:p>
          <a:p>
            <a:pPr lvl="0" algn="just"/>
            <a:r>
              <a:rPr lang="en-US" dirty="0" smtClean="0">
                <a:latin typeface="Times New Roman" pitchFamily="18" charset="0"/>
                <a:cs typeface="Times New Roman" pitchFamily="18" charset="0"/>
              </a:rPr>
              <a:t>Higher level libraries are also available.</a:t>
            </a:r>
          </a:p>
          <a:p>
            <a:pPr lvl="0" algn="just"/>
            <a:r>
              <a:rPr lang="en-US" dirty="0" smtClean="0">
                <a:latin typeface="Times New Roman" pitchFamily="18" charset="0"/>
                <a:cs typeface="Times New Roman" pitchFamily="18" charset="0"/>
              </a:rPr>
              <a:t>It is a portable framework/abstraction layer it can be used in other popular IDEs.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ENERGIA PROGRAMMING</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b="6060"/>
          <a:stretch>
            <a:fillRect/>
          </a:stretch>
        </p:blipFill>
        <p:spPr bwMode="auto">
          <a:xfrm>
            <a:off x="533400" y="1219200"/>
            <a:ext cx="8050085"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SENSORS </a:t>
            </a:r>
            <a:endParaRPr lang="en-US" sz="4000" b="1" dirty="0">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TEMPERATURE SENSOR</a:t>
            </a:r>
            <a:r>
              <a:rPr lang="en-US" sz="2800" dirty="0" smtClean="0">
                <a:latin typeface="Times New Roman" pitchFamily="18" charset="0"/>
                <a:cs typeface="Times New Roman" pitchFamily="18" charset="0"/>
              </a:rPr>
              <a:t>:</a:t>
            </a:r>
          </a:p>
          <a:p>
            <a:r>
              <a:rPr lang="ru-RU" sz="2400" dirty="0" smtClean="0">
                <a:latin typeface="Times New Roman" pitchFamily="18" charset="0"/>
                <a:cs typeface="Times New Roman" pitchFamily="18" charset="0"/>
              </a:rPr>
              <a:t>The  LM35 is used  to  measure temperature</a:t>
            </a:r>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It measures  temperature  more  accurately  than  a  using  a  thermistor. </a:t>
            </a:r>
            <a:endParaRPr lang="en-US"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The  LM35  generates  a higher output voltage than thermocouples</a:t>
            </a:r>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ru-RU" sz="2400" dirty="0" smtClean="0">
                <a:latin typeface="Times New Roman" pitchFamily="18" charset="0"/>
                <a:cs typeface="Times New Roman" pitchFamily="18" charset="0"/>
              </a:rPr>
              <a:t>not require</a:t>
            </a:r>
            <a:r>
              <a:rPr lang="en-US" sz="2400" dirty="0" smtClean="0">
                <a:latin typeface="Times New Roman" pitchFamily="18" charset="0"/>
                <a:cs typeface="Times New Roman" pitchFamily="18" charset="0"/>
              </a:rPr>
              <a:t> any</a:t>
            </a:r>
            <a:r>
              <a:rPr lang="ru-RU"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amplifier</a:t>
            </a:r>
          </a:p>
          <a:p>
            <a:pPr>
              <a:buNone/>
            </a:pPr>
            <a:r>
              <a:rPr lang="en-US" sz="2400" dirty="0" smtClean="0">
                <a:latin typeface="Times New Roman" pitchFamily="18" charset="0"/>
                <a:cs typeface="Times New Roman" pitchFamily="18" charset="0"/>
              </a:rPr>
              <a:t>	circuit.</a:t>
            </a:r>
          </a:p>
          <a:p>
            <a:endParaRPr lang="en-US" sz="2400" dirty="0" smtClean="0">
              <a:latin typeface="Times New Roman" pitchFamily="18" charset="0"/>
              <a:cs typeface="Times New Roman" pitchFamily="18" charset="0"/>
            </a:endParaRPr>
          </a:p>
        </p:txBody>
      </p:sp>
      <p:pic>
        <p:nvPicPr>
          <p:cNvPr id="10" name="Picture 9"/>
          <p:cNvPicPr/>
          <p:nvPr/>
        </p:nvPicPr>
        <p:blipFill>
          <a:blip r:embed="rId3" cstate="print"/>
          <a:srcRect/>
          <a:stretch>
            <a:fillRect/>
          </a:stretch>
        </p:blipFill>
        <p:spPr bwMode="auto">
          <a:xfrm>
            <a:off x="4343400" y="3886200"/>
            <a:ext cx="4419600" cy="2286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SENSORS </a:t>
            </a:r>
            <a:endParaRPr lang="en-US" sz="4000" dirty="0"/>
          </a:p>
        </p:txBody>
      </p:sp>
      <p:sp>
        <p:nvSpPr>
          <p:cNvPr id="3" name="Content Placeholder 2"/>
          <p:cNvSpPr>
            <a:spLocks noGrp="1"/>
          </p:cNvSpPr>
          <p:nvPr>
            <p:ph idx="1"/>
          </p:nvPr>
        </p:nvSpPr>
        <p:spPr/>
        <p:txBody>
          <a:bodyPr/>
          <a:lstStyle/>
          <a:p>
            <a:pPr>
              <a:buNone/>
            </a:pPr>
            <a:r>
              <a:rPr lang="en-US" sz="2800" b="1" dirty="0" smtClean="0">
                <a:latin typeface="Times New Roman" pitchFamily="18" charset="0"/>
                <a:cs typeface="Times New Roman" pitchFamily="18" charset="0"/>
              </a:rPr>
              <a:t>RAIN WATER LEVEL SENSOR</a:t>
            </a:r>
            <a:r>
              <a:rPr lang="en-US" sz="2800"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To sense the rain water level in the wiper.</a:t>
            </a:r>
          </a:p>
          <a:p>
            <a:endParaRPr lang="en-US"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FUEL LEVEL SENSOR:</a:t>
            </a:r>
          </a:p>
          <a:p>
            <a:r>
              <a:rPr lang="en-US" dirty="0" smtClean="0">
                <a:latin typeface="Times New Roman" pitchFamily="18" charset="0"/>
                <a:cs typeface="Times New Roman" pitchFamily="18" charset="0"/>
              </a:rPr>
              <a:t> To sense the fuel level of the automotive.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LCD DISPLAY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ru-RU" sz="2800" dirty="0" smtClean="0">
                <a:latin typeface="Times New Roman" pitchFamily="18" charset="0"/>
                <a:cs typeface="Times New Roman" pitchFamily="18" charset="0"/>
              </a:rPr>
              <a:t>LCD (Liquid Crystal Display) screen is an electronic display module</a:t>
            </a:r>
            <a:r>
              <a:rPr lang="en-US" sz="2800" dirty="0" smtClean="0">
                <a:latin typeface="Times New Roman" pitchFamily="18" charset="0"/>
                <a:cs typeface="Times New Roman" pitchFamily="18" charset="0"/>
              </a:rPr>
              <a:t>.</a:t>
            </a:r>
          </a:p>
          <a:p>
            <a:r>
              <a:rPr lang="ru-RU" sz="2800" dirty="0" smtClean="0">
                <a:latin typeface="Times New Roman" pitchFamily="18" charset="0"/>
                <a:cs typeface="Times New Roman" pitchFamily="18" charset="0"/>
              </a:rPr>
              <a:t>These  modules  are preferred  over  seven  segments  and  other  multi  segment  LEDs.  </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Advantages</a:t>
            </a:r>
            <a:r>
              <a:rPr lang="ru-RU"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ru-RU" sz="2800" dirty="0" smtClean="0">
                <a:latin typeface="Times New Roman" pitchFamily="18" charset="0"/>
                <a:cs typeface="Times New Roman" pitchFamily="18" charset="0"/>
              </a:rPr>
              <a:t>  LCDs   are  economical;  </a:t>
            </a:r>
            <a:endParaRPr lang="en-US" sz="2800" dirty="0" smtClean="0">
              <a:latin typeface="Times New Roman" pitchFamily="18" charset="0"/>
              <a:cs typeface="Times New Roman" pitchFamily="18" charset="0"/>
            </a:endParaRPr>
          </a:p>
          <a:p>
            <a:r>
              <a:rPr lang="ru-RU" sz="2800" dirty="0" smtClean="0">
                <a:latin typeface="Times New Roman" pitchFamily="18" charset="0"/>
                <a:cs typeface="Times New Roman" pitchFamily="18" charset="0"/>
              </a:rPr>
              <a:t> easily  programmable;  </a:t>
            </a:r>
            <a:endParaRPr lang="en-US" sz="2800" dirty="0" smtClean="0">
              <a:latin typeface="Times New Roman" pitchFamily="18" charset="0"/>
              <a:cs typeface="Times New Roman" pitchFamily="18" charset="0"/>
            </a:endParaRPr>
          </a:p>
          <a:p>
            <a:endParaRPr lang="en-US" dirty="0"/>
          </a:p>
        </p:txBody>
      </p:sp>
      <p:pic>
        <p:nvPicPr>
          <p:cNvPr id="4" name="Picture 3"/>
          <p:cNvPicPr/>
          <p:nvPr/>
        </p:nvPicPr>
        <p:blipFill>
          <a:blip r:embed="rId2" cstate="print"/>
          <a:srcRect/>
          <a:stretch>
            <a:fillRect/>
          </a:stretch>
        </p:blipFill>
        <p:spPr bwMode="auto">
          <a:xfrm>
            <a:off x="5562600" y="3657600"/>
            <a:ext cx="2568575" cy="1524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OPERATION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800" dirty="0" smtClean="0">
                <a:latin typeface="Times New Roman" pitchFamily="18" charset="0"/>
                <a:cs typeface="Times New Roman" pitchFamily="18" charset="0"/>
              </a:rPr>
              <a:t>There are master and slave modules in this vehicle control system implementation. In master module, sensor has been interfaced. Analog sensors like Temperature sensor and Rain water sensor which are connected to ADC ports,</a:t>
            </a:r>
          </a:p>
          <a:p>
            <a:pPr algn="just"/>
            <a:r>
              <a:rPr lang="en-US" sz="2800" dirty="0" smtClean="0">
                <a:latin typeface="Times New Roman" pitchFamily="18" charset="0"/>
                <a:cs typeface="Times New Roman" pitchFamily="18" charset="0"/>
              </a:rPr>
              <a:t>Where the Analog values are converted into digital.MSP430G2553 has a10 bit ADC, so the maximum precision is 1023 as digital value .Digital sensor like Fuel level sensor is used.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OPERATION(cond.,)</a:t>
            </a:r>
            <a:endParaRPr lang="en-US" sz="4000" dirty="0"/>
          </a:p>
        </p:txBody>
      </p:sp>
      <p:sp>
        <p:nvSpPr>
          <p:cNvPr id="3" name="Content Placeholder 2"/>
          <p:cNvSpPr>
            <a:spLocks noGrp="1"/>
          </p:cNvSpPr>
          <p:nvPr>
            <p:ph idx="1"/>
          </p:nvPr>
        </p:nvSpPr>
        <p:spPr/>
        <p:txBody>
          <a:bodyPr>
            <a:normAutofit fontScale="77500" lnSpcReduction="20000"/>
          </a:bodyPr>
          <a:lstStyle/>
          <a:p>
            <a:pPr algn="just"/>
            <a:r>
              <a:rPr lang="en-US" sz="3300" dirty="0" smtClean="0">
                <a:latin typeface="Times New Roman" pitchFamily="18" charset="0"/>
                <a:cs typeface="Times New Roman" pitchFamily="18" charset="0"/>
              </a:rPr>
              <a:t>These </a:t>
            </a:r>
            <a:r>
              <a:rPr lang="en-US" sz="3300" dirty="0" smtClean="0">
                <a:latin typeface="Times New Roman" pitchFamily="18" charset="0"/>
                <a:cs typeface="Times New Roman" pitchFamily="18" charset="0"/>
              </a:rPr>
              <a:t>values from different sensors are transmitted through CAN frames using CAN transceiver MCP2551 which supports 1Mbps operation. One CAN transceiver at the transmitter end, which is on Master controller and other CAN transceiver at the receiver end, which is on Slave controller. These CAN transceivers are interconnected by using CAN bus.</a:t>
            </a:r>
          </a:p>
          <a:p>
            <a:pPr algn="just"/>
            <a:r>
              <a:rPr lang="en-US" sz="3300" dirty="0" smtClean="0">
                <a:latin typeface="Times New Roman" pitchFamily="18" charset="0"/>
                <a:cs typeface="Times New Roman" pitchFamily="18" charset="0"/>
              </a:rPr>
              <a:t>In </a:t>
            </a:r>
            <a:r>
              <a:rPr lang="en-US" sz="3300" dirty="0" smtClean="0">
                <a:latin typeface="Times New Roman" pitchFamily="18" charset="0"/>
                <a:cs typeface="Times New Roman" pitchFamily="18" charset="0"/>
              </a:rPr>
              <a:t>slave module, the MSP430G2553 controller is interfaced with MAX232 which is </a:t>
            </a:r>
            <a:r>
              <a:rPr lang="ru-RU" sz="3300" dirty="0" smtClean="0">
                <a:latin typeface="Times New Roman" pitchFamily="18" charset="0"/>
                <a:cs typeface="Times New Roman" pitchFamily="18" charset="0"/>
              </a:rPr>
              <a:t>a dual transmitter / dual receiver that converts signals from a TIA-</a:t>
            </a:r>
            <a:r>
              <a:rPr lang="en-US" sz="3300" dirty="0" smtClean="0">
                <a:latin typeface="Times New Roman" pitchFamily="18" charset="0"/>
                <a:cs typeface="Times New Roman" pitchFamily="18" charset="0"/>
              </a:rPr>
              <a:t>232</a:t>
            </a:r>
            <a:r>
              <a:rPr lang="ru-RU" sz="3300" dirty="0" smtClean="0">
                <a:latin typeface="Times New Roman" pitchFamily="18" charset="0"/>
                <a:cs typeface="Times New Roman" pitchFamily="18" charset="0"/>
              </a:rPr>
              <a:t> (RS-232) serial port to signals suitable for use in TT</a:t>
            </a:r>
            <a:r>
              <a:rPr lang="en-US" sz="3300" dirty="0" smtClean="0">
                <a:latin typeface="Times New Roman" pitchFamily="18" charset="0"/>
                <a:cs typeface="Times New Roman" pitchFamily="18" charset="0"/>
              </a:rPr>
              <a:t>L</a:t>
            </a:r>
            <a:r>
              <a:rPr lang="ru-RU" sz="3300" dirty="0" smtClean="0">
                <a:latin typeface="Times New Roman" pitchFamily="18" charset="0"/>
                <a:cs typeface="Times New Roman" pitchFamily="18" charset="0"/>
              </a:rPr>
              <a:t>-compatible digital logic circuits.</a:t>
            </a:r>
            <a:r>
              <a:rPr lang="en-US" sz="3300" dirty="0" smtClean="0">
                <a:latin typeface="Times New Roman" pitchFamily="18" charset="0"/>
                <a:cs typeface="Times New Roman" pitchFamily="18" charset="0"/>
              </a:rPr>
              <a:t> It is an alternate serial port output of the sensor values</a:t>
            </a:r>
            <a:r>
              <a:rPr lang="en-US" dirty="0" smtClean="0">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OPERATION(cond.,)</a:t>
            </a:r>
            <a:endParaRPr lang="en-US" sz="4000"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serial monitor in ENERGIA can display the digital values of the sensors, provided com port of the USB and device should be similar, Baud rate of the controller terminal should be 9600Hz and tool selection should be made. Through receiver which is slave module the data’s are displayed in serial monitor.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POWER REPORT </a:t>
            </a:r>
            <a:endParaRPr lang="en-US" sz="40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1112837"/>
            <a:ext cx="8229600" cy="5364163"/>
          </a:xfrm>
        </p:spPr>
        <p:txBody>
          <a:bodyPr>
            <a:normAutofit/>
          </a:bodyPr>
          <a:lstStyle/>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p:txBody>
      </p:sp>
      <p:graphicFrame>
        <p:nvGraphicFramePr>
          <p:cNvPr id="6" name="Chart 5"/>
          <p:cNvGraphicFramePr/>
          <p:nvPr/>
        </p:nvGraphicFramePr>
        <p:xfrm>
          <a:off x="1676400" y="1676400"/>
          <a:ext cx="60960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rot="16200000">
            <a:off x="685800" y="3124200"/>
            <a:ext cx="1383712" cy="369332"/>
          </a:xfrm>
          <a:prstGeom prst="rect">
            <a:avLst/>
          </a:prstGeom>
        </p:spPr>
        <p:txBody>
          <a:bodyPr wrap="none">
            <a:spAutoFit/>
          </a:bodyPr>
          <a:lstStyle/>
          <a:p>
            <a:r>
              <a:rPr lang="en-US" dirty="0" smtClean="0">
                <a:latin typeface="Times New Roman" pitchFamily="18" charset="0"/>
                <a:cs typeface="Times New Roman" pitchFamily="18" charset="0"/>
              </a:rPr>
              <a:t> Current(</a:t>
            </a:r>
            <a:r>
              <a:rPr lang="en-US" dirty="0" err="1" smtClean="0">
                <a:latin typeface="Times New Roman" pitchFamily="18" charset="0"/>
                <a:cs typeface="Times New Roman" pitchFamily="18" charset="0"/>
              </a:rPr>
              <a:t>uA</a:t>
            </a:r>
            <a:r>
              <a:rPr lang="en-US" dirty="0" smtClean="0">
                <a:latin typeface="Times New Roman" pitchFamily="18" charset="0"/>
                <a:cs typeface="Times New Roman" pitchFamily="18" charset="0"/>
              </a:rPr>
              <a:t>)</a:t>
            </a:r>
            <a:endParaRPr lang="en-US" dirty="0"/>
          </a:p>
        </p:txBody>
      </p:sp>
      <p:sp>
        <p:nvSpPr>
          <p:cNvPr id="9" name="Rectangle 8"/>
          <p:cNvSpPr/>
          <p:nvPr/>
        </p:nvSpPr>
        <p:spPr>
          <a:xfrm>
            <a:off x="3505200" y="5334000"/>
            <a:ext cx="1110240" cy="369332"/>
          </a:xfrm>
          <a:prstGeom prst="rect">
            <a:avLst/>
          </a:prstGeom>
        </p:spPr>
        <p:txBody>
          <a:bodyPr wrap="non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Tpro</a:t>
            </a:r>
            <a:r>
              <a:rPr lang="en-US" dirty="0" smtClean="0">
                <a:latin typeface="Times New Roman" pitchFamily="18" charset="0"/>
                <a:cs typeface="Times New Roman" pitchFamily="18" charset="0"/>
              </a:rPr>
              <a:t>(ms)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BATTERY LIFE PERIOD</a:t>
            </a:r>
            <a:endParaRPr lang="en-US" sz="40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1828800" y="1524000"/>
          <a:ext cx="6705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3962400" y="5867400"/>
            <a:ext cx="1056700" cy="369332"/>
          </a:xfrm>
          <a:prstGeom prst="rect">
            <a:avLst/>
          </a:prstGeom>
        </p:spPr>
        <p:txBody>
          <a:bodyPr wrap="square">
            <a:spAutoFit/>
          </a:bodyPr>
          <a:lstStyle/>
          <a:p>
            <a:pPr>
              <a:buNone/>
            </a:pPr>
            <a:r>
              <a:rPr lang="en-US" dirty="0" err="1" smtClean="0">
                <a:latin typeface="Times New Roman" pitchFamily="18" charset="0"/>
                <a:cs typeface="Times New Roman" pitchFamily="18" charset="0"/>
              </a:rPr>
              <a:t>Tpro</a:t>
            </a:r>
            <a:r>
              <a:rPr lang="en-US" dirty="0" smtClean="0">
                <a:latin typeface="Times New Roman" pitchFamily="18" charset="0"/>
                <a:cs typeface="Times New Roman" pitchFamily="18" charset="0"/>
              </a:rPr>
              <a:t>(ms)</a:t>
            </a:r>
          </a:p>
        </p:txBody>
      </p:sp>
      <p:sp>
        <p:nvSpPr>
          <p:cNvPr id="7" name="Rectangle 6"/>
          <p:cNvSpPr/>
          <p:nvPr/>
        </p:nvSpPr>
        <p:spPr>
          <a:xfrm rot="16200000">
            <a:off x="943024" y="3048000"/>
            <a:ext cx="716863" cy="369332"/>
          </a:xfrm>
          <a:prstGeom prst="rect">
            <a:avLst/>
          </a:prstGeom>
        </p:spPr>
        <p:txBody>
          <a:bodyPr wrap="none">
            <a:spAutoFit/>
          </a:bodyPr>
          <a:lstStyle/>
          <a:p>
            <a:r>
              <a:rPr lang="en-US" dirty="0" smtClean="0">
                <a:latin typeface="Times New Roman" pitchFamily="18" charset="0"/>
                <a:cs typeface="Times New Roman" pitchFamily="18" charset="0"/>
              </a:rPr>
              <a:t> Days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ea typeface="Batang" pitchFamily="18" charset="-127"/>
                <a:cs typeface="Times New Roman" pitchFamily="18" charset="0"/>
              </a:rPr>
              <a:t/>
            </a:r>
            <a:br>
              <a:rPr lang="en-US" b="1" dirty="0" smtClean="0">
                <a:latin typeface="Times New Roman" pitchFamily="18" charset="0"/>
                <a:ea typeface="Batang" pitchFamily="18" charset="-127"/>
                <a:cs typeface="Times New Roman" pitchFamily="18" charset="0"/>
              </a:rPr>
            </a:br>
            <a:r>
              <a:rPr lang="en-US" b="1" dirty="0" smtClean="0">
                <a:latin typeface="Times New Roman" pitchFamily="18" charset="0"/>
                <a:ea typeface="Batang" pitchFamily="18" charset="-127"/>
                <a:cs typeface="Times New Roman" pitchFamily="18" charset="0"/>
              </a:rPr>
              <a:t>METHODOLOGY</a:t>
            </a:r>
            <a:br>
              <a:rPr lang="en-US" b="1" dirty="0" smtClean="0">
                <a:latin typeface="Times New Roman" pitchFamily="18" charset="0"/>
                <a:ea typeface="Batang" pitchFamily="18" charset="-127"/>
                <a:cs typeface="Times New Roman" pitchFamily="18" charset="0"/>
              </a:rPr>
            </a:b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latin typeface="Times New Roman" pitchFamily="18" charset="0"/>
                <a:ea typeface="Batang" pitchFamily="18" charset="-127"/>
                <a:cs typeface="Times New Roman" pitchFamily="18" charset="0"/>
              </a:rPr>
              <a:t>Texas Instrument’s</a:t>
            </a:r>
            <a:r>
              <a:rPr lang="en-US" sz="4400" b="1" dirty="0" smtClean="0">
                <a:latin typeface="Times New Roman" pitchFamily="18" charset="0"/>
                <a:ea typeface="Batang" pitchFamily="18" charset="-127"/>
                <a:cs typeface="Times New Roman" pitchFamily="18" charset="0"/>
              </a:rPr>
              <a:t> </a:t>
            </a:r>
            <a:r>
              <a:rPr lang="en-US" dirty="0" smtClean="0">
                <a:latin typeface="Times New Roman" pitchFamily="18" charset="0"/>
                <a:ea typeface="Batang" pitchFamily="18" charset="-127"/>
                <a:cs typeface="Times New Roman" pitchFamily="18" charset="0"/>
              </a:rPr>
              <a:t>MSP-EXP430G2553LP – Ultra low power consumption controller.</a:t>
            </a:r>
          </a:p>
          <a:p>
            <a:pPr algn="just">
              <a:buFont typeface="Wingdings" pitchFamily="2" charset="2"/>
              <a:buChar char="§"/>
            </a:pPr>
            <a:r>
              <a:rPr lang="en-US" dirty="0" smtClean="0">
                <a:latin typeface="Times New Roman" pitchFamily="18" charset="0"/>
                <a:ea typeface="Batang" pitchFamily="18" charset="-127"/>
                <a:cs typeface="Times New Roman" pitchFamily="18" charset="0"/>
              </a:rPr>
              <a:t>MCP2551 Transceiver.</a:t>
            </a:r>
            <a:endParaRPr lang="en-US" sz="4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COMPARISON OF  PROCESSORS</a:t>
            </a:r>
            <a:endParaRPr lang="en-US" b="1" dirty="0">
              <a:latin typeface="Times New Roman" pitchFamily="18" charset="0"/>
              <a:cs typeface="Times New Roman" pitchFamily="18" charset="0"/>
            </a:endParaRPr>
          </a:p>
        </p:txBody>
      </p:sp>
      <p:pic>
        <p:nvPicPr>
          <p:cNvPr id="1026" name="Picture 2" descr="C:\Users\Admin\Desktop\COMPARISON OF  PROCESSORS.gif"/>
          <p:cNvPicPr>
            <a:picLocks noGrp="1" noChangeAspect="1" noChangeArrowheads="1"/>
          </p:cNvPicPr>
          <p:nvPr>
            <p:ph idx="1"/>
          </p:nvPr>
        </p:nvPicPr>
        <p:blipFill>
          <a:blip r:embed="rId2" cstate="print"/>
          <a:srcRect/>
          <a:stretch>
            <a:fillRect/>
          </a:stretch>
        </p:blipFill>
        <p:spPr bwMode="auto">
          <a:xfrm>
            <a:off x="1295400" y="1219200"/>
            <a:ext cx="6629400" cy="5257799"/>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ea typeface="Batang" pitchFamily="18" charset="-127"/>
                <a:cs typeface="Times New Roman" pitchFamily="18" charset="0"/>
              </a:rPr>
              <a:t>APPLICATION</a:t>
            </a:r>
            <a:endParaRPr lang="en-US" sz="40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Automotive system applications.</a:t>
            </a:r>
          </a:p>
          <a:p>
            <a:r>
              <a:rPr lang="en-US" dirty="0" smtClean="0">
                <a:latin typeface="Times New Roman" pitchFamily="18" charset="0"/>
                <a:cs typeface="Times New Roman" pitchFamily="18" charset="0"/>
              </a:rPr>
              <a:t>Ultra low power controller applications.</a:t>
            </a:r>
          </a:p>
          <a:p>
            <a:r>
              <a:rPr lang="en-US" dirty="0" smtClean="0">
                <a:latin typeface="Times New Roman" pitchFamily="18" charset="0"/>
                <a:cs typeface="Times New Roman" pitchFamily="18" charset="0"/>
              </a:rPr>
              <a:t>Fastest data transmission.</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HARDWARE SETUP</a:t>
            </a:r>
            <a:endParaRPr lang="en-US" sz="4000" b="1" dirty="0">
              <a:latin typeface="Times New Roman" pitchFamily="18" charset="0"/>
              <a:cs typeface="Times New Roman" pitchFamily="18" charset="0"/>
            </a:endParaRPr>
          </a:p>
        </p:txBody>
      </p:sp>
      <p:pic>
        <p:nvPicPr>
          <p:cNvPr id="1026" name="Picture 2" descr="D:\IMG_20180226_162542.jpg"/>
          <p:cNvPicPr>
            <a:picLocks noGrp="1" noChangeAspect="1" noChangeArrowheads="1"/>
          </p:cNvPicPr>
          <p:nvPr>
            <p:ph idx="1"/>
          </p:nvPr>
        </p:nvPicPr>
        <p:blipFill>
          <a:blip r:embed="rId2" cstate="print"/>
          <a:srcRect/>
          <a:stretch>
            <a:fillRect/>
          </a:stretch>
        </p:blipFill>
        <p:spPr bwMode="auto">
          <a:xfrm>
            <a:off x="1295400" y="1600200"/>
            <a:ext cx="6400800" cy="4525963"/>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295400" y="1600200"/>
            <a:ext cx="6934200" cy="43543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Vehicle control system implementation has been executed  and verified using MSP430G2553  Launch pad.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638800"/>
          </a:xfrm>
        </p:spPr>
        <p:txBody>
          <a:bodyPr>
            <a:noAutofit/>
          </a:bodyPr>
          <a:lstStyle/>
          <a:p>
            <a:pPr lvl="0">
              <a:buFont typeface="+mj-lt"/>
              <a:buAutoNum type="arabicPeriod"/>
            </a:pPr>
            <a:r>
              <a:rPr lang="en-US" sz="1600" dirty="0" err="1" smtClean="0">
                <a:latin typeface="Times New Roman" pitchFamily="18" charset="0"/>
                <a:cs typeface="Times New Roman" pitchFamily="18" charset="0"/>
              </a:rPr>
              <a:t>Vijayalakshmi,S</a:t>
            </a:r>
            <a:r>
              <a:rPr lang="en-US" sz="1600" dirty="0" smtClean="0">
                <a:latin typeface="Times New Roman" pitchFamily="18" charset="0"/>
                <a:cs typeface="Times New Roman" pitchFamily="18" charset="0"/>
              </a:rPr>
              <a:t>. “ Vehicle control system implementation Using CAN protocol”. IJAREEIE, Volume 2, Issue 6, June 2013.</a:t>
            </a:r>
          </a:p>
          <a:p>
            <a:pPr lvl="0">
              <a:buFont typeface="+mj-lt"/>
              <a:buAutoNum type="arabicPeriod"/>
            </a:pPr>
            <a:r>
              <a:rPr lang="en-US" sz="1600" dirty="0" smtClean="0">
                <a:latin typeface="Times New Roman" pitchFamily="18" charset="0"/>
                <a:cs typeface="Times New Roman" pitchFamily="18" charset="0"/>
              </a:rPr>
              <a:t>Kumar, M. </a:t>
            </a:r>
            <a:r>
              <a:rPr lang="en-US" sz="1600" dirty="0" err="1" smtClean="0">
                <a:latin typeface="Times New Roman" pitchFamily="18" charset="0"/>
                <a:cs typeface="Times New Roman" pitchFamily="18" charset="0"/>
              </a:rPr>
              <a:t>A.Verma</a:t>
            </a:r>
            <a:r>
              <a:rPr lang="en-US" sz="1600" dirty="0" smtClean="0">
                <a:latin typeface="Times New Roman" pitchFamily="18" charset="0"/>
                <a:cs typeface="Times New Roman" pitchFamily="18" charset="0"/>
              </a:rPr>
              <a:t>, and A. </a:t>
            </a:r>
            <a:r>
              <a:rPr lang="en-US" sz="1600" dirty="0" err="1" smtClean="0">
                <a:latin typeface="Times New Roman" pitchFamily="18" charset="0"/>
                <a:cs typeface="Times New Roman" pitchFamily="18" charset="0"/>
              </a:rPr>
              <a:t>Srividya</a:t>
            </a:r>
            <a:r>
              <a:rPr lang="en-US" sz="1600" dirty="0" smtClean="0">
                <a:latin typeface="Times New Roman" pitchFamily="18" charset="0"/>
                <a:cs typeface="Times New Roman" pitchFamily="18" charset="0"/>
              </a:rPr>
              <a:t>, Response-Time “Modeling of Controller Area Network (CAN). Distributed Computing and Networking, Lecture Notes in Computer Science Volume 5408, p 163-174, 2009.</a:t>
            </a:r>
          </a:p>
          <a:p>
            <a:pPr lvl="0">
              <a:buFont typeface="+mj-lt"/>
              <a:buAutoNum type="arabicPeriod"/>
            </a:pPr>
            <a:r>
              <a:rPr lang="en-US" sz="1600" dirty="0" smtClean="0">
                <a:latin typeface="Times New Roman" pitchFamily="18" charset="0"/>
                <a:cs typeface="Times New Roman" pitchFamily="18" charset="0"/>
              </a:rPr>
              <a:t>Li, M., Design of Embedded Remote Temperature Monitoring System based on Advanced RISC Machine. </a:t>
            </a:r>
            <a:r>
              <a:rPr lang="en-US" sz="1600" dirty="0" err="1" smtClean="0">
                <a:latin typeface="Times New Roman" pitchFamily="18" charset="0"/>
                <a:cs typeface="Times New Roman" pitchFamily="18" charset="0"/>
              </a:rPr>
              <a:t>Electrotechnics</a:t>
            </a:r>
            <a:r>
              <a:rPr lang="en-US" sz="1600" dirty="0" smtClean="0">
                <a:latin typeface="Times New Roman" pitchFamily="18" charset="0"/>
                <a:cs typeface="Times New Roman" pitchFamily="18" charset="0"/>
              </a:rPr>
              <a:t> Electric, 06, p. 273, 2009.</a:t>
            </a:r>
          </a:p>
          <a:p>
            <a:pPr lvl="0">
              <a:buFont typeface="+mj-lt"/>
              <a:buAutoNum type="arabicPeriod"/>
            </a:pPr>
            <a:r>
              <a:rPr lang="en-US" sz="1600" dirty="0" err="1" smtClean="0">
                <a:latin typeface="Times New Roman" pitchFamily="18" charset="0"/>
                <a:cs typeface="Times New Roman" pitchFamily="18" charset="0"/>
              </a:rPr>
              <a:t>Prodanov</a:t>
            </a:r>
            <a:r>
              <a:rPr lang="en-US" sz="1600" dirty="0" smtClean="0">
                <a:latin typeface="Times New Roman" pitchFamily="18" charset="0"/>
                <a:cs typeface="Times New Roman" pitchFamily="18" charset="0"/>
              </a:rPr>
              <a:t>, W., M. Valle, and R. </a:t>
            </a:r>
            <a:r>
              <a:rPr lang="en-US" sz="1600" dirty="0" err="1" smtClean="0">
                <a:latin typeface="Times New Roman" pitchFamily="18" charset="0"/>
                <a:cs typeface="Times New Roman" pitchFamily="18" charset="0"/>
              </a:rPr>
              <a:t>Buzas</a:t>
            </a:r>
            <a:r>
              <a:rPr lang="en-US" sz="1600" dirty="0" smtClean="0">
                <a:latin typeface="Times New Roman" pitchFamily="18" charset="0"/>
                <a:cs typeface="Times New Roman" pitchFamily="18" charset="0"/>
              </a:rPr>
              <a:t>, A controller area network bus transceiver behavioral model for network design and simulation. IEEE Transactions on Industrial Electronics, 56(9): p. 3762-377, 2009.</a:t>
            </a:r>
          </a:p>
          <a:p>
            <a:pPr lvl="0">
              <a:buFont typeface="+mj-lt"/>
              <a:buAutoNum type="arabicPeriod"/>
            </a:pPr>
            <a:r>
              <a:rPr lang="en-US" sz="1600" dirty="0" err="1" smtClean="0">
                <a:latin typeface="Times New Roman" pitchFamily="18" charset="0"/>
                <a:cs typeface="Times New Roman" pitchFamily="18" charset="0"/>
              </a:rPr>
              <a:t>Wilfried</a:t>
            </a:r>
            <a:r>
              <a:rPr lang="en-US" sz="1600" dirty="0" smtClean="0">
                <a:latin typeface="Times New Roman" pitchFamily="18" charset="0"/>
                <a:cs typeface="Times New Roman" pitchFamily="18" charset="0"/>
              </a:rPr>
              <a:t> Voss, A comprehensive guide to controller area network, Copperhill Media Corporation, 2005-2008.</a:t>
            </a:r>
          </a:p>
          <a:p>
            <a:pPr lvl="0">
              <a:buFont typeface="+mj-lt"/>
              <a:buAutoNum type="arabicPeriod"/>
            </a:pPr>
            <a:r>
              <a:rPr lang="en-US" sz="1600" dirty="0" err="1" smtClean="0">
                <a:latin typeface="Times New Roman" pitchFamily="18" charset="0"/>
                <a:cs typeface="Times New Roman" pitchFamily="18" charset="0"/>
              </a:rPr>
              <a:t>Tindell</a:t>
            </a:r>
            <a:r>
              <a:rPr lang="en-US" sz="1600" dirty="0" smtClean="0">
                <a:latin typeface="Times New Roman" pitchFamily="18" charset="0"/>
                <a:cs typeface="Times New Roman" pitchFamily="18" charset="0"/>
              </a:rPr>
              <a:t>, K., A. Burns, and A.J. </a:t>
            </a:r>
            <a:r>
              <a:rPr lang="en-US" sz="1600" dirty="0" err="1" smtClean="0">
                <a:latin typeface="Times New Roman" pitchFamily="18" charset="0"/>
                <a:cs typeface="Times New Roman" pitchFamily="18" charset="0"/>
              </a:rPr>
              <a:t>Wellings</a:t>
            </a:r>
            <a:r>
              <a:rPr lang="en-US" sz="1600" dirty="0" smtClean="0">
                <a:latin typeface="Times New Roman" pitchFamily="18" charset="0"/>
                <a:cs typeface="Times New Roman" pitchFamily="18" charset="0"/>
              </a:rPr>
              <a:t>, Calculating controller area network (CAN) message response times. Control Engineering Practice, 3(8): p. 1163-1169, 2005. </a:t>
            </a:r>
          </a:p>
          <a:p>
            <a:pPr lvl="0">
              <a:buFont typeface="+mj-lt"/>
              <a:buAutoNum type="arabicPeriod"/>
            </a:pPr>
            <a:r>
              <a:rPr lang="en-US" sz="1600" dirty="0" smtClean="0">
                <a:latin typeface="Times New Roman" pitchFamily="18" charset="0"/>
                <a:cs typeface="Times New Roman" pitchFamily="18" charset="0"/>
              </a:rPr>
              <a:t>Benjamin C </a:t>
            </a:r>
            <a:r>
              <a:rPr lang="en-US" sz="1600" dirty="0" err="1" smtClean="0">
                <a:latin typeface="Times New Roman" pitchFamily="18" charset="0"/>
                <a:cs typeface="Times New Roman" pitchFamily="18" charset="0"/>
              </a:rPr>
              <a:t>Kuo</a:t>
            </a:r>
            <a:r>
              <a:rPr lang="en-US" sz="1600" dirty="0" smtClean="0">
                <a:latin typeface="Times New Roman" pitchFamily="18" charset="0"/>
                <a:cs typeface="Times New Roman" pitchFamily="18" charset="0"/>
              </a:rPr>
              <a:t>, M. </a:t>
            </a:r>
            <a:r>
              <a:rPr lang="en-US" sz="1600" dirty="0" err="1" smtClean="0">
                <a:latin typeface="Times New Roman" pitchFamily="18" charset="0"/>
                <a:cs typeface="Times New Roman" pitchFamily="18" charset="0"/>
              </a:rPr>
              <a:t>Farid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Golnaraghi,Automatic</a:t>
            </a:r>
            <a:r>
              <a:rPr lang="en-US" sz="1600" dirty="0" smtClean="0">
                <a:latin typeface="Times New Roman" pitchFamily="18" charset="0"/>
                <a:cs typeface="Times New Roman" pitchFamily="18" charset="0"/>
              </a:rPr>
              <a:t> Control systems, Eight edition, John wiley &amp; sons., Inc 2003.</a:t>
            </a:r>
          </a:p>
          <a:p>
            <a:pPr lvl="0">
              <a:buFont typeface="+mj-lt"/>
              <a:buAutoNum type="arabicPeriod"/>
            </a:pPr>
            <a:r>
              <a:rPr lang="en-US" sz="1600" dirty="0" err="1" smtClean="0">
                <a:latin typeface="Times New Roman" pitchFamily="18" charset="0"/>
                <a:cs typeface="Times New Roman" pitchFamily="18" charset="0"/>
              </a:rPr>
              <a:t>Pazul</a:t>
            </a:r>
            <a:r>
              <a:rPr lang="en-US" sz="1600" dirty="0" smtClean="0">
                <a:latin typeface="Times New Roman" pitchFamily="18" charset="0"/>
                <a:cs typeface="Times New Roman" pitchFamily="18" charset="0"/>
              </a:rPr>
              <a:t>, “Controller Area Network (CAN) Basics”, Microchip technology Inc., AN713, May 1999.</a:t>
            </a:r>
          </a:p>
          <a:p>
            <a:pPr lvl="0">
              <a:buFont typeface="+mj-lt"/>
              <a:buAutoNum type="arabicPeriod"/>
            </a:pPr>
            <a:r>
              <a:rPr lang="en-US" sz="1600" dirty="0" smtClean="0">
                <a:latin typeface="Times New Roman" pitchFamily="18" charset="0"/>
                <a:cs typeface="Times New Roman" pitchFamily="18" charset="0"/>
              </a:rPr>
              <a:t>ISO (1993). Road Vehicles: Interchange of Digital Information: Controller Area Network (CAN) for High Speed Communication. ISO 11898:1993.</a:t>
            </a:r>
          </a:p>
          <a:p>
            <a:pPr lvl="0">
              <a:buFont typeface="+mj-lt"/>
              <a:buAutoNum type="arabicPeriod"/>
            </a:pPr>
            <a:r>
              <a:rPr lang="en-US" sz="1600" dirty="0" err="1" smtClean="0">
                <a:latin typeface="Times New Roman" pitchFamily="18" charset="0"/>
                <a:cs typeface="Times New Roman" pitchFamily="18" charset="0"/>
              </a:rPr>
              <a:t>B.Gmbh</a:t>
            </a:r>
            <a:r>
              <a:rPr lang="en-US" sz="1600" dirty="0" smtClean="0">
                <a:latin typeface="Times New Roman" pitchFamily="18" charset="0"/>
                <a:cs typeface="Times New Roman" pitchFamily="18" charset="0"/>
              </a:rPr>
              <a:t>, “CAN specifications” </a:t>
            </a:r>
            <a:r>
              <a:rPr lang="en-US" sz="1600" dirty="0" err="1" smtClean="0">
                <a:latin typeface="Times New Roman" pitchFamily="18" charset="0"/>
                <a:cs typeface="Times New Roman" pitchFamily="18" charset="0"/>
              </a:rPr>
              <a:t>vol</a:t>
            </a:r>
            <a:r>
              <a:rPr lang="en-US" sz="1600" dirty="0" smtClean="0">
                <a:latin typeface="Times New Roman" pitchFamily="18" charset="0"/>
                <a:cs typeface="Times New Roman" pitchFamily="18" charset="0"/>
              </a:rPr>
              <a:t> 1 Version 2.0, 1991.</a:t>
            </a:r>
          </a:p>
          <a:p>
            <a:pPr>
              <a:buNone/>
            </a:pPr>
            <a:endParaRPr lang="en-US" sz="1600" dirty="0" smtClean="0">
              <a:latin typeface="Times New Roman" pitchFamily="18" charset="0"/>
              <a:cs typeface="Times New Roman" pitchFamily="18" charset="0"/>
            </a:endParaRPr>
          </a:p>
          <a:p>
            <a:pPr>
              <a:buFont typeface="+mj-lt"/>
              <a:buAutoNum type="arabicPeriod"/>
            </a:pPr>
            <a:endParaRPr lang="en-US" sz="16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2133600"/>
          </a:xfrm>
        </p:spPr>
        <p:txBody>
          <a:bodyPr>
            <a:normAutofit/>
          </a:bodyPr>
          <a:lstStyle/>
          <a:p>
            <a:r>
              <a:rPr lang="en-US" sz="6000" b="1" dirty="0" smtClean="0">
                <a:latin typeface="Times New Roman" pitchFamily="18" charset="0"/>
                <a:cs typeface="Times New Roman" pitchFamily="18" charset="0"/>
              </a:rPr>
              <a:t>THANK YOU  </a:t>
            </a:r>
            <a:endParaRPr lang="en-US"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EXISTING METHOD</a:t>
            </a:r>
            <a:endParaRPr lang="en-US" sz="4000" b="1" dirty="0">
              <a:latin typeface="Times New Roman" pitchFamily="18" charset="0"/>
              <a:cs typeface="Times New Roman" pitchFamily="18" charset="0"/>
            </a:endParaRPr>
          </a:p>
        </p:txBody>
      </p:sp>
      <p:sp>
        <p:nvSpPr>
          <p:cNvPr id="4" name="Content Placeholder 3"/>
          <p:cNvSpPr>
            <a:spLocks noGrp="1"/>
          </p:cNvSpPr>
          <p:nvPr>
            <p:ph idx="1"/>
          </p:nvPr>
        </p:nvSpPr>
        <p:spPr>
          <a:xfrm>
            <a:off x="2590800" y="1600201"/>
            <a:ext cx="4191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buNone/>
            </a:pPr>
            <a:r>
              <a:rPr lang="en-US" sz="2400" dirty="0" smtClean="0">
                <a:solidFill>
                  <a:schemeClr val="tx1"/>
                </a:solidFill>
                <a:latin typeface="Times New Roman" pitchFamily="18" charset="0"/>
                <a:cs typeface="Times New Roman" pitchFamily="18" charset="0"/>
              </a:rPr>
              <a:t>ANALOG DISPLAY </a:t>
            </a:r>
            <a:endParaRPr lang="en-US" sz="2400" dirty="0">
              <a:solidFill>
                <a:schemeClr val="tx1"/>
              </a:solidFill>
              <a:latin typeface="Times New Roman" pitchFamily="18" charset="0"/>
              <a:cs typeface="Times New Roman" pitchFamily="18" charset="0"/>
            </a:endParaRPr>
          </a:p>
        </p:txBody>
      </p:sp>
      <p:sp>
        <p:nvSpPr>
          <p:cNvPr id="5" name="Rounded Rectangle 4"/>
          <p:cNvSpPr/>
          <p:nvPr/>
        </p:nvSpPr>
        <p:spPr>
          <a:xfrm>
            <a:off x="2590800" y="3124200"/>
            <a:ext cx="41148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Times New Roman" pitchFamily="18" charset="0"/>
                <a:cs typeface="Times New Roman" pitchFamily="18" charset="0"/>
              </a:rPr>
              <a:t>ECU</a:t>
            </a:r>
          </a:p>
          <a:p>
            <a:pPr algn="ctr"/>
            <a:r>
              <a:rPr lang="en-US" sz="2400" b="1" dirty="0" smtClean="0">
                <a:solidFill>
                  <a:schemeClr val="tx1"/>
                </a:solidFill>
                <a:latin typeface="Times New Roman" pitchFamily="18" charset="0"/>
                <a:cs typeface="Times New Roman" pitchFamily="18" charset="0"/>
              </a:rPr>
              <a:t>(ARM,SPI)</a:t>
            </a:r>
            <a:endParaRPr lang="en-US" sz="2400" b="1" dirty="0">
              <a:solidFill>
                <a:schemeClr val="tx1"/>
              </a:solidFill>
              <a:latin typeface="Times New Roman" pitchFamily="18" charset="0"/>
              <a:cs typeface="Times New Roman" pitchFamily="18" charset="0"/>
            </a:endParaRPr>
          </a:p>
        </p:txBody>
      </p:sp>
      <p:sp>
        <p:nvSpPr>
          <p:cNvPr id="6" name="Rounded Rectangle 5"/>
          <p:cNvSpPr/>
          <p:nvPr/>
        </p:nvSpPr>
        <p:spPr>
          <a:xfrm>
            <a:off x="2514600" y="4800600"/>
            <a:ext cx="41910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Times New Roman" pitchFamily="18" charset="0"/>
                <a:cs typeface="Times New Roman" pitchFamily="18" charset="0"/>
              </a:rPr>
              <a:t>CONTROLS</a:t>
            </a:r>
            <a:endParaRPr lang="en-US" sz="2400" dirty="0">
              <a:solidFill>
                <a:schemeClr val="tx1"/>
              </a:solidFill>
              <a:latin typeface="Times New Roman" pitchFamily="18" charset="0"/>
              <a:cs typeface="Times New Roman" pitchFamily="18" charset="0"/>
            </a:endParaRPr>
          </a:p>
        </p:txBody>
      </p:sp>
      <p:sp>
        <p:nvSpPr>
          <p:cNvPr id="7" name="Down Arrow 6"/>
          <p:cNvSpPr/>
          <p:nvPr/>
        </p:nvSpPr>
        <p:spPr>
          <a:xfrm>
            <a:off x="4572000" y="23622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4648200" y="40386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PROPOSED METHOD</a:t>
            </a:r>
            <a:endParaRPr lang="en-US" sz="4000" b="1" dirty="0">
              <a:latin typeface="Times New Roman" pitchFamily="18" charset="0"/>
              <a:cs typeface="Times New Roman" pitchFamily="18" charset="0"/>
            </a:endParaRPr>
          </a:p>
        </p:txBody>
      </p:sp>
      <p:sp>
        <p:nvSpPr>
          <p:cNvPr id="4" name="Content Placeholder 3"/>
          <p:cNvSpPr>
            <a:spLocks noGrp="1"/>
          </p:cNvSpPr>
          <p:nvPr>
            <p:ph idx="1"/>
          </p:nvPr>
        </p:nvSpPr>
        <p:spPr>
          <a:xfrm>
            <a:off x="2590800" y="1600201"/>
            <a:ext cx="4191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buNone/>
            </a:pPr>
            <a:r>
              <a:rPr lang="en-US" sz="2400" dirty="0" smtClean="0">
                <a:solidFill>
                  <a:schemeClr val="tx1"/>
                </a:solidFill>
                <a:latin typeface="Times New Roman" pitchFamily="18" charset="0"/>
                <a:cs typeface="Times New Roman" pitchFamily="18" charset="0"/>
              </a:rPr>
              <a:t>ANALOG DISPLAY </a:t>
            </a:r>
            <a:endParaRPr lang="en-US" sz="2400" dirty="0">
              <a:solidFill>
                <a:schemeClr val="tx1"/>
              </a:solidFill>
              <a:latin typeface="Times New Roman" pitchFamily="18" charset="0"/>
              <a:cs typeface="Times New Roman" pitchFamily="18" charset="0"/>
            </a:endParaRPr>
          </a:p>
        </p:txBody>
      </p:sp>
      <p:sp>
        <p:nvSpPr>
          <p:cNvPr id="5" name="Rounded Rectangle 4"/>
          <p:cNvSpPr/>
          <p:nvPr/>
        </p:nvSpPr>
        <p:spPr>
          <a:xfrm>
            <a:off x="2590800" y="3124200"/>
            <a:ext cx="41148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Times New Roman" pitchFamily="18" charset="0"/>
                <a:cs typeface="Times New Roman" pitchFamily="18" charset="0"/>
              </a:rPr>
              <a:t>ECU</a:t>
            </a:r>
          </a:p>
          <a:p>
            <a:pPr algn="ctr"/>
            <a:r>
              <a:rPr lang="en-US" sz="2800" b="1" dirty="0" smtClean="0">
                <a:solidFill>
                  <a:schemeClr val="tx1"/>
                </a:solidFill>
                <a:latin typeface="Times New Roman" pitchFamily="18" charset="0"/>
                <a:cs typeface="Times New Roman" pitchFamily="18" charset="0"/>
              </a:rPr>
              <a:t>(MSP430,CAN)</a:t>
            </a:r>
            <a:endParaRPr lang="en-US" sz="2800" b="1" dirty="0">
              <a:solidFill>
                <a:schemeClr val="tx1"/>
              </a:solidFill>
              <a:latin typeface="Times New Roman" pitchFamily="18" charset="0"/>
              <a:cs typeface="Times New Roman" pitchFamily="18" charset="0"/>
            </a:endParaRPr>
          </a:p>
        </p:txBody>
      </p:sp>
      <p:sp>
        <p:nvSpPr>
          <p:cNvPr id="6" name="Rounded Rectangle 5"/>
          <p:cNvSpPr/>
          <p:nvPr/>
        </p:nvSpPr>
        <p:spPr>
          <a:xfrm>
            <a:off x="2514600" y="4800600"/>
            <a:ext cx="41910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Times New Roman" pitchFamily="18" charset="0"/>
                <a:cs typeface="Times New Roman" pitchFamily="18" charset="0"/>
              </a:rPr>
              <a:t>CONTROLS</a:t>
            </a:r>
            <a:endParaRPr lang="en-US" sz="2400" dirty="0">
              <a:solidFill>
                <a:schemeClr val="tx1"/>
              </a:solidFill>
              <a:latin typeface="Times New Roman" pitchFamily="18" charset="0"/>
              <a:cs typeface="Times New Roman" pitchFamily="18" charset="0"/>
            </a:endParaRPr>
          </a:p>
        </p:txBody>
      </p:sp>
      <p:sp>
        <p:nvSpPr>
          <p:cNvPr id="7" name="Down Arrow 6"/>
          <p:cNvSpPr/>
          <p:nvPr/>
        </p:nvSpPr>
        <p:spPr>
          <a:xfrm>
            <a:off x="4572000" y="23622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4648200" y="40386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71600"/>
          <a:ext cx="8229600" cy="4572000"/>
        </p:xfrm>
        <a:graphic>
          <a:graphicData uri="http://schemas.openxmlformats.org/drawingml/2006/table">
            <a:tbl>
              <a:tblPr firstRow="1" bandRow="1">
                <a:tableStyleId>{5940675A-B579-460E-94D1-54222C63F5DA}</a:tableStyleId>
              </a:tblPr>
              <a:tblGrid>
                <a:gridCol w="533400"/>
                <a:gridCol w="1676400"/>
                <a:gridCol w="685800"/>
                <a:gridCol w="2057400"/>
                <a:gridCol w="1676400"/>
                <a:gridCol w="1600200"/>
              </a:tblGrid>
              <a:tr h="838199">
                <a:tc>
                  <a:txBody>
                    <a:bodyPr/>
                    <a:lstStyle/>
                    <a:p>
                      <a:r>
                        <a:rPr lang="en-US" b="1" dirty="0" smtClean="0">
                          <a:solidFill>
                            <a:schemeClr val="tx1"/>
                          </a:solidFill>
                          <a:latin typeface="Times New Roman" pitchFamily="18" charset="0"/>
                          <a:cs typeface="Times New Roman" pitchFamily="18" charset="0"/>
                        </a:rPr>
                        <a:t>No.</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Title</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Year</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Methods Used</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Advantages</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Disadvantages</a:t>
                      </a:r>
                      <a:endParaRPr lang="en-US" b="1" dirty="0">
                        <a:solidFill>
                          <a:schemeClr val="tx1"/>
                        </a:solidFill>
                        <a:latin typeface="Times New Roman" pitchFamily="18" charset="0"/>
                        <a:cs typeface="Times New Roman" pitchFamily="18" charset="0"/>
                      </a:endParaRPr>
                    </a:p>
                  </a:txBody>
                  <a:tcPr/>
                </a:tc>
              </a:tr>
              <a:tr h="1981200">
                <a:tc>
                  <a:txBody>
                    <a:bodyPr/>
                    <a:lstStyle/>
                    <a:p>
                      <a:r>
                        <a:rPr lang="en-US" sz="1800" dirty="0" smtClean="0">
                          <a:solidFill>
                            <a:schemeClr val="tx1"/>
                          </a:solidFill>
                          <a:latin typeface="Times New Roman" pitchFamily="18" charset="0"/>
                          <a:cs typeface="Times New Roman" pitchFamily="18" charset="0"/>
                        </a:rPr>
                        <a:t>1.</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A control</a:t>
                      </a:r>
                      <a:r>
                        <a:rPr lang="en-US" sz="1800" baseline="0" dirty="0" smtClean="0">
                          <a:solidFill>
                            <a:schemeClr val="tx1"/>
                          </a:solidFill>
                          <a:latin typeface="Times New Roman" pitchFamily="18" charset="0"/>
                          <a:cs typeface="Times New Roman" pitchFamily="18" charset="0"/>
                        </a:rPr>
                        <a:t> area network for high speed communication.</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1993</a:t>
                      </a:r>
                      <a:endParaRPr lang="en-US" sz="180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baseline="0" dirty="0" err="1" smtClean="0">
                          <a:solidFill>
                            <a:schemeClr val="dk1"/>
                          </a:solidFill>
                          <a:latin typeface="Times New Roman" pitchFamily="18" charset="0"/>
                          <a:ea typeface="+mn-ea"/>
                          <a:cs typeface="Times New Roman" pitchFamily="18" charset="0"/>
                        </a:rPr>
                        <a:t>Barkeley</a:t>
                      </a:r>
                      <a:r>
                        <a:rPr kumimoji="0" lang="en-US" kern="1200" baseline="0" dirty="0" smtClean="0">
                          <a:solidFill>
                            <a:schemeClr val="dk1"/>
                          </a:solidFill>
                          <a:latin typeface="Times New Roman" pitchFamily="18" charset="0"/>
                          <a:ea typeface="+mn-ea"/>
                          <a:cs typeface="Times New Roman" pitchFamily="18" charset="0"/>
                        </a:rPr>
                        <a:t> Lower Extremity Exoskeleton (BLEEX) method.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itchFamily="18" charset="0"/>
                          <a:cs typeface="Times New Roman" pitchFamily="18" charset="0"/>
                        </a:rPr>
                        <a:t>Reduce the power consumption</a:t>
                      </a:r>
                    </a:p>
                  </a:txBody>
                  <a:tcPr/>
                </a:tc>
                <a:tc>
                  <a:txBody>
                    <a:bodyPr/>
                    <a:lstStyle/>
                    <a:p>
                      <a:r>
                        <a:rPr lang="en-US" baseline="0" dirty="0" smtClean="0">
                          <a:solidFill>
                            <a:schemeClr val="tx1"/>
                          </a:solidFill>
                          <a:latin typeface="Times New Roman" pitchFamily="18" charset="0"/>
                          <a:cs typeface="Times New Roman" pitchFamily="18" charset="0"/>
                        </a:rPr>
                        <a:t>Complex non-liner control system</a:t>
                      </a:r>
                      <a:endParaRPr lang="en-US" sz="1800" dirty="0">
                        <a:solidFill>
                          <a:schemeClr val="tx1"/>
                        </a:solidFill>
                        <a:latin typeface="Times New Roman" pitchFamily="18" charset="0"/>
                        <a:cs typeface="Times New Roman" pitchFamily="18" charset="0"/>
                      </a:endParaRPr>
                    </a:p>
                  </a:txBody>
                  <a:tcPr/>
                </a:tc>
              </a:tr>
              <a:tr h="1752601">
                <a:tc>
                  <a:txBody>
                    <a:bodyPr/>
                    <a:lstStyle/>
                    <a:p>
                      <a:r>
                        <a:rPr lang="en-US" dirty="0" smtClean="0">
                          <a:solidFill>
                            <a:schemeClr val="tx1"/>
                          </a:solidFill>
                          <a:latin typeface="Times New Roman" pitchFamily="18" charset="0"/>
                          <a:cs typeface="Times New Roman" pitchFamily="18" charset="0"/>
                        </a:rPr>
                        <a:t>2.</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dk1"/>
                          </a:solidFill>
                          <a:latin typeface="Times New Roman" pitchFamily="18" charset="0"/>
                          <a:ea typeface="+mn-ea"/>
                          <a:cs typeface="Times New Roman" pitchFamily="18" charset="0"/>
                        </a:rPr>
                        <a:t>A CAN based  microchip technology.</a:t>
                      </a:r>
                    </a:p>
                  </a:txBody>
                  <a:tcPr/>
                </a:tc>
                <a:tc>
                  <a:txBody>
                    <a:bodyPr/>
                    <a:lstStyle/>
                    <a:p>
                      <a:r>
                        <a:rPr lang="en-US" dirty="0" smtClean="0">
                          <a:solidFill>
                            <a:schemeClr val="tx1"/>
                          </a:solidFill>
                          <a:latin typeface="Times New Roman" pitchFamily="18" charset="0"/>
                          <a:cs typeface="Times New Roman" pitchFamily="18" charset="0"/>
                        </a:rPr>
                        <a:t>1999</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dk1"/>
                          </a:solidFill>
                          <a:latin typeface="Times New Roman" pitchFamily="18" charset="0"/>
                          <a:ea typeface="+mn-ea"/>
                          <a:cs typeface="Times New Roman" pitchFamily="18" charset="0"/>
                        </a:rPr>
                        <a:t>Digital signal integrated  CAN</a:t>
                      </a:r>
                      <a:endParaRPr kumimoji="0" lang="en-US" kern="1200" baseline="0" dirty="0">
                        <a:solidFill>
                          <a:schemeClr val="dk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High speed,  reliable communication, low</a:t>
                      </a:r>
                      <a:r>
                        <a:rPr lang="en-US" baseline="0" dirty="0" smtClean="0">
                          <a:solidFill>
                            <a:schemeClr val="tx1"/>
                          </a:solidFill>
                          <a:latin typeface="Times New Roman" pitchFamily="18" charset="0"/>
                          <a:cs typeface="Times New Roman" pitchFamily="18" charset="0"/>
                        </a:rPr>
                        <a:t> cost</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To</a:t>
                      </a:r>
                      <a:r>
                        <a:rPr lang="en-US" baseline="0" dirty="0" smtClean="0">
                          <a:solidFill>
                            <a:schemeClr val="tx1"/>
                          </a:solidFill>
                          <a:latin typeface="Times New Roman" pitchFamily="18" charset="0"/>
                          <a:cs typeface="Times New Roman" pitchFamily="18" charset="0"/>
                        </a:rPr>
                        <a:t> added external controller</a:t>
                      </a:r>
                      <a:endParaRPr lang="en-US" dirty="0">
                        <a:solidFill>
                          <a:schemeClr val="tx1"/>
                        </a:solidFill>
                        <a:latin typeface="Times New Roman" pitchFamily="18" charset="0"/>
                        <a:cs typeface="Times New Roman" pitchFamily="18" charset="0"/>
                      </a:endParaRPr>
                    </a:p>
                  </a:txBody>
                  <a:tcPr/>
                </a:tc>
              </a:tr>
            </a:tbl>
          </a:graphicData>
        </a:graphic>
      </p:graphicFrame>
      <p:sp>
        <p:nvSpPr>
          <p:cNvPr id="8" name="Title 7"/>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LITERATURE SURVEY</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LITERATURE SURVEY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a:t>
            </a:r>
            <a:endParaRPr lang="en-US" b="1" dirty="0"/>
          </a:p>
        </p:txBody>
      </p:sp>
      <p:graphicFrame>
        <p:nvGraphicFramePr>
          <p:cNvPr id="6" name="Content Placeholder 5"/>
          <p:cNvGraphicFramePr>
            <a:graphicFrameLocks noGrp="1"/>
          </p:cNvGraphicFramePr>
          <p:nvPr>
            <p:ph idx="1"/>
          </p:nvPr>
        </p:nvGraphicFramePr>
        <p:xfrm>
          <a:off x="457200" y="1828800"/>
          <a:ext cx="8229600" cy="4114800"/>
        </p:xfrm>
        <a:graphic>
          <a:graphicData uri="http://schemas.openxmlformats.org/drawingml/2006/table">
            <a:tbl>
              <a:tblPr firstRow="1" bandRow="1">
                <a:tableStyleId>{5940675A-B579-460E-94D1-54222C63F5DA}</a:tableStyleId>
              </a:tblPr>
              <a:tblGrid>
                <a:gridCol w="533400"/>
                <a:gridCol w="1752600"/>
                <a:gridCol w="685800"/>
                <a:gridCol w="2057400"/>
                <a:gridCol w="1600200"/>
                <a:gridCol w="1600200"/>
              </a:tblGrid>
              <a:tr h="609600">
                <a:tc>
                  <a:txBody>
                    <a:bodyPr/>
                    <a:lstStyle/>
                    <a:p>
                      <a:r>
                        <a:rPr lang="en-US" b="1" dirty="0" smtClean="0">
                          <a:solidFill>
                            <a:schemeClr val="tx1"/>
                          </a:solidFill>
                          <a:latin typeface="Times New Roman" pitchFamily="18" charset="0"/>
                          <a:cs typeface="Times New Roman" pitchFamily="18" charset="0"/>
                        </a:rPr>
                        <a:t>No.</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Title</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Year</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Methods Used</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Advantages</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Disadvantages</a:t>
                      </a:r>
                      <a:endParaRPr lang="en-US" b="1" dirty="0">
                        <a:solidFill>
                          <a:schemeClr val="tx1"/>
                        </a:solidFill>
                        <a:latin typeface="Times New Roman" pitchFamily="18" charset="0"/>
                        <a:cs typeface="Times New Roman" pitchFamily="18" charset="0"/>
                      </a:endParaRPr>
                    </a:p>
                  </a:txBody>
                  <a:tcPr/>
                </a:tc>
              </a:tr>
              <a:tr h="1447800">
                <a:tc>
                  <a:txBody>
                    <a:bodyPr/>
                    <a:lstStyle/>
                    <a:p>
                      <a:r>
                        <a:rPr lang="en-US" sz="1800" dirty="0" smtClean="0">
                          <a:solidFill>
                            <a:schemeClr val="tx1"/>
                          </a:solidFill>
                          <a:latin typeface="Times New Roman" pitchFamily="18" charset="0"/>
                          <a:cs typeface="Times New Roman" pitchFamily="18" charset="0"/>
                        </a:rPr>
                        <a:t>3.</a:t>
                      </a:r>
                      <a:endParaRPr lang="en-US" sz="1800" dirty="0">
                        <a:solidFill>
                          <a:schemeClr val="tx1"/>
                        </a:solidFill>
                        <a:latin typeface="Times New Roman" pitchFamily="18" charset="0"/>
                        <a:cs typeface="Times New Roman" pitchFamily="18" charset="0"/>
                      </a:endParaRPr>
                    </a:p>
                  </a:txBody>
                  <a:tcPr/>
                </a:tc>
                <a:tc>
                  <a:txBody>
                    <a:bodyPr/>
                    <a:lstStyle/>
                    <a:p>
                      <a:r>
                        <a:rPr lang="en-US" sz="1800" baseline="0" dirty="0" smtClean="0">
                          <a:solidFill>
                            <a:schemeClr val="tx1"/>
                          </a:solidFill>
                          <a:latin typeface="Times New Roman" pitchFamily="18" charset="0"/>
                          <a:cs typeface="Times New Roman" pitchFamily="18" charset="0"/>
                        </a:rPr>
                        <a:t>Automatic control system.</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2003</a:t>
                      </a:r>
                      <a:endParaRPr lang="en-US" sz="1800" dirty="0">
                        <a:solidFill>
                          <a:schemeClr val="tx1"/>
                        </a:solidFill>
                        <a:latin typeface="Times New Roman" pitchFamily="18" charset="0"/>
                        <a:cs typeface="Times New Roman" pitchFamily="18" charset="0"/>
                      </a:endParaRPr>
                    </a:p>
                  </a:txBody>
                  <a:tcPr/>
                </a:tc>
                <a:tc>
                  <a:txBody>
                    <a:bodyPr/>
                    <a:lstStyle/>
                    <a:p>
                      <a:r>
                        <a:rPr kumimoji="0" lang="en-US" sz="1800" kern="1200" baseline="0" dirty="0" smtClean="0">
                          <a:solidFill>
                            <a:schemeClr val="tx1"/>
                          </a:solidFill>
                          <a:latin typeface="Times New Roman" pitchFamily="18" charset="0"/>
                          <a:ea typeface="+mn-ea"/>
                          <a:cs typeface="Times New Roman" pitchFamily="18" charset="0"/>
                        </a:rPr>
                        <a:t> </a:t>
                      </a:r>
                      <a:r>
                        <a:rPr kumimoji="0" lang="en-US" sz="1800" kern="1200" dirty="0" smtClean="0">
                          <a:solidFill>
                            <a:schemeClr val="tx1"/>
                          </a:solidFill>
                          <a:latin typeface="Times New Roman" pitchFamily="18" charset="0"/>
                          <a:ea typeface="+mn-ea"/>
                          <a:cs typeface="Times New Roman" pitchFamily="18" charset="0"/>
                        </a:rPr>
                        <a:t>PID using controller</a:t>
                      </a:r>
                    </a:p>
                  </a:txBody>
                  <a:tcPr/>
                </a:tc>
                <a:tc>
                  <a:txBody>
                    <a:bodyPr/>
                    <a:lstStyle/>
                    <a:p>
                      <a:r>
                        <a:rPr lang="en-US" sz="1800" dirty="0" smtClean="0">
                          <a:solidFill>
                            <a:schemeClr val="tx1"/>
                          </a:solidFill>
                          <a:latin typeface="Times New Roman" pitchFamily="18" charset="0"/>
                          <a:cs typeface="Times New Roman" pitchFamily="18" charset="0"/>
                        </a:rPr>
                        <a:t>High speed</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Electrical noise</a:t>
                      </a:r>
                      <a:endParaRPr lang="en-US" sz="1800" dirty="0">
                        <a:solidFill>
                          <a:schemeClr val="tx1"/>
                        </a:solidFill>
                        <a:latin typeface="Times New Roman" pitchFamily="18" charset="0"/>
                        <a:cs typeface="Times New Roman" pitchFamily="18" charset="0"/>
                      </a:endParaRPr>
                    </a:p>
                  </a:txBody>
                  <a:tcPr/>
                </a:tc>
              </a:tr>
              <a:tr h="2057400">
                <a:tc>
                  <a:txBody>
                    <a:bodyPr/>
                    <a:lstStyle/>
                    <a:p>
                      <a:r>
                        <a:rPr lang="en-US" sz="1800" dirty="0" smtClean="0">
                          <a:solidFill>
                            <a:schemeClr val="tx1"/>
                          </a:solidFill>
                          <a:latin typeface="Times New Roman" pitchFamily="18" charset="0"/>
                          <a:cs typeface="Times New Roman" pitchFamily="18" charset="0"/>
                        </a:rPr>
                        <a:t>4.</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Trends in Automotive Communication Systems</a:t>
                      </a:r>
                    </a:p>
                  </a:txBody>
                  <a:tcPr/>
                </a:tc>
                <a:tc>
                  <a:txBody>
                    <a:bodyPr/>
                    <a:lstStyle/>
                    <a:p>
                      <a:r>
                        <a:rPr lang="en-US" sz="1800" dirty="0" smtClean="0">
                          <a:solidFill>
                            <a:schemeClr val="tx1"/>
                          </a:solidFill>
                          <a:latin typeface="Times New Roman" pitchFamily="18" charset="0"/>
                          <a:cs typeface="Times New Roman" pitchFamily="18" charset="0"/>
                        </a:rPr>
                        <a:t>2005</a:t>
                      </a:r>
                      <a:endParaRPr lang="en-US" sz="1800" dirty="0">
                        <a:solidFill>
                          <a:schemeClr val="tx1"/>
                        </a:solidFill>
                        <a:latin typeface="Times New Roman" pitchFamily="18" charset="0"/>
                        <a:cs typeface="Times New Roman" pitchFamily="18" charset="0"/>
                      </a:endParaRPr>
                    </a:p>
                  </a:txBody>
                  <a:tcPr/>
                </a:tc>
                <a:tc>
                  <a:txBody>
                    <a:bodyPr/>
                    <a:lstStyle/>
                    <a:p>
                      <a:r>
                        <a:rPr kumimoji="0" lang="en-US" sz="1800" kern="1200" dirty="0" smtClean="0">
                          <a:solidFill>
                            <a:schemeClr val="tx1"/>
                          </a:solidFill>
                          <a:latin typeface="Times New Roman" pitchFamily="18" charset="0"/>
                          <a:ea typeface="+mn-ea"/>
                          <a:cs typeface="Times New Roman" pitchFamily="18" charset="0"/>
                        </a:rPr>
                        <a:t>Vehicle speed estimated by the engine controller or by wheel rotation sensors </a:t>
                      </a:r>
                    </a:p>
                  </a:txBody>
                  <a:tcPr/>
                </a:tc>
                <a:tc>
                  <a:txBody>
                    <a:bodyPr/>
                    <a:lstStyle/>
                    <a:p>
                      <a:r>
                        <a:rPr kumimoji="0" lang="en-US" sz="1800" kern="1200" dirty="0" smtClean="0">
                          <a:solidFill>
                            <a:schemeClr val="tx1"/>
                          </a:solidFill>
                          <a:latin typeface="Times New Roman" pitchFamily="18" charset="0"/>
                          <a:ea typeface="+mn-ea"/>
                          <a:cs typeface="Times New Roman" pitchFamily="18" charset="0"/>
                        </a:rPr>
                        <a:t>More</a:t>
                      </a:r>
                      <a:r>
                        <a:rPr kumimoji="0" lang="en-US" sz="1800" kern="1200" baseline="0" dirty="0" smtClean="0">
                          <a:solidFill>
                            <a:schemeClr val="tx1"/>
                          </a:solidFill>
                          <a:latin typeface="Times New Roman" pitchFamily="18" charset="0"/>
                          <a:ea typeface="+mn-ea"/>
                          <a:cs typeface="Times New Roman" pitchFamily="18" charset="0"/>
                        </a:rPr>
                        <a:t> flexible,</a:t>
                      </a:r>
                    </a:p>
                    <a:p>
                      <a:r>
                        <a:rPr kumimoji="0" lang="en-US" sz="1800" kern="1200" baseline="0" dirty="0" smtClean="0">
                          <a:solidFill>
                            <a:schemeClr val="tx1"/>
                          </a:solidFill>
                          <a:latin typeface="Times New Roman" pitchFamily="18" charset="0"/>
                          <a:ea typeface="+mn-ea"/>
                          <a:cs typeface="Times New Roman" pitchFamily="18" charset="0"/>
                        </a:rPr>
                        <a:t>dynamic  part communication cycle</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low computational power, small amount of memory</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LITERATURE SURVEY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a:t>
            </a:r>
            <a:endParaRPr lang="en-US" b="1" dirty="0"/>
          </a:p>
        </p:txBody>
      </p:sp>
      <p:graphicFrame>
        <p:nvGraphicFramePr>
          <p:cNvPr id="4" name="Content Placeholder 3"/>
          <p:cNvGraphicFramePr>
            <a:graphicFrameLocks noGrp="1"/>
          </p:cNvGraphicFramePr>
          <p:nvPr>
            <p:ph idx="1"/>
          </p:nvPr>
        </p:nvGraphicFramePr>
        <p:xfrm>
          <a:off x="457200" y="1600200"/>
          <a:ext cx="8229600" cy="4724400"/>
        </p:xfrm>
        <a:graphic>
          <a:graphicData uri="http://schemas.openxmlformats.org/drawingml/2006/table">
            <a:tbl>
              <a:tblPr firstRow="1" bandRow="1">
                <a:tableStyleId>{5940675A-B579-460E-94D1-54222C63F5DA}</a:tableStyleId>
              </a:tblPr>
              <a:tblGrid>
                <a:gridCol w="533400"/>
                <a:gridCol w="1676400"/>
                <a:gridCol w="685800"/>
                <a:gridCol w="2057400"/>
                <a:gridCol w="1676400"/>
                <a:gridCol w="1600200"/>
              </a:tblGrid>
              <a:tr h="609600">
                <a:tc>
                  <a:txBody>
                    <a:bodyPr/>
                    <a:lstStyle/>
                    <a:p>
                      <a:r>
                        <a:rPr lang="en-US" b="1" dirty="0" smtClean="0">
                          <a:solidFill>
                            <a:schemeClr val="tx1"/>
                          </a:solidFill>
                          <a:latin typeface="Times New Roman" pitchFamily="18" charset="0"/>
                          <a:cs typeface="Times New Roman" pitchFamily="18" charset="0"/>
                        </a:rPr>
                        <a:t>No.</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Title</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Year</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Methods Used</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Advantages</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Disadvantages</a:t>
                      </a:r>
                      <a:endParaRPr lang="en-US" b="1" dirty="0">
                        <a:solidFill>
                          <a:schemeClr val="tx1"/>
                        </a:solidFill>
                        <a:latin typeface="Times New Roman" pitchFamily="18" charset="0"/>
                        <a:cs typeface="Times New Roman" pitchFamily="18" charset="0"/>
                      </a:endParaRPr>
                    </a:p>
                  </a:txBody>
                  <a:tcPr/>
                </a:tc>
              </a:tr>
              <a:tr h="1676400">
                <a:tc>
                  <a:txBody>
                    <a:bodyPr/>
                    <a:lstStyle/>
                    <a:p>
                      <a:r>
                        <a:rPr lang="en-US" dirty="0" smtClean="0">
                          <a:solidFill>
                            <a:schemeClr val="tx1"/>
                          </a:solidFill>
                          <a:latin typeface="Times New Roman" pitchFamily="18" charset="0"/>
                          <a:cs typeface="Times New Roman" pitchFamily="18" charset="0"/>
                        </a:rPr>
                        <a:t>5.</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Calculating CAN  message response  times.</a:t>
                      </a:r>
                    </a:p>
                  </a:txBody>
                  <a:tcPr/>
                </a:tc>
                <a:tc>
                  <a:txBody>
                    <a:bodyPr/>
                    <a:lstStyle/>
                    <a:p>
                      <a:r>
                        <a:rPr lang="en-US" dirty="0" smtClean="0">
                          <a:solidFill>
                            <a:schemeClr val="tx1"/>
                          </a:solidFill>
                          <a:latin typeface="Times New Roman" pitchFamily="18" charset="0"/>
                          <a:cs typeface="Times New Roman" pitchFamily="18" charset="0"/>
                        </a:rPr>
                        <a:t>2006</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 station on a CAN bus is able to  receive a message  based on the message identifier.</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Immediate re-transmission</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Worst –case  response </a:t>
                      </a:r>
                      <a:r>
                        <a:rPr lang="en-US" dirty="0" smtClean="0">
                          <a:solidFill>
                            <a:schemeClr val="tx1"/>
                          </a:solidFill>
                          <a:latin typeface="Times New Roman" pitchFamily="18" charset="0"/>
                          <a:cs typeface="Times New Roman" pitchFamily="18" charset="0"/>
                        </a:rPr>
                        <a:t>of</a:t>
                      </a:r>
                      <a:r>
                        <a:rPr lang="en-US" dirty="0" smtClean="0">
                          <a:latin typeface="Times New Roman" pitchFamily="18" charset="0"/>
                          <a:cs typeface="Times New Roman" pitchFamily="18" charset="0"/>
                        </a:rPr>
                        <a:t> a given  message.</a:t>
                      </a:r>
                      <a:endParaRPr lang="en-US" dirty="0">
                        <a:latin typeface="Times New Roman" pitchFamily="18" charset="0"/>
                        <a:cs typeface="Times New Roman" pitchFamily="18" charset="0"/>
                      </a:endParaRPr>
                    </a:p>
                  </a:txBody>
                  <a:tcPr/>
                </a:tc>
              </a:tr>
              <a:tr h="2438400">
                <a:tc>
                  <a:txBody>
                    <a:bodyPr/>
                    <a:lstStyle/>
                    <a:p>
                      <a:r>
                        <a:rPr lang="en-US" dirty="0" smtClean="0">
                          <a:solidFill>
                            <a:schemeClr val="tx1"/>
                          </a:solidFill>
                          <a:latin typeface="Times New Roman" pitchFamily="18" charset="0"/>
                          <a:cs typeface="Times New Roman" pitchFamily="18" charset="0"/>
                        </a:rPr>
                        <a:t>6.</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dirty="0" smtClean="0">
                          <a:solidFill>
                            <a:schemeClr val="tx1"/>
                          </a:solidFill>
                          <a:latin typeface="Times New Roman" pitchFamily="18" charset="0"/>
                          <a:ea typeface="+mn-ea"/>
                          <a:cs typeface="Times New Roman" pitchFamily="18" charset="0"/>
                        </a:rPr>
                        <a:t>Embedded</a:t>
                      </a:r>
                      <a:r>
                        <a:rPr kumimoji="0" lang="en-US" kern="1200" baseline="0" dirty="0" smtClean="0">
                          <a:solidFill>
                            <a:schemeClr val="tx1"/>
                          </a:solidFill>
                          <a:latin typeface="Times New Roman" pitchFamily="18" charset="0"/>
                          <a:ea typeface="+mn-ea"/>
                          <a:cs typeface="Times New Roman" pitchFamily="18" charset="0"/>
                        </a:rPr>
                        <a:t> system design for automotive </a:t>
                      </a:r>
                    </a:p>
                    <a:p>
                      <a:r>
                        <a:rPr kumimoji="0" lang="en-US" kern="1200" baseline="0" dirty="0" smtClean="0">
                          <a:solidFill>
                            <a:schemeClr val="tx1"/>
                          </a:solidFill>
                          <a:latin typeface="Times New Roman" pitchFamily="18" charset="0"/>
                          <a:ea typeface="+mn-ea"/>
                          <a:cs typeface="Times New Roman" pitchFamily="18" charset="0"/>
                        </a:rPr>
                        <a:t>application</a:t>
                      </a:r>
                      <a:endParaRPr kumimoji="0" lang="en-US" kern="1200" dirty="0" smtClean="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2007</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Automatically map a set of tasks onto the platform, guaranteeing the correct functionality and timing with optimal resource utilization.</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high-speed, highly</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deterministic communication.  reliability, </a:t>
                      </a:r>
                      <a:r>
                        <a:rPr lang="en-US" dirty="0" err="1" smtClean="0">
                          <a:solidFill>
                            <a:schemeClr val="tx1"/>
                          </a:solidFill>
                          <a:latin typeface="Times New Roman" pitchFamily="18" charset="0"/>
                          <a:cs typeface="Times New Roman" pitchFamily="18" charset="0"/>
                        </a:rPr>
                        <a:t>ﬂexibility</a:t>
                      </a:r>
                      <a:r>
                        <a:rPr lang="en-US" dirty="0" smtClean="0">
                          <a:solidFill>
                            <a:schemeClr val="tx1"/>
                          </a:solidFill>
                          <a:latin typeface="Times New Roman" pitchFamily="18" charset="0"/>
                          <a:cs typeface="Times New Roman" pitchFamily="18" charset="0"/>
                        </a:rPr>
                        <a:t>, and extensibility</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complex subsystems, high distribution, complexity, and interoperability.</a:t>
                      </a:r>
                      <a:endParaRPr lang="en-US"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LITERATURE SURVEY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a:t>
            </a:r>
            <a:endParaRPr lang="en-US" b="1" dirty="0"/>
          </a:p>
        </p:txBody>
      </p:sp>
      <p:graphicFrame>
        <p:nvGraphicFramePr>
          <p:cNvPr id="4" name="Content Placeholder 3"/>
          <p:cNvGraphicFramePr>
            <a:graphicFrameLocks noGrp="1"/>
          </p:cNvGraphicFramePr>
          <p:nvPr>
            <p:ph idx="1"/>
          </p:nvPr>
        </p:nvGraphicFramePr>
        <p:xfrm>
          <a:off x="457200" y="1524000"/>
          <a:ext cx="8229600" cy="4876800"/>
        </p:xfrm>
        <a:graphic>
          <a:graphicData uri="http://schemas.openxmlformats.org/drawingml/2006/table">
            <a:tbl>
              <a:tblPr firstRow="1" bandRow="1">
                <a:tableStyleId>{5940675A-B579-460E-94D1-54222C63F5DA}</a:tableStyleId>
              </a:tblPr>
              <a:tblGrid>
                <a:gridCol w="533400"/>
                <a:gridCol w="1600200"/>
                <a:gridCol w="685800"/>
                <a:gridCol w="2133600"/>
                <a:gridCol w="1676400"/>
                <a:gridCol w="1600200"/>
              </a:tblGrid>
              <a:tr h="685800">
                <a:tc>
                  <a:txBody>
                    <a:bodyPr/>
                    <a:lstStyle/>
                    <a:p>
                      <a:r>
                        <a:rPr lang="en-US" b="1" dirty="0" smtClean="0">
                          <a:solidFill>
                            <a:schemeClr val="tx1"/>
                          </a:solidFill>
                          <a:latin typeface="Times New Roman" pitchFamily="18" charset="0"/>
                          <a:cs typeface="Times New Roman" pitchFamily="18" charset="0"/>
                        </a:rPr>
                        <a:t>No.</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Title</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Year</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Methods Used</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Advantages</a:t>
                      </a:r>
                      <a:endParaRPr lang="en-US" b="1" dirty="0">
                        <a:solidFill>
                          <a:schemeClr val="tx1"/>
                        </a:solidFill>
                        <a:latin typeface="Times New Roman" pitchFamily="18" charset="0"/>
                        <a:cs typeface="Times New Roman" pitchFamily="18" charset="0"/>
                      </a:endParaRPr>
                    </a:p>
                  </a:txBody>
                  <a:tcPr/>
                </a:tc>
                <a:tc>
                  <a:txBody>
                    <a:bodyPr/>
                    <a:lstStyle/>
                    <a:p>
                      <a:r>
                        <a:rPr lang="en-US" b="1" dirty="0" smtClean="0">
                          <a:solidFill>
                            <a:schemeClr val="tx1"/>
                          </a:solidFill>
                          <a:latin typeface="Times New Roman" pitchFamily="18" charset="0"/>
                          <a:cs typeface="Times New Roman" pitchFamily="18" charset="0"/>
                        </a:rPr>
                        <a:t>Disadvantages</a:t>
                      </a:r>
                      <a:endParaRPr lang="en-US" b="1" dirty="0">
                        <a:solidFill>
                          <a:schemeClr val="tx1"/>
                        </a:solidFill>
                        <a:latin typeface="Times New Roman" pitchFamily="18" charset="0"/>
                        <a:cs typeface="Times New Roman" pitchFamily="18" charset="0"/>
                      </a:endParaRPr>
                    </a:p>
                  </a:txBody>
                  <a:tcPr/>
                </a:tc>
              </a:tr>
              <a:tr h="1828800">
                <a:tc>
                  <a:txBody>
                    <a:bodyPr/>
                    <a:lstStyle/>
                    <a:p>
                      <a:r>
                        <a:rPr lang="en-US" dirty="0" smtClean="0">
                          <a:solidFill>
                            <a:schemeClr val="tx1"/>
                          </a:solidFill>
                          <a:latin typeface="Times New Roman" pitchFamily="18" charset="0"/>
                          <a:cs typeface="Times New Roman" pitchFamily="18" charset="0"/>
                        </a:rPr>
                        <a:t>7.</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 CAN bus transceiver behavioral  model for network design and simulation.</a:t>
                      </a:r>
                    </a:p>
                  </a:txBody>
                  <a:tcPr/>
                </a:tc>
                <a:tc>
                  <a:txBody>
                    <a:bodyPr/>
                    <a:lstStyle/>
                    <a:p>
                      <a:r>
                        <a:rPr lang="en-US" dirty="0" smtClean="0">
                          <a:solidFill>
                            <a:schemeClr val="tx1"/>
                          </a:solidFill>
                          <a:latin typeface="Times New Roman" pitchFamily="18" charset="0"/>
                          <a:cs typeface="Times New Roman" pitchFamily="18" charset="0"/>
                        </a:rPr>
                        <a:t>2009</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 Peer-peer network  method</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Automatic re-transmission</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Network is very noisy</a:t>
                      </a:r>
                      <a:endParaRPr lang="en-US" dirty="0">
                        <a:solidFill>
                          <a:schemeClr val="tx1"/>
                        </a:solidFill>
                        <a:latin typeface="Times New Roman" pitchFamily="18" charset="0"/>
                        <a:cs typeface="Times New Roman" pitchFamily="18" charset="0"/>
                      </a:endParaRPr>
                    </a:p>
                  </a:txBody>
                  <a:tcPr/>
                </a:tc>
              </a:tr>
              <a:tr h="2362200">
                <a:tc>
                  <a:txBody>
                    <a:bodyPr/>
                    <a:lstStyle/>
                    <a:p>
                      <a:r>
                        <a:rPr lang="en-US" sz="1800" dirty="0" smtClean="0">
                          <a:solidFill>
                            <a:schemeClr val="tx1"/>
                          </a:solidFill>
                          <a:latin typeface="Times New Roman" pitchFamily="18" charset="0"/>
                          <a:cs typeface="Times New Roman" pitchFamily="18" charset="0"/>
                        </a:rPr>
                        <a:t>8.</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Design</a:t>
                      </a:r>
                      <a:r>
                        <a:rPr lang="en-US" sz="1800" baseline="0" dirty="0" smtClean="0">
                          <a:solidFill>
                            <a:schemeClr val="tx1"/>
                          </a:solidFill>
                          <a:latin typeface="Times New Roman" pitchFamily="18" charset="0"/>
                          <a:cs typeface="Times New Roman" pitchFamily="18" charset="0"/>
                        </a:rPr>
                        <a:t> of embedded remote temperature  monitoring based on advanced RISC machine </a:t>
                      </a:r>
                      <a:endParaRPr lang="en-US" sz="1800" dirty="0" smtClean="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2010</a:t>
                      </a:r>
                      <a:endParaRPr lang="en-US" sz="1800" dirty="0">
                        <a:solidFill>
                          <a:schemeClr val="tx1"/>
                        </a:solidFill>
                        <a:latin typeface="Times New Roman" pitchFamily="18" charset="0"/>
                        <a:cs typeface="Times New Roman" pitchFamily="18" charset="0"/>
                      </a:endParaRPr>
                    </a:p>
                  </a:txBody>
                  <a:tcPr/>
                </a:tc>
                <a:tc>
                  <a:txBody>
                    <a:bodyPr/>
                    <a:lstStyle/>
                    <a:p>
                      <a:r>
                        <a:rPr kumimoji="0" lang="en-US" sz="1800" kern="1200" dirty="0" smtClean="0">
                          <a:solidFill>
                            <a:schemeClr val="tx1"/>
                          </a:solidFill>
                          <a:latin typeface="Times New Roman" pitchFamily="18" charset="0"/>
                          <a:ea typeface="+mn-ea"/>
                          <a:cs typeface="Times New Roman" pitchFamily="18" charset="0"/>
                        </a:rPr>
                        <a:t> Flash-beep message delivered on android user handset </a:t>
                      </a:r>
                    </a:p>
                  </a:txBody>
                  <a:tcPr/>
                </a:tc>
                <a:tc>
                  <a:txBody>
                    <a:bodyPr/>
                    <a:lstStyle/>
                    <a:p>
                      <a:r>
                        <a:rPr lang="en-US" sz="1800" dirty="0" smtClean="0">
                          <a:solidFill>
                            <a:schemeClr val="tx1"/>
                          </a:solidFill>
                          <a:latin typeface="Times New Roman" pitchFamily="18" charset="0"/>
                          <a:cs typeface="Times New Roman" pitchFamily="18" charset="0"/>
                        </a:rPr>
                        <a:t>Inexpensive  sensing,</a:t>
                      </a:r>
                    </a:p>
                    <a:p>
                      <a:r>
                        <a:rPr lang="en-US" sz="1800" dirty="0" smtClean="0">
                          <a:solidFill>
                            <a:schemeClr val="tx1"/>
                          </a:solidFill>
                          <a:latin typeface="Times New Roman" pitchFamily="18" charset="0"/>
                          <a:cs typeface="Times New Roman" pitchFamily="18" charset="0"/>
                        </a:rPr>
                        <a:t>monitoring and control capabilities.</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Complex</a:t>
                      </a:r>
                      <a:r>
                        <a:rPr lang="en-US" sz="1800" baseline="0" dirty="0" smtClean="0">
                          <a:latin typeface="Times New Roman" pitchFamily="18" charset="0"/>
                          <a:cs typeface="Times New Roman" pitchFamily="18" charset="0"/>
                        </a:rPr>
                        <a:t> </a:t>
                      </a:r>
                      <a:r>
                        <a:rPr lang="en-US" sz="1800" baseline="0" dirty="0" smtClean="0">
                          <a:solidFill>
                            <a:schemeClr val="tx1"/>
                          </a:solidFill>
                          <a:latin typeface="Times New Roman" pitchFamily="18" charset="0"/>
                          <a:cs typeface="Times New Roman" pitchFamily="18" charset="0"/>
                        </a:rPr>
                        <a:t>software</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2413</TotalTime>
  <Words>1399</Words>
  <Application>Microsoft Office PowerPoint</Application>
  <PresentationFormat>On-screen Show (4:3)</PresentationFormat>
  <Paragraphs>250</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Vehicle Control System Implementation Using CAN Protocol</vt:lpstr>
      <vt:lpstr>OBJECTIVE</vt:lpstr>
      <vt:lpstr> METHODOLOGY </vt:lpstr>
      <vt:lpstr>EXISTING METHOD</vt:lpstr>
      <vt:lpstr>PROPOSED METHOD</vt:lpstr>
      <vt:lpstr>LITERATURE SURVEY </vt:lpstr>
      <vt:lpstr>LITERATURE SURVEY (cond.,)</vt:lpstr>
      <vt:lpstr>LITERATURE SURVEY (cond.,)</vt:lpstr>
      <vt:lpstr>LITERATURE SURVEY (cond.,)</vt:lpstr>
      <vt:lpstr>LITERATURE SURVEY (cond.,)</vt:lpstr>
      <vt:lpstr>BLOCK DIAGRAM FOR VEHICLE CONTROL SYSTEM IMPLEMENTATION USING CAN PROTOCOL </vt:lpstr>
      <vt:lpstr>FLOW CHART FOR VEHICLE CONTROL SYSTEM IMPLEMENTATION USING CAN PROTOCOL</vt:lpstr>
      <vt:lpstr>FEATURES OF MSP430G2553</vt:lpstr>
      <vt:lpstr>MSP430G2553 PIN DIAGRAM</vt:lpstr>
      <vt:lpstr>MCP2551 PIN DIAGRAM  </vt:lpstr>
      <vt:lpstr>CAN TRANSCEIVER</vt:lpstr>
      <vt:lpstr>FEATURES OF CAN TRANSCEIVER</vt:lpstr>
      <vt:lpstr>CAN MASTER-SLAVE INTERFACE</vt:lpstr>
      <vt:lpstr>ALTERNATE..</vt:lpstr>
      <vt:lpstr>ENERGIA</vt:lpstr>
      <vt:lpstr>ENERGIA PROGRAMMING</vt:lpstr>
      <vt:lpstr>SENSORS </vt:lpstr>
      <vt:lpstr>SENSORS </vt:lpstr>
      <vt:lpstr>LCD DISPLAY</vt:lpstr>
      <vt:lpstr>OPERATION</vt:lpstr>
      <vt:lpstr>OPERATION(cond.,)</vt:lpstr>
      <vt:lpstr>OPERATION(cond.,)</vt:lpstr>
      <vt:lpstr>POWER REPORT </vt:lpstr>
      <vt:lpstr>BATTERY LIFE PERIOD</vt:lpstr>
      <vt:lpstr>COMPARISON OF  PROCESSORS</vt:lpstr>
      <vt:lpstr>APPLICATION</vt:lpstr>
      <vt:lpstr>HARDWARE SETUP</vt:lpstr>
      <vt:lpstr>OUTPUT</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LICENSE PLATE RECOGNITION FOR VEHICLES USING REAL-TIME DYNAMIC IMAGE LOCALIZATION TECHNIQUE AND GENETIC ALGORITHM</dc:title>
  <dc:creator>srinivas</dc:creator>
  <cp:lastModifiedBy>Admin</cp:lastModifiedBy>
  <cp:revision>261</cp:revision>
  <dcterms:created xsi:type="dcterms:W3CDTF">2015-07-22T18:17:38Z</dcterms:created>
  <dcterms:modified xsi:type="dcterms:W3CDTF">2018-03-20T09:09:42Z</dcterms:modified>
</cp:coreProperties>
</file>