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70" r:id="rId2"/>
    <p:sldId id="403" r:id="rId3"/>
    <p:sldId id="408" r:id="rId4"/>
    <p:sldId id="417" r:id="rId5"/>
    <p:sldId id="419" r:id="rId6"/>
    <p:sldId id="427" r:id="rId7"/>
    <p:sldId id="409" r:id="rId8"/>
    <p:sldId id="424" r:id="rId9"/>
    <p:sldId id="410" r:id="rId10"/>
    <p:sldId id="415" r:id="rId11"/>
    <p:sldId id="413" r:id="rId12"/>
    <p:sldId id="421" r:id="rId13"/>
    <p:sldId id="412" r:id="rId14"/>
    <p:sldId id="428" r:id="rId15"/>
    <p:sldId id="423" r:id="rId16"/>
    <p:sldId id="414" r:id="rId17"/>
    <p:sldId id="416" r:id="rId18"/>
    <p:sldId id="425" r:id="rId19"/>
    <p:sldId id="280" r:id="rId20"/>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p:scale>
          <a:sx n="75" d="100"/>
          <a:sy n="75" d="100"/>
        </p:scale>
        <p:origin x="-378"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9.9897473753281729E-2"/>
          <c:y val="4.9960875984251973E-2"/>
          <c:w val="0.60356085958005268"/>
          <c:h val="0.72034768700787621"/>
        </c:manualLayout>
      </c:layout>
      <c:lineChart>
        <c:grouping val="standard"/>
        <c:ser>
          <c:idx val="0"/>
          <c:order val="0"/>
          <c:tx>
            <c:strRef>
              <c:f>Sheet1!$B$1</c:f>
              <c:strCache>
                <c:ptCount val="1"/>
                <c:pt idx="0">
                  <c:v>TI controllers</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Sheet1!$B$2:$B$10</c:f>
              <c:numCache>
                <c:formatCode>General</c:formatCode>
                <c:ptCount val="9"/>
                <c:pt idx="0">
                  <c:v>1</c:v>
                </c:pt>
                <c:pt idx="1">
                  <c:v>1</c:v>
                </c:pt>
                <c:pt idx="2">
                  <c:v>1</c:v>
                </c:pt>
                <c:pt idx="3">
                  <c:v>1</c:v>
                </c:pt>
                <c:pt idx="4">
                  <c:v>1</c:v>
                </c:pt>
                <c:pt idx="5">
                  <c:v>2</c:v>
                </c:pt>
                <c:pt idx="6">
                  <c:v>3</c:v>
                </c:pt>
                <c:pt idx="7">
                  <c:v>7</c:v>
                </c:pt>
                <c:pt idx="8">
                  <c:v>13</c:v>
                </c:pt>
              </c:numCache>
            </c:numRef>
          </c:val>
        </c:ser>
        <c:ser>
          <c:idx val="1"/>
          <c:order val="1"/>
          <c:tx>
            <c:strRef>
              <c:f>Sheet1!$C$1</c:f>
              <c:strCache>
                <c:ptCount val="1"/>
                <c:pt idx="0">
                  <c:v>ARMCortex</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Sheet1!$C$2:$C$10</c:f>
              <c:numCache>
                <c:formatCode>General</c:formatCode>
                <c:ptCount val="9"/>
                <c:pt idx="0">
                  <c:v>2</c:v>
                </c:pt>
                <c:pt idx="1">
                  <c:v>2</c:v>
                </c:pt>
                <c:pt idx="2">
                  <c:v>2</c:v>
                </c:pt>
                <c:pt idx="3">
                  <c:v>2</c:v>
                </c:pt>
                <c:pt idx="4">
                  <c:v>2</c:v>
                </c:pt>
                <c:pt idx="5">
                  <c:v>3</c:v>
                </c:pt>
                <c:pt idx="6">
                  <c:v>4</c:v>
                </c:pt>
                <c:pt idx="7">
                  <c:v>14.5</c:v>
                </c:pt>
                <c:pt idx="8">
                  <c:v>26</c:v>
                </c:pt>
              </c:numCache>
            </c:numRef>
          </c:val>
        </c:ser>
        <c:ser>
          <c:idx val="2"/>
          <c:order val="2"/>
          <c:tx>
            <c:strRef>
              <c:f>Sheet1!$D$1</c:f>
              <c:strCache>
                <c:ptCount val="1"/>
                <c:pt idx="0">
                  <c:v>Renesas controllers</c:v>
                </c:pt>
              </c:strCache>
            </c:strRef>
          </c:tx>
          <c:cat>
            <c:numRef>
              <c:f>Sheet1!$A$2:$A$10</c:f>
              <c:numCache>
                <c:formatCode>General</c:formatCode>
                <c:ptCount val="9"/>
                <c:pt idx="0">
                  <c:v>1</c:v>
                </c:pt>
                <c:pt idx="1">
                  <c:v>5</c:v>
                </c:pt>
                <c:pt idx="2">
                  <c:v>10</c:v>
                </c:pt>
                <c:pt idx="3">
                  <c:v>50</c:v>
                </c:pt>
                <c:pt idx="4">
                  <c:v>100</c:v>
                </c:pt>
                <c:pt idx="5">
                  <c:v>500</c:v>
                </c:pt>
                <c:pt idx="6">
                  <c:v>1000</c:v>
                </c:pt>
                <c:pt idx="7">
                  <c:v>5000</c:v>
                </c:pt>
                <c:pt idx="8">
                  <c:v>10000</c:v>
                </c:pt>
              </c:numCache>
            </c:numRef>
          </c:cat>
          <c:val>
            <c:numRef>
              <c:f>Sheet1!$D$2:$D$10</c:f>
              <c:numCache>
                <c:formatCode>General</c:formatCode>
                <c:ptCount val="9"/>
                <c:pt idx="0">
                  <c:v>3</c:v>
                </c:pt>
                <c:pt idx="1">
                  <c:v>3</c:v>
                </c:pt>
                <c:pt idx="2">
                  <c:v>3</c:v>
                </c:pt>
                <c:pt idx="3">
                  <c:v>3</c:v>
                </c:pt>
                <c:pt idx="4">
                  <c:v>3</c:v>
                </c:pt>
                <c:pt idx="5">
                  <c:v>4</c:v>
                </c:pt>
                <c:pt idx="6">
                  <c:v>6</c:v>
                </c:pt>
                <c:pt idx="7">
                  <c:v>17</c:v>
                </c:pt>
                <c:pt idx="8">
                  <c:v>28</c:v>
                </c:pt>
              </c:numCache>
            </c:numRef>
          </c:val>
        </c:ser>
        <c:marker val="1"/>
        <c:axId val="55411072"/>
        <c:axId val="55412608"/>
      </c:lineChart>
      <c:catAx>
        <c:axId val="55411072"/>
        <c:scaling>
          <c:orientation val="minMax"/>
        </c:scaling>
        <c:axPos val="b"/>
        <c:numFmt formatCode="General" sourceLinked="1"/>
        <c:tickLblPos val="nextTo"/>
        <c:crossAx val="55412608"/>
        <c:crosses val="autoZero"/>
        <c:auto val="1"/>
        <c:lblAlgn val="ctr"/>
        <c:lblOffset val="100"/>
      </c:catAx>
      <c:valAx>
        <c:axId val="55412608"/>
        <c:scaling>
          <c:orientation val="minMax"/>
        </c:scaling>
        <c:axPos val="l"/>
        <c:majorGridlines/>
        <c:numFmt formatCode="General" sourceLinked="1"/>
        <c:tickLblPos val="nextTo"/>
        <c:crossAx val="55411072"/>
        <c:crosses val="autoZero"/>
        <c:crossBetween val="between"/>
      </c:valAx>
    </c:plotArea>
    <c:legend>
      <c:legendPos val="r"/>
      <c:layout/>
    </c:legend>
    <c:plotVisOnly val="1"/>
  </c:chart>
  <c:spPr>
    <a:noFill/>
  </c:spPr>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108C671E-54B8-4D4A-8F92-BC248533CB64}" type="datetimeFigureOut">
              <a:rPr lang="en-US" smtClean="0"/>
              <a:pPr/>
              <a:t>4/9/2018</a:t>
            </a:fld>
            <a:endParaRPr lang="en-US"/>
          </a:p>
        </p:txBody>
      </p:sp>
      <p:sp>
        <p:nvSpPr>
          <p:cNvPr id="4" name="Footer Placeholder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a:defRPr sz="1200"/>
            </a:lvl1pPr>
          </a:lstStyle>
          <a:p>
            <a:fld id="{4E2AFA9F-B3BC-44A5-BC96-987953949179}" type="slidenum">
              <a:rPr lang="en-US" smtClean="0"/>
              <a:pPr/>
              <a:t>‹#›</a:t>
            </a:fld>
            <a:endParaRPr lang="en-US"/>
          </a:p>
        </p:txBody>
      </p:sp>
    </p:spTree>
    <p:extLst>
      <p:ext uri="{BB962C8B-B14F-4D97-AF65-F5344CB8AC3E}">
        <p14:creationId xmlns:p14="http://schemas.microsoft.com/office/powerpoint/2010/main" xmlns="" val="1724209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51EFA2D-ECD1-4385-B1EF-6E600B5ABFCA}" type="datetimeFigureOut">
              <a:rPr lang="en-US"/>
              <a:pPr>
                <a:defRPr/>
              </a:pPr>
              <a:t>4/9/2018</a:t>
            </a:fld>
            <a:endParaRPr lang="en-IN"/>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60636EF-1C23-4561-8B11-B9458EF13150}" type="slidenum">
              <a:rPr lang="en-IN"/>
              <a:pPr>
                <a:defRPr/>
              </a:pPr>
              <a:t>‹#›</a:t>
            </a:fld>
            <a:endParaRPr lang="en-IN"/>
          </a:p>
        </p:txBody>
      </p:sp>
    </p:spTree>
    <p:extLst>
      <p:ext uri="{BB962C8B-B14F-4D97-AF65-F5344CB8AC3E}">
        <p14:creationId xmlns:p14="http://schemas.microsoft.com/office/powerpoint/2010/main" xmlns="" val="1416266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E936429-44F0-48A6-B59C-400E9E011422}" type="datetime1">
              <a:rPr lang="en-US" smtClean="0"/>
              <a:pPr>
                <a:defRPr/>
              </a:pPr>
              <a:t>4/9/2018</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ME-VLSI Design</a:t>
            </a:r>
          </a:p>
        </p:txBody>
      </p:sp>
      <p:sp>
        <p:nvSpPr>
          <p:cNvPr id="6" name="Slide Number Placeholder 5"/>
          <p:cNvSpPr>
            <a:spLocks noGrp="1"/>
          </p:cNvSpPr>
          <p:nvPr>
            <p:ph type="sldNum" sz="quarter" idx="12"/>
          </p:nvPr>
        </p:nvSpPr>
        <p:spPr/>
        <p:txBody>
          <a:bodyPr/>
          <a:lstStyle>
            <a:lvl1pPr>
              <a:defRPr/>
            </a:lvl1pPr>
          </a:lstStyle>
          <a:p>
            <a:pPr>
              <a:defRPr/>
            </a:pPr>
            <a:fld id="{D7340E0C-1188-4993-AC64-B0A5E426B01B}" type="slidenum">
              <a:rPr lang="en-IN"/>
              <a:pPr>
                <a:defRPr/>
              </a:pPr>
              <a:t>‹#›</a:t>
            </a:fld>
            <a:endParaRPr lang="en-IN"/>
          </a:p>
        </p:txBody>
      </p:sp>
    </p:spTree>
    <p:extLst>
      <p:ext uri="{BB962C8B-B14F-4D97-AF65-F5344CB8AC3E}">
        <p14:creationId xmlns:p14="http://schemas.microsoft.com/office/powerpoint/2010/main" xmlns="" val="345193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38ED5AD-ABE7-43A2-8A96-A4F8B05F7584}" type="datetime1">
              <a:rPr lang="en-US" smtClean="0"/>
              <a:pPr>
                <a:defRPr/>
              </a:pPr>
              <a:t>4/9/2018</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ME-VLSI Design</a:t>
            </a:r>
          </a:p>
        </p:txBody>
      </p:sp>
      <p:sp>
        <p:nvSpPr>
          <p:cNvPr id="6" name="Slide Number Placeholder 5"/>
          <p:cNvSpPr>
            <a:spLocks noGrp="1"/>
          </p:cNvSpPr>
          <p:nvPr>
            <p:ph type="sldNum" sz="quarter" idx="12"/>
          </p:nvPr>
        </p:nvSpPr>
        <p:spPr/>
        <p:txBody>
          <a:bodyPr/>
          <a:lstStyle>
            <a:lvl1pPr>
              <a:defRPr/>
            </a:lvl1pPr>
          </a:lstStyle>
          <a:p>
            <a:pPr>
              <a:defRPr/>
            </a:pPr>
            <a:fld id="{0AF34517-C7D1-4555-A444-BCC06C69922D}" type="slidenum">
              <a:rPr lang="en-IN"/>
              <a:pPr>
                <a:defRPr/>
              </a:pPr>
              <a:t>‹#›</a:t>
            </a:fld>
            <a:endParaRPr lang="en-IN"/>
          </a:p>
        </p:txBody>
      </p:sp>
    </p:spTree>
    <p:extLst>
      <p:ext uri="{BB962C8B-B14F-4D97-AF65-F5344CB8AC3E}">
        <p14:creationId xmlns:p14="http://schemas.microsoft.com/office/powerpoint/2010/main" xmlns="" val="242079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90B0ECA-A73C-4DBB-8B59-8B7386E3DD07}" type="datetime1">
              <a:rPr lang="en-US" smtClean="0"/>
              <a:pPr>
                <a:defRPr/>
              </a:pPr>
              <a:t>4/9/2018</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ME-VLSI Design</a:t>
            </a:r>
          </a:p>
        </p:txBody>
      </p:sp>
      <p:sp>
        <p:nvSpPr>
          <p:cNvPr id="6" name="Slide Number Placeholder 5"/>
          <p:cNvSpPr>
            <a:spLocks noGrp="1"/>
          </p:cNvSpPr>
          <p:nvPr>
            <p:ph type="sldNum" sz="quarter" idx="12"/>
          </p:nvPr>
        </p:nvSpPr>
        <p:spPr/>
        <p:txBody>
          <a:bodyPr/>
          <a:lstStyle>
            <a:lvl1pPr>
              <a:defRPr/>
            </a:lvl1pPr>
          </a:lstStyle>
          <a:p>
            <a:pPr>
              <a:defRPr/>
            </a:pPr>
            <a:fld id="{31A9751A-5044-4795-A8A2-4ABAF02CD4AF}" type="slidenum">
              <a:rPr lang="en-IN"/>
              <a:pPr>
                <a:defRPr/>
              </a:pPr>
              <a:t>‹#›</a:t>
            </a:fld>
            <a:endParaRPr lang="en-IN"/>
          </a:p>
        </p:txBody>
      </p:sp>
    </p:spTree>
    <p:extLst>
      <p:ext uri="{BB962C8B-B14F-4D97-AF65-F5344CB8AC3E}">
        <p14:creationId xmlns:p14="http://schemas.microsoft.com/office/powerpoint/2010/main" xmlns="" val="958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53B6E5B-F0AA-4C79-8E8E-60618EA5C7CA}" type="datetime1">
              <a:rPr lang="en-US" smtClean="0"/>
              <a:pPr>
                <a:defRPr/>
              </a:pPr>
              <a:t>4/9/2018</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ME-VLSI Design</a:t>
            </a:r>
          </a:p>
        </p:txBody>
      </p:sp>
      <p:sp>
        <p:nvSpPr>
          <p:cNvPr id="6" name="Slide Number Placeholder 5"/>
          <p:cNvSpPr>
            <a:spLocks noGrp="1"/>
          </p:cNvSpPr>
          <p:nvPr>
            <p:ph type="sldNum" sz="quarter" idx="12"/>
          </p:nvPr>
        </p:nvSpPr>
        <p:spPr/>
        <p:txBody>
          <a:bodyPr/>
          <a:lstStyle>
            <a:lvl1pPr>
              <a:defRPr/>
            </a:lvl1pPr>
          </a:lstStyle>
          <a:p>
            <a:pPr>
              <a:defRPr/>
            </a:pPr>
            <a:fld id="{553492BB-41BE-40F0-A051-396DC8689094}" type="slidenum">
              <a:rPr lang="en-IN"/>
              <a:pPr>
                <a:defRPr/>
              </a:pPr>
              <a:t>‹#›</a:t>
            </a:fld>
            <a:endParaRPr lang="en-IN"/>
          </a:p>
        </p:txBody>
      </p:sp>
    </p:spTree>
    <p:extLst>
      <p:ext uri="{BB962C8B-B14F-4D97-AF65-F5344CB8AC3E}">
        <p14:creationId xmlns:p14="http://schemas.microsoft.com/office/powerpoint/2010/main" xmlns="" val="127909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B620C4-10A1-4D8D-AA38-FEE0D622F13F}" type="datetime1">
              <a:rPr lang="en-US" smtClean="0"/>
              <a:pPr>
                <a:defRPr/>
              </a:pPr>
              <a:t>4/9/2018</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ME-VLSI Design</a:t>
            </a:r>
          </a:p>
        </p:txBody>
      </p:sp>
      <p:sp>
        <p:nvSpPr>
          <p:cNvPr id="6" name="Slide Number Placeholder 5"/>
          <p:cNvSpPr>
            <a:spLocks noGrp="1"/>
          </p:cNvSpPr>
          <p:nvPr>
            <p:ph type="sldNum" sz="quarter" idx="12"/>
          </p:nvPr>
        </p:nvSpPr>
        <p:spPr/>
        <p:txBody>
          <a:bodyPr/>
          <a:lstStyle>
            <a:lvl1pPr>
              <a:defRPr/>
            </a:lvl1pPr>
          </a:lstStyle>
          <a:p>
            <a:pPr>
              <a:defRPr/>
            </a:pPr>
            <a:fld id="{DF502D75-F4D4-42BE-872A-EE440C74F89B}" type="slidenum">
              <a:rPr lang="en-IN"/>
              <a:pPr>
                <a:defRPr/>
              </a:pPr>
              <a:t>‹#›</a:t>
            </a:fld>
            <a:endParaRPr lang="en-IN"/>
          </a:p>
        </p:txBody>
      </p:sp>
    </p:spTree>
    <p:extLst>
      <p:ext uri="{BB962C8B-B14F-4D97-AF65-F5344CB8AC3E}">
        <p14:creationId xmlns:p14="http://schemas.microsoft.com/office/powerpoint/2010/main" xmlns="" val="68695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038ECF74-3352-4983-A34B-0BC5A6C8711B}" type="datetime1">
              <a:rPr lang="en-US" smtClean="0"/>
              <a:pPr>
                <a:defRPr/>
              </a:pPr>
              <a:t>4/9/2018</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ME-VLSI Design</a:t>
            </a:r>
          </a:p>
        </p:txBody>
      </p:sp>
      <p:sp>
        <p:nvSpPr>
          <p:cNvPr id="7" name="Slide Number Placeholder 5"/>
          <p:cNvSpPr>
            <a:spLocks noGrp="1"/>
          </p:cNvSpPr>
          <p:nvPr>
            <p:ph type="sldNum" sz="quarter" idx="12"/>
          </p:nvPr>
        </p:nvSpPr>
        <p:spPr/>
        <p:txBody>
          <a:bodyPr/>
          <a:lstStyle>
            <a:lvl1pPr>
              <a:defRPr/>
            </a:lvl1pPr>
          </a:lstStyle>
          <a:p>
            <a:pPr>
              <a:defRPr/>
            </a:pPr>
            <a:fld id="{9D991202-6049-4C81-8C8B-B0C0D32338E0}" type="slidenum">
              <a:rPr lang="en-IN"/>
              <a:pPr>
                <a:defRPr/>
              </a:pPr>
              <a:t>‹#›</a:t>
            </a:fld>
            <a:endParaRPr lang="en-IN"/>
          </a:p>
        </p:txBody>
      </p:sp>
    </p:spTree>
    <p:extLst>
      <p:ext uri="{BB962C8B-B14F-4D97-AF65-F5344CB8AC3E}">
        <p14:creationId xmlns:p14="http://schemas.microsoft.com/office/powerpoint/2010/main" xmlns="" val="45116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42F190AC-29EB-4CB5-9833-3AB336F323E6}" type="datetime1">
              <a:rPr lang="en-US" smtClean="0"/>
              <a:pPr>
                <a:defRPr/>
              </a:pPr>
              <a:t>4/9/2018</a:t>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ME-VLSI Design</a:t>
            </a:r>
          </a:p>
        </p:txBody>
      </p:sp>
      <p:sp>
        <p:nvSpPr>
          <p:cNvPr id="9" name="Slide Number Placeholder 5"/>
          <p:cNvSpPr>
            <a:spLocks noGrp="1"/>
          </p:cNvSpPr>
          <p:nvPr>
            <p:ph type="sldNum" sz="quarter" idx="12"/>
          </p:nvPr>
        </p:nvSpPr>
        <p:spPr/>
        <p:txBody>
          <a:bodyPr/>
          <a:lstStyle>
            <a:lvl1pPr>
              <a:defRPr/>
            </a:lvl1pPr>
          </a:lstStyle>
          <a:p>
            <a:pPr>
              <a:defRPr/>
            </a:pPr>
            <a:fld id="{0D00A91D-3611-44F8-AAFC-96CEE3184C9E}" type="slidenum">
              <a:rPr lang="en-IN"/>
              <a:pPr>
                <a:defRPr/>
              </a:pPr>
              <a:t>‹#›</a:t>
            </a:fld>
            <a:endParaRPr lang="en-IN"/>
          </a:p>
        </p:txBody>
      </p:sp>
    </p:spTree>
    <p:extLst>
      <p:ext uri="{BB962C8B-B14F-4D97-AF65-F5344CB8AC3E}">
        <p14:creationId xmlns:p14="http://schemas.microsoft.com/office/powerpoint/2010/main" xmlns="" val="122122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8642B8CF-C83B-4D27-BE85-A60C81F2E20C}" type="datetime1">
              <a:rPr lang="en-US" smtClean="0"/>
              <a:pPr>
                <a:defRPr/>
              </a:pPr>
              <a:t>4/9/2018</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ME-VLSI Design</a:t>
            </a:r>
          </a:p>
        </p:txBody>
      </p:sp>
      <p:sp>
        <p:nvSpPr>
          <p:cNvPr id="5" name="Slide Number Placeholder 5"/>
          <p:cNvSpPr>
            <a:spLocks noGrp="1"/>
          </p:cNvSpPr>
          <p:nvPr>
            <p:ph type="sldNum" sz="quarter" idx="12"/>
          </p:nvPr>
        </p:nvSpPr>
        <p:spPr/>
        <p:txBody>
          <a:bodyPr/>
          <a:lstStyle>
            <a:lvl1pPr>
              <a:defRPr/>
            </a:lvl1pPr>
          </a:lstStyle>
          <a:p>
            <a:pPr>
              <a:defRPr/>
            </a:pPr>
            <a:fld id="{CF3A17EF-9717-4154-B582-888EEE2B7439}" type="slidenum">
              <a:rPr lang="en-IN"/>
              <a:pPr>
                <a:defRPr/>
              </a:pPr>
              <a:t>‹#›</a:t>
            </a:fld>
            <a:endParaRPr lang="en-IN"/>
          </a:p>
        </p:txBody>
      </p:sp>
    </p:spTree>
    <p:extLst>
      <p:ext uri="{BB962C8B-B14F-4D97-AF65-F5344CB8AC3E}">
        <p14:creationId xmlns:p14="http://schemas.microsoft.com/office/powerpoint/2010/main" xmlns="" val="38547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310DE7-855C-40D8-A1C7-3EE055C57A84}" type="datetime1">
              <a:rPr lang="en-US" smtClean="0"/>
              <a:pPr>
                <a:defRPr/>
              </a:pPr>
              <a:t>4/9/2018</a:t>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ME-VLSI Design</a:t>
            </a:r>
          </a:p>
        </p:txBody>
      </p:sp>
      <p:sp>
        <p:nvSpPr>
          <p:cNvPr id="4" name="Slide Number Placeholder 5"/>
          <p:cNvSpPr>
            <a:spLocks noGrp="1"/>
          </p:cNvSpPr>
          <p:nvPr>
            <p:ph type="sldNum" sz="quarter" idx="12"/>
          </p:nvPr>
        </p:nvSpPr>
        <p:spPr/>
        <p:txBody>
          <a:bodyPr/>
          <a:lstStyle>
            <a:lvl1pPr>
              <a:defRPr/>
            </a:lvl1pPr>
          </a:lstStyle>
          <a:p>
            <a:pPr>
              <a:defRPr/>
            </a:pPr>
            <a:fld id="{2C561AE9-49E1-42B7-8AFF-53CB10D50461}" type="slidenum">
              <a:rPr lang="en-IN"/>
              <a:pPr>
                <a:defRPr/>
              </a:pPr>
              <a:t>‹#›</a:t>
            </a:fld>
            <a:endParaRPr lang="en-IN"/>
          </a:p>
        </p:txBody>
      </p:sp>
    </p:spTree>
    <p:extLst>
      <p:ext uri="{BB962C8B-B14F-4D97-AF65-F5344CB8AC3E}">
        <p14:creationId xmlns:p14="http://schemas.microsoft.com/office/powerpoint/2010/main" xmlns="" val="424999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CAF5826-E138-4DFA-815B-CC81C8BB180E}" type="datetime1">
              <a:rPr lang="en-US" smtClean="0"/>
              <a:pPr>
                <a:defRPr/>
              </a:pPr>
              <a:t>4/9/2018</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ME-VLSI Design</a:t>
            </a:r>
          </a:p>
        </p:txBody>
      </p:sp>
      <p:sp>
        <p:nvSpPr>
          <p:cNvPr id="7" name="Slide Number Placeholder 5"/>
          <p:cNvSpPr>
            <a:spLocks noGrp="1"/>
          </p:cNvSpPr>
          <p:nvPr>
            <p:ph type="sldNum" sz="quarter" idx="12"/>
          </p:nvPr>
        </p:nvSpPr>
        <p:spPr/>
        <p:txBody>
          <a:bodyPr/>
          <a:lstStyle>
            <a:lvl1pPr>
              <a:defRPr/>
            </a:lvl1pPr>
          </a:lstStyle>
          <a:p>
            <a:pPr>
              <a:defRPr/>
            </a:pPr>
            <a:fld id="{9FA5F9F8-7E5E-4AA5-A7A8-2678504B9119}" type="slidenum">
              <a:rPr lang="en-IN"/>
              <a:pPr>
                <a:defRPr/>
              </a:pPr>
              <a:t>‹#›</a:t>
            </a:fld>
            <a:endParaRPr lang="en-IN"/>
          </a:p>
        </p:txBody>
      </p:sp>
    </p:spTree>
    <p:extLst>
      <p:ext uri="{BB962C8B-B14F-4D97-AF65-F5344CB8AC3E}">
        <p14:creationId xmlns:p14="http://schemas.microsoft.com/office/powerpoint/2010/main" xmlns="" val="178375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D255425-6DDC-4E96-AC3D-F64C8523E3F4}" type="datetime1">
              <a:rPr lang="en-US" smtClean="0"/>
              <a:pPr>
                <a:defRPr/>
              </a:pPr>
              <a:t>4/9/2018</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ME-VLSI Design</a:t>
            </a:r>
          </a:p>
        </p:txBody>
      </p:sp>
      <p:sp>
        <p:nvSpPr>
          <p:cNvPr id="7" name="Slide Number Placeholder 5"/>
          <p:cNvSpPr>
            <a:spLocks noGrp="1"/>
          </p:cNvSpPr>
          <p:nvPr>
            <p:ph type="sldNum" sz="quarter" idx="12"/>
          </p:nvPr>
        </p:nvSpPr>
        <p:spPr/>
        <p:txBody>
          <a:bodyPr/>
          <a:lstStyle>
            <a:lvl1pPr>
              <a:defRPr/>
            </a:lvl1pPr>
          </a:lstStyle>
          <a:p>
            <a:pPr>
              <a:defRPr/>
            </a:pPr>
            <a:fld id="{1F34B446-95B5-4705-AFFE-DBDDE8B4FAA0}" type="slidenum">
              <a:rPr lang="en-IN"/>
              <a:pPr>
                <a:defRPr/>
              </a:pPr>
              <a:t>‹#›</a:t>
            </a:fld>
            <a:endParaRPr lang="en-IN"/>
          </a:p>
        </p:txBody>
      </p:sp>
    </p:spTree>
    <p:extLst>
      <p:ext uri="{BB962C8B-B14F-4D97-AF65-F5344CB8AC3E}">
        <p14:creationId xmlns:p14="http://schemas.microsoft.com/office/powerpoint/2010/main" xmlns="" val="167457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0000"/>
            <a:lum/>
          </a:blip>
          <a:srcRect/>
          <a:stretch>
            <a:fillRect l="25000" t="25000" r="25000" b="2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B2A63C9-4C80-47D7-955A-C7CC8AC10CEA}" type="datetime1">
              <a:rPr lang="en-US" smtClean="0"/>
              <a:pPr>
                <a:defRPr/>
              </a:pPr>
              <a:t>4/9/2018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ME-VLSI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0114CD6-0921-46F2-A532-1D53A7EDC4D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428604"/>
            <a:ext cx="9251950" cy="3500439"/>
          </a:xfrm>
        </p:spPr>
        <p:txBody>
          <a:bodyPr/>
          <a:lstStyle/>
          <a:p>
            <a:pPr lvl="0" eaLnBrk="1" hangingPunct="1">
              <a:tabLst>
                <a:tab pos="2971800" algn="ctr"/>
                <a:tab pos="5943600" algn="r"/>
              </a:tabLst>
            </a:pPr>
            <a:r>
              <a:rPr lang="en-US" sz="2000" b="1" dirty="0" smtClean="0">
                <a:latin typeface="Times New Roman" pitchFamily="18" charset="0"/>
                <a:ea typeface="Calibri" pitchFamily="34" charset="0"/>
                <a:cs typeface="Times New Roman" pitchFamily="18" charset="0"/>
              </a:rPr>
              <a:t/>
            </a:r>
            <a:br>
              <a:rPr lang="en-US" sz="2000" b="1" dirty="0" smtClean="0">
                <a:latin typeface="Times New Roman" pitchFamily="18" charset="0"/>
                <a:ea typeface="Calibri" pitchFamily="34" charset="0"/>
                <a:cs typeface="Times New Roman" pitchFamily="18" charset="0"/>
              </a:rPr>
            </a:br>
            <a:r>
              <a:rPr lang="en-US" sz="2000" b="1" dirty="0" smtClean="0">
                <a:latin typeface="Times New Roman" pitchFamily="18" charset="0"/>
                <a:ea typeface="Calibri" pitchFamily="34" charset="0"/>
                <a:cs typeface="Times New Roman" pitchFamily="18" charset="0"/>
              </a:rPr>
              <a:t/>
            </a:r>
            <a:br>
              <a:rPr lang="en-US" sz="2000" b="1" dirty="0" smtClean="0">
                <a:latin typeface="Times New Roman" pitchFamily="18" charset="0"/>
                <a:ea typeface="Calibri" pitchFamily="34" charset="0"/>
                <a:cs typeface="Times New Roman" pitchFamily="18" charset="0"/>
              </a:rPr>
            </a:br>
            <a:r>
              <a:rPr lang="en-US" sz="2400" b="1" dirty="0" smtClean="0">
                <a:latin typeface="Times New Roman" pitchFamily="18" charset="0"/>
                <a:ea typeface="Calibri" pitchFamily="34" charset="0"/>
                <a:cs typeface="Times New Roman" pitchFamily="18" charset="0"/>
              </a:rPr>
              <a:t>P.A.</a:t>
            </a:r>
            <a:r>
              <a:rPr lang="en-US" sz="2000" b="1" dirty="0" smtClean="0">
                <a:latin typeface="Times New Roman" pitchFamily="18" charset="0"/>
                <a:ea typeface="Calibri" pitchFamily="34" charset="0"/>
                <a:cs typeface="Times New Roman" pitchFamily="18" charset="0"/>
              </a:rPr>
              <a:t>COLLEGE OF ENGINEERING AND TECHNOLOGY</a:t>
            </a:r>
            <a:br>
              <a:rPr lang="en-US" sz="2000" b="1" dirty="0" smtClean="0">
                <a:latin typeface="Times New Roman" pitchFamily="18" charset="0"/>
                <a:ea typeface="Calibri" pitchFamily="34" charset="0"/>
                <a:cs typeface="Times New Roman" pitchFamily="18" charset="0"/>
              </a:rPr>
            </a:br>
            <a:r>
              <a:rPr lang="en-US" sz="2000" b="1" dirty="0" smtClean="0">
                <a:latin typeface="Times New Roman" pitchFamily="18" charset="0"/>
                <a:ea typeface="Calibri" pitchFamily="34" charset="0"/>
                <a:cs typeface="Times New Roman" pitchFamily="18" charset="0"/>
              </a:rPr>
              <a:t>Accredited by NAAC  with ‘A’ grade</a:t>
            </a:r>
            <a:br>
              <a:rPr lang="en-US" sz="2000" b="1" dirty="0" smtClean="0">
                <a:latin typeface="Times New Roman" pitchFamily="18" charset="0"/>
                <a:ea typeface="Calibri" pitchFamily="34" charset="0"/>
                <a:cs typeface="Times New Roman" pitchFamily="18" charset="0"/>
              </a:rPr>
            </a:br>
            <a:r>
              <a:rPr lang="en-US" sz="3200" b="1" dirty="0" smtClean="0">
                <a:latin typeface="Times New Roman" pitchFamily="18" charset="0"/>
                <a:ea typeface="Calibri" pitchFamily="34" charset="0"/>
                <a:cs typeface="Times New Roman" pitchFamily="18" charset="0"/>
              </a:rPr>
              <a:t/>
            </a:r>
            <a:br>
              <a:rPr lang="en-US" sz="3200" b="1" dirty="0" smtClean="0">
                <a:latin typeface="Times New Roman" pitchFamily="18" charset="0"/>
                <a:ea typeface="Calibri" pitchFamily="34" charset="0"/>
                <a:cs typeface="Times New Roman" pitchFamily="18" charset="0"/>
              </a:rPr>
            </a:br>
            <a:r>
              <a:rPr lang="en-US" sz="2000" b="1" dirty="0" smtClean="0">
                <a:latin typeface="Times New Roman" pitchFamily="18" charset="0"/>
                <a:ea typeface="Calibri" pitchFamily="34" charset="0"/>
                <a:cs typeface="Times New Roman" pitchFamily="18" charset="0"/>
              </a:rPr>
              <a:t>DEPARTMENT OF ELECTRONICS AND COMMUNICATION ENGINEERI</a:t>
            </a:r>
            <a:r>
              <a:rPr lang="en-US" sz="2000" dirty="0" smtClean="0">
                <a:latin typeface="Times New Roman" pitchFamily="18" charset="0"/>
                <a:ea typeface="Calibri" pitchFamily="34" charset="0"/>
                <a:cs typeface="Times New Roman" pitchFamily="18" charset="0"/>
              </a:rPr>
              <a:t>NG</a:t>
            </a:r>
            <a:br>
              <a:rPr lang="en-US" sz="2000" dirty="0" smtClean="0">
                <a:latin typeface="Times New Roman" pitchFamily="18" charset="0"/>
                <a:ea typeface="Calibri" pitchFamily="34" charset="0"/>
                <a:cs typeface="Times New Roman" pitchFamily="18" charset="0"/>
              </a:rPr>
            </a:br>
            <a:r>
              <a:rPr lang="en-US" sz="2000" dirty="0" smtClean="0">
                <a:latin typeface="Times New Roman" pitchFamily="18" charset="0"/>
                <a:ea typeface="Calibri" pitchFamily="34" charset="0"/>
                <a:cs typeface="Times New Roman" pitchFamily="18" charset="0"/>
              </a:rPr>
              <a:t/>
            </a:r>
            <a:br>
              <a:rPr lang="en-US" sz="2000" dirty="0" smtClean="0">
                <a:latin typeface="Times New Roman" pitchFamily="18" charset="0"/>
                <a:ea typeface="Calibri" pitchFamily="34" charset="0"/>
                <a:cs typeface="Times New Roman" pitchFamily="18" charset="0"/>
              </a:rPr>
            </a:br>
            <a:r>
              <a:rPr lang="en-US" sz="2000" dirty="0" smtClean="0">
                <a:latin typeface="Times New Roman" pitchFamily="18" charset="0"/>
                <a:ea typeface="Calibri" pitchFamily="34" charset="0"/>
                <a:cs typeface="Times New Roman" pitchFamily="18" charset="0"/>
              </a:rPr>
              <a:t/>
            </a:r>
            <a:br>
              <a:rPr lang="en-US" sz="2000" dirty="0" smtClean="0">
                <a:latin typeface="Times New Roman" pitchFamily="18" charset="0"/>
                <a:ea typeface="Calibri" pitchFamily="34" charset="0"/>
                <a:cs typeface="Times New Roman" pitchFamily="18" charset="0"/>
              </a:rPr>
            </a:br>
            <a:r>
              <a:rPr lang="en-US" sz="4000" b="1" dirty="0" smtClean="0">
                <a:latin typeface="Times New Roman" pitchFamily="18" charset="0"/>
                <a:cs typeface="Times New Roman" pitchFamily="18" charset="0"/>
              </a:rPr>
              <a:t>VEHICLE CONTROL SYSTEM IMPLEMENTATION USING CAN PROTOCOL</a:t>
            </a:r>
            <a:r>
              <a:rPr lang="en-US" sz="2000" dirty="0" smtClean="0">
                <a:latin typeface="Times New Roman" pitchFamily="18" charset="0"/>
                <a:ea typeface="Calibri" pitchFamily="34" charset="0"/>
                <a:cs typeface="Times New Roman" pitchFamily="18" charset="0"/>
              </a:rPr>
              <a:t/>
            </a:r>
            <a:br>
              <a:rPr lang="en-US" sz="2000" dirty="0" smtClean="0">
                <a:latin typeface="Times New Roman" pitchFamily="18" charset="0"/>
                <a:ea typeface="Calibri" pitchFamily="34"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IN" altLang="en-US" sz="3200" b="1" dirty="0" smtClean="0">
              <a:latin typeface="Times New Roman" pitchFamily="18" charset="0"/>
              <a:cs typeface="Times New Roman" pitchFamily="18" charset="0"/>
            </a:endParaRPr>
          </a:p>
        </p:txBody>
      </p:sp>
      <p:sp>
        <p:nvSpPr>
          <p:cNvPr id="13" name="Slide Number Placeholder 12"/>
          <p:cNvSpPr>
            <a:spLocks noGrp="1"/>
          </p:cNvSpPr>
          <p:nvPr>
            <p:ph type="sldNum" sz="quarter" idx="12"/>
          </p:nvPr>
        </p:nvSpPr>
        <p:spPr/>
        <p:txBody>
          <a:bodyPr/>
          <a:lstStyle/>
          <a:p>
            <a:pPr>
              <a:defRPr/>
            </a:pPr>
            <a:fld id="{19E72830-BC9F-4673-A21E-DD2D58D5DB5A}" type="slidenum">
              <a:rPr lang="en-IN"/>
              <a:pPr>
                <a:defRPr/>
              </a:pPr>
              <a:t>1</a:t>
            </a:fld>
            <a:endParaRPr lang="en-IN" dirty="0"/>
          </a:p>
        </p:txBody>
      </p:sp>
      <p:pic>
        <p:nvPicPr>
          <p:cNvPr id="6" name="Picture 5" descr="C:\Documents and Settings\karthik\Desktop\COLLEGE LOGO.jpg"/>
          <p:cNvPicPr/>
          <p:nvPr/>
        </p:nvPicPr>
        <p:blipFill>
          <a:blip r:embed="rId2" cstate="print">
            <a:extLst>
              <a:ext uri="{28A0092B-C50C-407E-A947-70E740481C1C}">
                <a14:useLocalDpi xmlns:a14="http://schemas.microsoft.com/office/drawing/2010/main" xmlns="" val="0"/>
              </a:ext>
            </a:extLst>
          </a:blip>
          <a:srcRect l="8385" t="10202" r="7079" b="11893"/>
          <a:stretch>
            <a:fillRect/>
          </a:stretch>
        </p:blipFill>
        <p:spPr bwMode="auto">
          <a:xfrm>
            <a:off x="152400" y="228600"/>
            <a:ext cx="1143000" cy="971550"/>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24800" y="381000"/>
            <a:ext cx="990600" cy="838200"/>
          </a:xfrm>
          <a:prstGeom prst="rect">
            <a:avLst/>
          </a:prstGeom>
          <a:noFill/>
          <a:ln>
            <a:noFill/>
          </a:ln>
        </p:spPr>
      </p:pic>
      <p:sp>
        <p:nvSpPr>
          <p:cNvPr id="9" name="Rectangle 8"/>
          <p:cNvSpPr/>
          <p:nvPr/>
        </p:nvSpPr>
        <p:spPr>
          <a:xfrm>
            <a:off x="533400" y="3733800"/>
            <a:ext cx="8305800" cy="3416320"/>
          </a:xfrm>
          <a:prstGeom prst="rect">
            <a:avLst/>
          </a:prstGeom>
        </p:spPr>
        <p:txBody>
          <a:bodyPr wrap="square">
            <a:spAutoFit/>
          </a:bodyPr>
          <a:lstStyle/>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Presented by,                                                                         Guided by,                </a:t>
            </a:r>
          </a:p>
          <a:p>
            <a:r>
              <a:rPr lang="en-US" dirty="0" smtClean="0">
                <a:latin typeface="Times New Roman" pitchFamily="18" charset="0"/>
                <a:cs typeface="Times New Roman" pitchFamily="18" charset="0"/>
              </a:rPr>
              <a:t>R.P.Anusubhashini        (721714106008)		Mr. R. Vishnu Vardhan,           </a:t>
            </a:r>
          </a:p>
          <a:p>
            <a:r>
              <a:rPr lang="en-US" dirty="0" smtClean="0">
                <a:latin typeface="Times New Roman" pitchFamily="18" charset="0"/>
                <a:cs typeface="Times New Roman" pitchFamily="18" charset="0"/>
              </a:rPr>
              <a:t>R.Carolene Prem Leela (721714106018) 		Assistant Professor,</a:t>
            </a:r>
          </a:p>
          <a:p>
            <a:r>
              <a:rPr lang="en-US" dirty="0" smtClean="0">
                <a:latin typeface="Times New Roman" pitchFamily="18" charset="0"/>
                <a:cs typeface="Times New Roman" pitchFamily="18" charset="0"/>
              </a:rPr>
              <a:t>M.Kiruthika                   (721714106049</a:t>
            </a:r>
            <a:r>
              <a:rPr lang="en-US" dirty="0" smtClean="0"/>
              <a:t>)		</a:t>
            </a:r>
            <a:r>
              <a:rPr lang="en-US" dirty="0" smtClean="0">
                <a:latin typeface="Times New Roman" pitchFamily="18" charset="0"/>
                <a:cs typeface="Times New Roman" pitchFamily="18" charset="0"/>
              </a:rPr>
              <a:t>Department of ECE</a:t>
            </a:r>
            <a:r>
              <a:rPr lang="en-US" dirty="0" smtClean="0"/>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VEHICLE CONTROL SYSTEM IMPLEMENTATION USING CAN PROTOCOL</a:t>
            </a:r>
            <a:r>
              <a:rPr lang="en-US" sz="2800" dirty="0" smtClean="0">
                <a:latin typeface="Times New Roman" pitchFamily="18" charset="0"/>
                <a:ea typeface="Calibri" pitchFamily="34" charset="0"/>
                <a:cs typeface="Times New Roman" pitchFamily="18" charset="0"/>
              </a:rPr>
              <a:t/>
            </a:r>
            <a:br>
              <a:rPr lang="en-US" sz="2800" dirty="0" smtClean="0">
                <a:latin typeface="Times New Roman" pitchFamily="18" charset="0"/>
                <a:ea typeface="Calibri" pitchFamily="34" charset="0"/>
                <a:cs typeface="Times New Roman" pitchFamily="18" charset="0"/>
              </a:rPr>
            </a:b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10</a:t>
            </a:fld>
            <a:endParaRPr lang="en-IN"/>
          </a:p>
        </p:txBody>
      </p:sp>
      <p:sp>
        <p:nvSpPr>
          <p:cNvPr id="5" name="Rectangle 4"/>
          <p:cNvSpPr/>
          <p:nvPr/>
        </p:nvSpPr>
        <p:spPr>
          <a:xfrm>
            <a:off x="609600" y="13716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latin typeface="Times New Roman" pitchFamily="18" charset="0"/>
                <a:cs typeface="Times New Roman" pitchFamily="18" charset="0"/>
              </a:rPr>
              <a:t>Temperature sensor</a:t>
            </a:r>
          </a:p>
          <a:p>
            <a:pPr algn="ctr"/>
            <a:endParaRPr lang="en-US" dirty="0"/>
          </a:p>
        </p:txBody>
      </p:sp>
      <p:sp>
        <p:nvSpPr>
          <p:cNvPr id="6" name="Rectangle 5"/>
          <p:cNvSpPr/>
          <p:nvPr/>
        </p:nvSpPr>
        <p:spPr>
          <a:xfrm>
            <a:off x="609600" y="51054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latin typeface="Times New Roman" pitchFamily="18" charset="0"/>
                <a:cs typeface="Times New Roman" pitchFamily="18" charset="0"/>
              </a:rPr>
              <a:t>Coolant Fan</a:t>
            </a:r>
          </a:p>
          <a:p>
            <a:pPr algn="ctr"/>
            <a:endParaRPr lang="en-US" dirty="0"/>
          </a:p>
        </p:txBody>
      </p:sp>
      <p:sp>
        <p:nvSpPr>
          <p:cNvPr id="7" name="Rectangle 6"/>
          <p:cNvSpPr/>
          <p:nvPr/>
        </p:nvSpPr>
        <p:spPr>
          <a:xfrm>
            <a:off x="609600" y="28956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latin typeface="Times New Roman" pitchFamily="18" charset="0"/>
                <a:cs typeface="Times New Roman" pitchFamily="18" charset="0"/>
              </a:rPr>
              <a:t>Fuel level sensor</a:t>
            </a:r>
          </a:p>
          <a:p>
            <a:pPr algn="ctr"/>
            <a:endParaRPr lang="en-US" dirty="0">
              <a:solidFill>
                <a:schemeClr val="tx1"/>
              </a:solidFill>
            </a:endParaRPr>
          </a:p>
        </p:txBody>
      </p:sp>
      <p:sp>
        <p:nvSpPr>
          <p:cNvPr id="8" name="Rectangle 7"/>
          <p:cNvSpPr/>
          <p:nvPr/>
        </p:nvSpPr>
        <p:spPr>
          <a:xfrm>
            <a:off x="609600" y="36576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latin typeface="Times New Roman" pitchFamily="18" charset="0"/>
                <a:cs typeface="Times New Roman" pitchFamily="18" charset="0"/>
              </a:rPr>
              <a:t>Buzzer</a:t>
            </a:r>
          </a:p>
          <a:p>
            <a:pPr algn="ctr"/>
            <a:endParaRPr lang="en-US" dirty="0"/>
          </a:p>
        </p:txBody>
      </p:sp>
      <p:sp>
        <p:nvSpPr>
          <p:cNvPr id="9" name="Rectangle 8"/>
          <p:cNvSpPr/>
          <p:nvPr/>
        </p:nvSpPr>
        <p:spPr>
          <a:xfrm>
            <a:off x="609600" y="4419600"/>
            <a:ext cx="2286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latin typeface="Times New Roman" pitchFamily="18" charset="0"/>
                <a:cs typeface="Times New Roman" pitchFamily="18" charset="0"/>
              </a:rPr>
              <a:t>Wiper control</a:t>
            </a:r>
          </a:p>
          <a:p>
            <a:pPr algn="ctr"/>
            <a:endParaRPr lang="en-US" dirty="0"/>
          </a:p>
        </p:txBody>
      </p:sp>
      <p:sp>
        <p:nvSpPr>
          <p:cNvPr id="10" name="Rectangle 9"/>
          <p:cNvSpPr/>
          <p:nvPr/>
        </p:nvSpPr>
        <p:spPr>
          <a:xfrm>
            <a:off x="609600" y="21336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latin typeface="Times New Roman" pitchFamily="18" charset="0"/>
                <a:cs typeface="Times New Roman" pitchFamily="18" charset="0"/>
              </a:rPr>
              <a:t>Rain water sensor</a:t>
            </a:r>
          </a:p>
          <a:p>
            <a:pPr algn="ctr"/>
            <a:endParaRPr lang="en-US" dirty="0">
              <a:solidFill>
                <a:schemeClr val="tx1"/>
              </a:solidFill>
            </a:endParaRPr>
          </a:p>
        </p:txBody>
      </p:sp>
      <p:cxnSp>
        <p:nvCxnSpPr>
          <p:cNvPr id="11" name="Straight Arrow Connector 10"/>
          <p:cNvCxnSpPr>
            <a:stCxn id="5" idx="3"/>
          </p:cNvCxnSpPr>
          <p:nvPr/>
        </p:nvCxnSpPr>
        <p:spPr>
          <a:xfrm>
            <a:off x="2895600" y="16002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p:cNvCxnSpPr>
          <p:nvPr/>
        </p:nvCxnSpPr>
        <p:spPr>
          <a:xfrm>
            <a:off x="2895600" y="23622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95600" y="31242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95600" y="38862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95600" y="4572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895600" y="5334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86200" y="3657600"/>
            <a:ext cx="990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MSP430G2</a:t>
            </a:r>
          </a:p>
          <a:p>
            <a:pPr algn="ctr"/>
            <a:r>
              <a:rPr lang="en-US" dirty="0" smtClean="0">
                <a:solidFill>
                  <a:schemeClr val="tx1"/>
                </a:solidFill>
                <a:latin typeface="Times New Roman" pitchFamily="18" charset="0"/>
                <a:cs typeface="Times New Roman" pitchFamily="18" charset="0"/>
              </a:rPr>
              <a:t>(Slave)</a:t>
            </a:r>
          </a:p>
          <a:p>
            <a:pPr algn="ctr"/>
            <a:endParaRPr lang="en-US" dirty="0">
              <a:solidFill>
                <a:schemeClr val="tx1"/>
              </a:solidFill>
            </a:endParaRPr>
          </a:p>
        </p:txBody>
      </p:sp>
      <p:sp>
        <p:nvSpPr>
          <p:cNvPr id="18" name="Rectangle 17"/>
          <p:cNvSpPr/>
          <p:nvPr/>
        </p:nvSpPr>
        <p:spPr>
          <a:xfrm>
            <a:off x="3886200" y="1447800"/>
            <a:ext cx="9906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MSP430G2 (Master)</a:t>
            </a:r>
          </a:p>
          <a:p>
            <a:pPr algn="ctr"/>
            <a:endParaRPr lang="en-US" dirty="0"/>
          </a:p>
        </p:txBody>
      </p:sp>
      <p:sp>
        <p:nvSpPr>
          <p:cNvPr id="19" name="Rectangle 18"/>
          <p:cNvSpPr/>
          <p:nvPr/>
        </p:nvSpPr>
        <p:spPr>
          <a:xfrm>
            <a:off x="5410200" y="3657600"/>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CAN</a:t>
            </a:r>
          </a:p>
          <a:p>
            <a:r>
              <a:rPr lang="en-US" dirty="0" smtClean="0">
                <a:solidFill>
                  <a:schemeClr val="tx1"/>
                </a:solidFill>
                <a:latin typeface="Times New Roman" pitchFamily="18" charset="0"/>
                <a:cs typeface="Times New Roman" pitchFamily="18" charset="0"/>
              </a:rPr>
              <a:t>Transceiver</a:t>
            </a:r>
          </a:p>
          <a:p>
            <a:pPr algn="ctr"/>
            <a:endParaRPr lang="en-US" dirty="0"/>
          </a:p>
        </p:txBody>
      </p:sp>
      <p:sp>
        <p:nvSpPr>
          <p:cNvPr id="20" name="Rectangle 19"/>
          <p:cNvSpPr/>
          <p:nvPr/>
        </p:nvSpPr>
        <p:spPr>
          <a:xfrm>
            <a:off x="7391400" y="1371600"/>
            <a:ext cx="609600" cy="411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p>
          <a:p>
            <a:pPr>
              <a:lnSpc>
                <a:spcPct val="150000"/>
              </a:lnSpc>
            </a:pPr>
            <a:r>
              <a:rPr lang="en-US" sz="2400" dirty="0" smtClean="0">
                <a:solidFill>
                  <a:schemeClr val="tx1"/>
                </a:solidFill>
                <a:latin typeface="Times New Roman" pitchFamily="18" charset="0"/>
                <a:cs typeface="Times New Roman" pitchFamily="18" charset="0"/>
              </a:rPr>
              <a:t>C</a:t>
            </a:r>
          </a:p>
          <a:p>
            <a:pPr>
              <a:lnSpc>
                <a:spcPct val="150000"/>
              </a:lnSpc>
            </a:pPr>
            <a:r>
              <a:rPr lang="en-US" sz="2400" dirty="0" smtClean="0">
                <a:solidFill>
                  <a:schemeClr val="tx1"/>
                </a:solidFill>
                <a:latin typeface="Times New Roman" pitchFamily="18" charset="0"/>
                <a:cs typeface="Times New Roman" pitchFamily="18" charset="0"/>
              </a:rPr>
              <a:t>A</a:t>
            </a:r>
          </a:p>
          <a:p>
            <a:pPr>
              <a:lnSpc>
                <a:spcPct val="150000"/>
              </a:lnSpc>
            </a:pPr>
            <a:r>
              <a:rPr lang="en-US" sz="2400" dirty="0" smtClean="0">
                <a:solidFill>
                  <a:schemeClr val="tx1"/>
                </a:solidFill>
                <a:latin typeface="Times New Roman" pitchFamily="18" charset="0"/>
                <a:cs typeface="Times New Roman" pitchFamily="18" charset="0"/>
              </a:rPr>
              <a:t>N</a:t>
            </a:r>
          </a:p>
          <a:p>
            <a:pPr>
              <a:lnSpc>
                <a:spcPct val="150000"/>
              </a:lnSpc>
            </a:pPr>
            <a:r>
              <a:rPr lang="en-US" sz="2400" dirty="0" smtClean="0">
                <a:solidFill>
                  <a:schemeClr val="tx1"/>
                </a:solidFill>
                <a:latin typeface="Times New Roman" pitchFamily="18" charset="0"/>
                <a:cs typeface="Times New Roman" pitchFamily="18" charset="0"/>
              </a:rPr>
              <a:t>B</a:t>
            </a:r>
          </a:p>
          <a:p>
            <a:pPr>
              <a:lnSpc>
                <a:spcPct val="150000"/>
              </a:lnSpc>
            </a:pPr>
            <a:r>
              <a:rPr lang="en-US" sz="2400" dirty="0" smtClean="0">
                <a:solidFill>
                  <a:schemeClr val="tx1"/>
                </a:solidFill>
                <a:latin typeface="Times New Roman" pitchFamily="18" charset="0"/>
                <a:cs typeface="Times New Roman" pitchFamily="18" charset="0"/>
              </a:rPr>
              <a:t>U</a:t>
            </a:r>
          </a:p>
          <a:p>
            <a:pPr>
              <a:lnSpc>
                <a:spcPct val="150000"/>
              </a:lnSpc>
            </a:pPr>
            <a:r>
              <a:rPr lang="en-US" sz="2400" dirty="0" smtClean="0">
                <a:solidFill>
                  <a:schemeClr val="tx1"/>
                </a:solidFill>
                <a:latin typeface="Times New Roman" pitchFamily="18" charset="0"/>
                <a:cs typeface="Times New Roman" pitchFamily="18" charset="0"/>
              </a:rPr>
              <a:t>S</a:t>
            </a:r>
          </a:p>
          <a:p>
            <a:pPr algn="ctr">
              <a:lnSpc>
                <a:spcPct val="150000"/>
              </a:lnSpc>
            </a:pPr>
            <a:endParaRPr lang="en-US" sz="2400" dirty="0">
              <a:latin typeface="Times New Roman" pitchFamily="18" charset="0"/>
              <a:cs typeface="Times New Roman" pitchFamily="18" charset="0"/>
            </a:endParaRPr>
          </a:p>
        </p:txBody>
      </p:sp>
      <p:sp>
        <p:nvSpPr>
          <p:cNvPr id="21" name="Rectangle 20"/>
          <p:cNvSpPr/>
          <p:nvPr/>
        </p:nvSpPr>
        <p:spPr>
          <a:xfrm>
            <a:off x="5410200" y="1447800"/>
            <a:ext cx="1295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CAN</a:t>
            </a:r>
          </a:p>
          <a:p>
            <a:r>
              <a:rPr lang="en-US" dirty="0" smtClean="0">
                <a:solidFill>
                  <a:schemeClr val="tx1"/>
                </a:solidFill>
                <a:latin typeface="Times New Roman" pitchFamily="18" charset="0"/>
                <a:cs typeface="Times New Roman" pitchFamily="18" charset="0"/>
              </a:rPr>
              <a:t>Transceiver</a:t>
            </a:r>
          </a:p>
          <a:p>
            <a:pPr algn="ctr"/>
            <a:endParaRPr lang="en-US" dirty="0">
              <a:latin typeface="Times New Roman" pitchFamily="18" charset="0"/>
              <a:cs typeface="Times New Roman" pitchFamily="18" charset="0"/>
            </a:endParaRPr>
          </a:p>
        </p:txBody>
      </p:sp>
      <p:cxnSp>
        <p:nvCxnSpPr>
          <p:cNvPr id="22" name="Straight Arrow Connector 21"/>
          <p:cNvCxnSpPr>
            <a:stCxn id="21" idx="3"/>
          </p:cNvCxnSpPr>
          <p:nvPr/>
        </p:nvCxnSpPr>
        <p:spPr>
          <a:xfrm>
            <a:off x="6705600" y="23622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1" idx="1"/>
          </p:cNvCxnSpPr>
          <p:nvPr/>
        </p:nvCxnSpPr>
        <p:spPr>
          <a:xfrm>
            <a:off x="4876800" y="2362200"/>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3"/>
          </p:cNvCxnSpPr>
          <p:nvPr/>
        </p:nvCxnSpPr>
        <p:spPr>
          <a:xfrm flipH="1">
            <a:off x="6705600" y="45720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1"/>
            <a:endCxn id="17" idx="3"/>
          </p:cNvCxnSpPr>
          <p:nvPr/>
        </p:nvCxnSpPr>
        <p:spPr>
          <a:xfrm flipH="1">
            <a:off x="4876800" y="4572000"/>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CIRCUIT EXPLANATION </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There are master and slave modules in this vehicle control system implementation. In master module, sensor has been interfaced. Analog sensors like Temperature sensor and Rain water sensor which are connected to ADC ports,</a:t>
            </a:r>
          </a:p>
          <a:p>
            <a:pPr algn="just"/>
            <a:r>
              <a:rPr lang="en-US" sz="2800" dirty="0" smtClean="0">
                <a:latin typeface="Times New Roman" pitchFamily="18" charset="0"/>
                <a:cs typeface="Times New Roman" pitchFamily="18" charset="0"/>
              </a:rPr>
              <a:t>Where the Analog values are converted into digital.MSP430G2553 has a10 bit ADC, so the maximum precision is 1023 as digital value .Digital sensor like Fuel level sensor is used. </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CIRCUIT EXPLANATION </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The serial monitor in ENERGIA can display the digital values of the sensors, provided com port of the USB and device should be similar, Baud rate of the controller terminal should be 9600Hz and tool selection should be made. Through receiver which is slave module the data’s are displayed in serial monitor.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COMPONENTS SPECIFICATION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MSP430G2553 Launch Pad(2).</a:t>
            </a:r>
          </a:p>
          <a:p>
            <a:r>
              <a:rPr lang="en-US" dirty="0" smtClean="0">
                <a:latin typeface="Times New Roman" pitchFamily="18" charset="0"/>
                <a:cs typeface="Times New Roman" pitchFamily="18" charset="0"/>
              </a:rPr>
              <a:t>MCP2551 CAN Transceiver(2).</a:t>
            </a:r>
          </a:p>
          <a:p>
            <a:r>
              <a:rPr lang="en-US" dirty="0" smtClean="0">
                <a:latin typeface="Times New Roman" pitchFamily="18" charset="0"/>
                <a:cs typeface="Times New Roman" pitchFamily="18" charset="0"/>
              </a:rPr>
              <a:t>Temperature Sensor (LM35).</a:t>
            </a:r>
          </a:p>
          <a:p>
            <a:r>
              <a:rPr lang="en-US" dirty="0" smtClean="0">
                <a:latin typeface="Times New Roman" pitchFamily="18" charset="0"/>
                <a:cs typeface="Times New Roman" pitchFamily="18" charset="0"/>
              </a:rPr>
              <a:t>Rain water Sensor.</a:t>
            </a:r>
          </a:p>
          <a:p>
            <a:r>
              <a:rPr lang="en-US" dirty="0" smtClean="0">
                <a:latin typeface="Times New Roman" pitchFamily="18" charset="0"/>
                <a:cs typeface="Times New Roman" pitchFamily="18" charset="0"/>
              </a:rPr>
              <a:t>Water level Sensor.</a:t>
            </a:r>
          </a:p>
          <a:p>
            <a:r>
              <a:rPr lang="en-US" dirty="0" smtClean="0">
                <a:latin typeface="Times New Roman" pitchFamily="18" charset="0"/>
                <a:cs typeface="Times New Roman" pitchFamily="18" charset="0"/>
              </a:rPr>
              <a:t>RS 232 Serial Port.</a:t>
            </a:r>
          </a:p>
          <a:p>
            <a:r>
              <a:rPr lang="en-US" dirty="0" smtClean="0">
                <a:latin typeface="Times New Roman" pitchFamily="18" charset="0"/>
                <a:cs typeface="Times New Roman" pitchFamily="18" charset="0"/>
              </a:rPr>
              <a:t>7805 Voltage Regulator.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RESULTS</a:t>
            </a:r>
            <a:b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4000" b="1" dirty="0" smtClean="0">
                <a:latin typeface="Times New Roman" pitchFamily="18" charset="0"/>
                <a:cs typeface="Times New Roman" pitchFamily="18" charset="0"/>
              </a:rPr>
              <a:t>POWER REPORT </a:t>
            </a:r>
            <a:endParaRPr lang="en-US" sz="4000"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1112837"/>
            <a:ext cx="8229600" cy="5364163"/>
          </a:xfrm>
        </p:spPr>
        <p:txBody>
          <a:bodyPr>
            <a:normAutofit/>
          </a:bodyPr>
          <a:lstStyle/>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p:txBody>
      </p:sp>
      <p:graphicFrame>
        <p:nvGraphicFramePr>
          <p:cNvPr id="6" name="Chart 5"/>
          <p:cNvGraphicFramePr/>
          <p:nvPr/>
        </p:nvGraphicFramePr>
        <p:xfrm>
          <a:off x="1676400" y="1676400"/>
          <a:ext cx="60960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rot="16200000">
            <a:off x="685800" y="3124200"/>
            <a:ext cx="1383712" cy="369332"/>
          </a:xfrm>
          <a:prstGeom prst="rect">
            <a:avLst/>
          </a:prstGeom>
        </p:spPr>
        <p:txBody>
          <a:bodyPr wrap="none">
            <a:spAutoFit/>
          </a:bodyPr>
          <a:lstStyle/>
          <a:p>
            <a:r>
              <a:rPr lang="en-US" dirty="0" smtClean="0">
                <a:latin typeface="Times New Roman" pitchFamily="18" charset="0"/>
                <a:cs typeface="Times New Roman" pitchFamily="18" charset="0"/>
              </a:rPr>
              <a:t> Current(</a:t>
            </a:r>
            <a:r>
              <a:rPr lang="en-US" dirty="0" err="1" smtClean="0">
                <a:latin typeface="Times New Roman" pitchFamily="18" charset="0"/>
                <a:cs typeface="Times New Roman" pitchFamily="18" charset="0"/>
              </a:rPr>
              <a:t>uA</a:t>
            </a:r>
            <a:r>
              <a:rPr lang="en-US" dirty="0" smtClean="0">
                <a:latin typeface="Times New Roman" pitchFamily="18" charset="0"/>
                <a:cs typeface="Times New Roman" pitchFamily="18" charset="0"/>
              </a:rPr>
              <a:t>)</a:t>
            </a:r>
            <a:endParaRPr lang="en-US" dirty="0"/>
          </a:p>
        </p:txBody>
      </p:sp>
      <p:sp>
        <p:nvSpPr>
          <p:cNvPr id="9" name="Rectangle 8"/>
          <p:cNvSpPr/>
          <p:nvPr/>
        </p:nvSpPr>
        <p:spPr>
          <a:xfrm>
            <a:off x="3505200" y="5334000"/>
            <a:ext cx="1110240" cy="369332"/>
          </a:xfrm>
          <a:prstGeom prst="rect">
            <a:avLst/>
          </a:prstGeom>
        </p:spPr>
        <p:txBody>
          <a:bodyPr wrap="none">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Tpro</a:t>
            </a:r>
            <a:r>
              <a:rPr lang="en-US" dirty="0" smtClean="0">
                <a:latin typeface="Times New Roman" pitchFamily="18" charset="0"/>
                <a:cs typeface="Times New Roman" pitchFamily="18" charset="0"/>
              </a:rPr>
              <a:t>(ms)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RESULTS</a:t>
            </a: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15</a:t>
            </a:fld>
            <a:endParaRPr lang="en-IN"/>
          </a:p>
        </p:txBody>
      </p:sp>
      <p:sp>
        <p:nvSpPr>
          <p:cNvPr id="6" name="Content Placeholder 5"/>
          <p:cNvSpPr>
            <a:spLocks noGrp="1"/>
          </p:cNvSpPr>
          <p:nvPr>
            <p:ph idx="1"/>
          </p:nvPr>
        </p:nvSpPr>
        <p:spPr/>
        <p:txBody>
          <a:bodyPr/>
          <a:lstStyle/>
          <a:p>
            <a:endParaRPr lang="en-US" dirty="0"/>
          </a:p>
        </p:txBody>
      </p:sp>
      <p:pic>
        <p:nvPicPr>
          <p:cNvPr id="7" name="Picture 6"/>
          <p:cNvPicPr/>
          <p:nvPr/>
        </p:nvPicPr>
        <p:blipFill>
          <a:blip r:embed="rId2" cstate="print"/>
          <a:srcRect/>
          <a:stretch>
            <a:fillRect/>
          </a:stretch>
        </p:blipFill>
        <p:spPr bwMode="auto">
          <a:xfrm>
            <a:off x="762000" y="1752600"/>
            <a:ext cx="7620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SUMMARY AND FUTURE ENHANCEMENT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Thus the Engine Controller Unit for Automobile is designed using TI Controller if future it can be further improved by moving all the parameters sensed to an automotive domain of driver less automobiles.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REFERENCES</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buFont typeface="+mj-lt"/>
              <a:buAutoNum type="arabicPeriod"/>
            </a:pPr>
            <a:r>
              <a:rPr lang="en-US" sz="1400" dirty="0" err="1" smtClean="0">
                <a:latin typeface="Times New Roman" pitchFamily="18" charset="0"/>
                <a:cs typeface="Times New Roman" pitchFamily="18" charset="0"/>
              </a:rPr>
              <a:t>Vijayalakshmi,S</a:t>
            </a:r>
            <a:r>
              <a:rPr lang="en-US" sz="1400" dirty="0" smtClean="0">
                <a:latin typeface="Times New Roman" pitchFamily="18" charset="0"/>
                <a:cs typeface="Times New Roman" pitchFamily="18" charset="0"/>
              </a:rPr>
              <a:t>. “ Vehicle control system implementation Using CAN protocol”. IJAREEIE, Volume 2, Issue 6, June 2013.</a:t>
            </a:r>
          </a:p>
          <a:p>
            <a:pPr lvl="0">
              <a:buFont typeface="+mj-lt"/>
              <a:buAutoNum type="arabicPeriod"/>
            </a:pPr>
            <a:r>
              <a:rPr lang="en-US" sz="1400" dirty="0" smtClean="0">
                <a:latin typeface="Times New Roman" pitchFamily="18" charset="0"/>
                <a:cs typeface="Times New Roman" pitchFamily="18" charset="0"/>
              </a:rPr>
              <a:t>Kumar, M. </a:t>
            </a:r>
            <a:r>
              <a:rPr lang="en-US" sz="1400" dirty="0" err="1" smtClean="0">
                <a:latin typeface="Times New Roman" pitchFamily="18" charset="0"/>
                <a:cs typeface="Times New Roman" pitchFamily="18" charset="0"/>
              </a:rPr>
              <a:t>A.Verma</a:t>
            </a:r>
            <a:r>
              <a:rPr lang="en-US" sz="1400" dirty="0" smtClean="0">
                <a:latin typeface="Times New Roman" pitchFamily="18" charset="0"/>
                <a:cs typeface="Times New Roman" pitchFamily="18" charset="0"/>
              </a:rPr>
              <a:t>, and A. </a:t>
            </a:r>
            <a:r>
              <a:rPr lang="en-US" sz="1400" dirty="0" err="1" smtClean="0">
                <a:latin typeface="Times New Roman" pitchFamily="18" charset="0"/>
                <a:cs typeface="Times New Roman" pitchFamily="18" charset="0"/>
              </a:rPr>
              <a:t>Srividya</a:t>
            </a:r>
            <a:r>
              <a:rPr lang="en-US" sz="1400" dirty="0" smtClean="0">
                <a:latin typeface="Times New Roman" pitchFamily="18" charset="0"/>
                <a:cs typeface="Times New Roman" pitchFamily="18" charset="0"/>
              </a:rPr>
              <a:t>, Response-Time “Modeling of Controller Area Network (CAN). Distributed Computing and Networking, Lecture Notes in Computer Science Volume 5408, p 163-174, 2009.</a:t>
            </a:r>
          </a:p>
          <a:p>
            <a:pPr lvl="0">
              <a:buFont typeface="+mj-lt"/>
              <a:buAutoNum type="arabicPeriod"/>
            </a:pPr>
            <a:r>
              <a:rPr lang="en-US" sz="1400" dirty="0" smtClean="0">
                <a:latin typeface="Times New Roman" pitchFamily="18" charset="0"/>
                <a:cs typeface="Times New Roman" pitchFamily="18" charset="0"/>
              </a:rPr>
              <a:t>Li, M., Design of Embedded Remote Temperature Monitoring System based on Advanced RISC Machine. </a:t>
            </a:r>
            <a:r>
              <a:rPr lang="en-US" sz="1400" dirty="0" err="1" smtClean="0">
                <a:latin typeface="Times New Roman" pitchFamily="18" charset="0"/>
                <a:cs typeface="Times New Roman" pitchFamily="18" charset="0"/>
              </a:rPr>
              <a:t>Electrotechnics</a:t>
            </a:r>
            <a:r>
              <a:rPr lang="en-US" sz="1400" dirty="0" smtClean="0">
                <a:latin typeface="Times New Roman" pitchFamily="18" charset="0"/>
                <a:cs typeface="Times New Roman" pitchFamily="18" charset="0"/>
              </a:rPr>
              <a:t> Electric, 06, p. 273, 2009.</a:t>
            </a:r>
          </a:p>
          <a:p>
            <a:pPr lvl="0">
              <a:buFont typeface="+mj-lt"/>
              <a:buAutoNum type="arabicPeriod"/>
            </a:pPr>
            <a:r>
              <a:rPr lang="en-US" sz="1400" dirty="0" err="1" smtClean="0">
                <a:latin typeface="Times New Roman" pitchFamily="18" charset="0"/>
                <a:cs typeface="Times New Roman" pitchFamily="18" charset="0"/>
              </a:rPr>
              <a:t>Prodanov</a:t>
            </a:r>
            <a:r>
              <a:rPr lang="en-US" sz="1400" dirty="0" smtClean="0">
                <a:latin typeface="Times New Roman" pitchFamily="18" charset="0"/>
                <a:cs typeface="Times New Roman" pitchFamily="18" charset="0"/>
              </a:rPr>
              <a:t>, W., M. Valle, and R. </a:t>
            </a:r>
            <a:r>
              <a:rPr lang="en-US" sz="1400" dirty="0" err="1" smtClean="0">
                <a:latin typeface="Times New Roman" pitchFamily="18" charset="0"/>
                <a:cs typeface="Times New Roman" pitchFamily="18" charset="0"/>
              </a:rPr>
              <a:t>Buzas</a:t>
            </a:r>
            <a:r>
              <a:rPr lang="en-US" sz="1400" dirty="0" smtClean="0">
                <a:latin typeface="Times New Roman" pitchFamily="18" charset="0"/>
                <a:cs typeface="Times New Roman" pitchFamily="18" charset="0"/>
              </a:rPr>
              <a:t>, A controller area network bus transceiver behavioral model for network design and simulation. IEEE Transactions on Industrial Electronics, 56(9): p. 3762-377, 2009.</a:t>
            </a:r>
          </a:p>
          <a:p>
            <a:pPr lvl="0">
              <a:buFont typeface="+mj-lt"/>
              <a:buAutoNum type="arabicPeriod"/>
            </a:pPr>
            <a:r>
              <a:rPr lang="en-US" sz="1400" smtClean="0">
                <a:latin typeface="Times New Roman" pitchFamily="18" charset="0"/>
                <a:cs typeface="Times New Roman" pitchFamily="18" charset="0"/>
              </a:rPr>
              <a:t>Wilfried Voss, A comprehensive guide to controller area network, Copperhill Media Corporation, 2005-2008.</a:t>
            </a:r>
          </a:p>
          <a:p>
            <a:pPr lvl="0">
              <a:buFont typeface="+mj-lt"/>
              <a:buAutoNum type="arabicPeriod"/>
            </a:pPr>
            <a:r>
              <a:rPr lang="en-US" sz="1400" smtClean="0">
                <a:latin typeface="Times New Roman" pitchFamily="18" charset="0"/>
                <a:cs typeface="Times New Roman" pitchFamily="18" charset="0"/>
              </a:rPr>
              <a:t>Tindell, K., A. Burns, and A.J. Wellings, Calculating controller area network (CAN) message response times. Control Engineering Practice, 3(8): p. 1163-1169, 2005. </a:t>
            </a:r>
          </a:p>
          <a:p>
            <a:pPr lvl="0">
              <a:buFont typeface="+mj-lt"/>
              <a:buAutoNum type="arabicPeriod"/>
            </a:pPr>
            <a:r>
              <a:rPr lang="en-US" sz="1400" smtClean="0">
                <a:latin typeface="Times New Roman" pitchFamily="18" charset="0"/>
                <a:cs typeface="Times New Roman" pitchFamily="18" charset="0"/>
              </a:rPr>
              <a:t>Benjamin C Kuo, M. Farid Golnaraghi,Automatic Control systems, Eight edition, John wiley &amp; sons., Inc 2003.</a:t>
            </a:r>
          </a:p>
          <a:p>
            <a:pPr lvl="0">
              <a:buFont typeface="+mj-lt"/>
              <a:buAutoNum type="arabicPeriod"/>
            </a:pPr>
            <a:r>
              <a:rPr lang="en-US" sz="1400" smtClean="0">
                <a:latin typeface="Times New Roman" pitchFamily="18" charset="0"/>
                <a:cs typeface="Times New Roman" pitchFamily="18" charset="0"/>
              </a:rPr>
              <a:t>Pazul, “Controller Area Network (CAN) Basics”, Microchip technology Inc., AN713, May 1999.</a:t>
            </a:r>
          </a:p>
          <a:p>
            <a:pPr lvl="0">
              <a:buFont typeface="+mj-lt"/>
              <a:buAutoNum type="arabicPeriod"/>
            </a:pPr>
            <a:r>
              <a:rPr lang="en-US" sz="1400" smtClean="0">
                <a:latin typeface="Times New Roman" pitchFamily="18" charset="0"/>
                <a:cs typeface="Times New Roman" pitchFamily="18" charset="0"/>
              </a:rPr>
              <a:t>ISO (1993). Road Vehicles: Interchange of Digital Information: Controller Area Network (CAN) for High Speed Communication. ISO 11898:1993.</a:t>
            </a:r>
          </a:p>
          <a:p>
            <a:pPr lvl="0">
              <a:buFont typeface="+mj-lt"/>
              <a:buAutoNum type="arabicPeriod"/>
            </a:pPr>
            <a:r>
              <a:rPr lang="en-US" sz="1400" smtClean="0">
                <a:latin typeface="Times New Roman" pitchFamily="18" charset="0"/>
                <a:cs typeface="Times New Roman" pitchFamily="18" charset="0"/>
              </a:rPr>
              <a:t>B.Gmbh, “CAN specifications” vol 1 Version 2.0, 1991.</a:t>
            </a:r>
          </a:p>
          <a:p>
            <a:pPr>
              <a:buNone/>
            </a:pPr>
            <a:endParaRPr lang="en-US" sz="1400" dirty="0" smtClean="0">
              <a:latin typeface="Times New Roman" pitchFamily="18" charset="0"/>
              <a:cs typeface="Times New Roman" pitchFamily="18" charset="0"/>
            </a:endParaRPr>
          </a:p>
          <a:p>
            <a:pPr>
              <a:buFont typeface="+mj-lt"/>
              <a:buAutoNum type="arabicPeriod"/>
            </a:pP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sz="4000" b="1" dirty="0" smtClean="0">
                <a:latin typeface="Times New Roman" pitchFamily="18" charset="0"/>
                <a:cs typeface="Times New Roman" pitchFamily="18" charset="0"/>
              </a:rPr>
              <a:t>QUERIES ?</a:t>
            </a:r>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457200" y="500063"/>
            <a:ext cx="8229600" cy="5626100"/>
          </a:xfrm>
        </p:spPr>
        <p:txBody>
          <a:bodyPr/>
          <a:lstStyle/>
          <a:p>
            <a:pPr eaLnBrk="1" hangingPunct="1">
              <a:buFont typeface="Arial" charset="0"/>
              <a:buNone/>
            </a:pPr>
            <a:endParaRPr lang="en-US" altLang="en-US" b="1" dirty="0" smtClean="0">
              <a:solidFill>
                <a:schemeClr val="tx2"/>
              </a:solidFill>
              <a:latin typeface="Times New Roman" pitchFamily="18" charset="0"/>
              <a:cs typeface="Times New Roman" pitchFamily="18" charset="0"/>
            </a:endParaRPr>
          </a:p>
          <a:p>
            <a:pPr eaLnBrk="1" hangingPunct="1">
              <a:buFont typeface="Arial" charset="0"/>
              <a:buNone/>
            </a:pPr>
            <a:endParaRPr lang="en-US" altLang="en-US" b="1" dirty="0" smtClean="0">
              <a:solidFill>
                <a:schemeClr val="tx2"/>
              </a:solidFill>
              <a:latin typeface="Times New Roman" pitchFamily="18" charset="0"/>
              <a:cs typeface="Times New Roman" pitchFamily="18" charset="0"/>
            </a:endParaRPr>
          </a:p>
          <a:p>
            <a:pPr eaLnBrk="1" hangingPunct="1">
              <a:buFont typeface="Arial" charset="0"/>
              <a:buNone/>
            </a:pPr>
            <a:endParaRPr lang="en-US" altLang="en-US" b="1" dirty="0" smtClean="0">
              <a:solidFill>
                <a:schemeClr val="tx2"/>
              </a:solidFill>
              <a:latin typeface="Times New Roman" pitchFamily="18" charset="0"/>
              <a:cs typeface="Times New Roman" pitchFamily="18" charset="0"/>
            </a:endParaRPr>
          </a:p>
          <a:p>
            <a:pPr algn="ctr" eaLnBrk="1" hangingPunct="1">
              <a:buFont typeface="Arial" charset="0"/>
              <a:buNone/>
            </a:pPr>
            <a:r>
              <a:rPr lang="en-US" altLang="en-US" sz="4400" b="1" dirty="0" smtClean="0">
                <a:latin typeface="Times New Roman" pitchFamily="18" charset="0"/>
                <a:cs typeface="Times New Roman" pitchFamily="18" charset="0"/>
              </a:rPr>
              <a:t>THANK YOU</a:t>
            </a:r>
            <a:endParaRPr lang="en-IN" altLang="en-US" sz="4400" b="1" dirty="0" smtClean="0">
              <a:latin typeface="Times New Roman" pitchFamily="18" charset="0"/>
              <a:cs typeface="Times New Roman" pitchFamily="18" charset="0"/>
            </a:endParaRPr>
          </a:p>
          <a:p>
            <a:pPr eaLnBrk="1" hangingPunct="1"/>
            <a:endParaRPr lang="en-US" altLang="en-US" sz="4400" dirty="0" smtClean="0"/>
          </a:p>
        </p:txBody>
      </p:sp>
      <p:sp>
        <p:nvSpPr>
          <p:cNvPr id="6" name="Slide Number Placeholder 5"/>
          <p:cNvSpPr>
            <a:spLocks noGrp="1"/>
          </p:cNvSpPr>
          <p:nvPr>
            <p:ph type="sldNum" sz="quarter" idx="12"/>
          </p:nvPr>
        </p:nvSpPr>
        <p:spPr/>
        <p:txBody>
          <a:bodyPr/>
          <a:lstStyle/>
          <a:p>
            <a:pPr>
              <a:defRPr/>
            </a:pPr>
            <a:fld id="{48F78199-E4D6-48E4-9B81-727B10E956A4}" type="slidenum">
              <a:rPr lang="en-IN"/>
              <a:pPr>
                <a:defRPr/>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OBJECTIVE</a:t>
            </a:r>
            <a:endParaRPr lang="en-US" sz="4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990600" y="1600200"/>
            <a:ext cx="7239000" cy="4525963"/>
          </a:xfrm>
        </p:spPr>
        <p:txBody>
          <a:bodyPr>
            <a:normAutofit/>
          </a:bodyPr>
          <a:lstStyle/>
          <a:p>
            <a:pPr algn="just">
              <a:buNone/>
            </a:pPr>
            <a:r>
              <a:rPr lang="en-US" sz="2400" dirty="0" smtClean="0">
                <a:latin typeface="Times New Roman" pitchFamily="18" charset="0"/>
                <a:cs typeface="Times New Roman" pitchFamily="18" charset="0"/>
              </a:rPr>
              <a:t>     To Implement the control system for vehicle using CAN protocol with ultra low power consuming TI controller and low cost Micro Chip Transceiver.</a:t>
            </a:r>
            <a:endParaRPr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90BD113F-B437-4A6F-9DD2-F0485CDD6BD6}" type="slidenum">
              <a:rPr lang="en-US" smtClean="0"/>
              <a:pPr>
                <a:defRPr/>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ABSTRACT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914400" y="1600201"/>
            <a:ext cx="6934200" cy="4038600"/>
          </a:xfrm>
        </p:spPr>
        <p:txBody>
          <a:bodyPr/>
          <a:lstStyle/>
          <a:p>
            <a:pPr algn="just"/>
            <a:r>
              <a:rPr lang="en-US" sz="2400" dirty="0" smtClean="0">
                <a:latin typeface="Times New Roman" pitchFamily="18" charset="0"/>
                <a:cs typeface="Times New Roman" pitchFamily="18" charset="0"/>
              </a:rPr>
              <a:t>Automobile Automation is a growing field which focuses on power, cost, fuel and time efficiency of the system. All modern vehicles today include an   Engine Control Unit (ECU). </a:t>
            </a:r>
          </a:p>
          <a:p>
            <a:pPr algn="just"/>
            <a:r>
              <a:rPr lang="en-US" sz="2400" dirty="0" smtClean="0">
                <a:latin typeface="Times New Roman" pitchFamily="18" charset="0"/>
                <a:cs typeface="Times New Roman" pitchFamily="18" charset="0"/>
              </a:rPr>
              <a:t>This project aims in designing ECU of the vehicle using ultra low power consuming MSP430 and high data rate transmission CAN Protocol.</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3</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LITERATURE</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SURVEY</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4</a:t>
            </a:fld>
            <a:endParaRPr lang="en-IN"/>
          </a:p>
        </p:txBody>
      </p:sp>
      <p:graphicFrame>
        <p:nvGraphicFramePr>
          <p:cNvPr id="7" name="Content Placeholder 6"/>
          <p:cNvGraphicFramePr>
            <a:graphicFrameLocks noGrp="1"/>
          </p:cNvGraphicFramePr>
          <p:nvPr>
            <p:ph idx="1"/>
          </p:nvPr>
        </p:nvGraphicFramePr>
        <p:xfrm>
          <a:off x="457200" y="1676399"/>
          <a:ext cx="8229600" cy="4822510"/>
        </p:xfrm>
        <a:graphic>
          <a:graphicData uri="http://schemas.openxmlformats.org/drawingml/2006/table">
            <a:tbl>
              <a:tblPr firstRow="1" bandRow="1">
                <a:tableStyleId>{5C22544A-7EE6-4342-B048-85BDC9FD1C3A}</a:tableStyleId>
              </a:tblPr>
              <a:tblGrid>
                <a:gridCol w="838200"/>
                <a:gridCol w="1905000"/>
                <a:gridCol w="2057400"/>
                <a:gridCol w="1752600"/>
                <a:gridCol w="1676400"/>
              </a:tblGrid>
              <a:tr h="1178722">
                <a:tc>
                  <a:txBody>
                    <a:bodyPr/>
                    <a:lstStyle/>
                    <a:p>
                      <a:pPr algn="ctr"/>
                      <a:r>
                        <a:rPr lang="en-US" sz="2000" dirty="0" err="1" smtClean="0">
                          <a:latin typeface="Times New Roman" pitchFamily="18" charset="0"/>
                          <a:cs typeface="Times New Roman" pitchFamily="18" charset="0"/>
                        </a:rPr>
                        <a:t>S.No</a:t>
                      </a:r>
                      <a:endParaRPr lang="en-US" sz="2000" dirty="0">
                        <a:latin typeface="Times New Roman" pitchFamily="18" charset="0"/>
                        <a:cs typeface="Times New Roman" pitchFamily="18" charset="0"/>
                      </a:endParaRPr>
                    </a:p>
                  </a:txBody>
                  <a:tcPr anchor="ctr"/>
                </a:tc>
                <a:tc>
                  <a:txBody>
                    <a:bodyPr/>
                    <a:lstStyle/>
                    <a:p>
                      <a:pPr algn="ctr"/>
                      <a:r>
                        <a:rPr lang="en-US" sz="2000" b="1" kern="1200" dirty="0" smtClean="0">
                          <a:solidFill>
                            <a:schemeClr val="lt1"/>
                          </a:solidFill>
                          <a:latin typeface="Times New Roman" pitchFamily="18" charset="0"/>
                          <a:ea typeface="+mn-ea"/>
                          <a:cs typeface="Times New Roman" pitchFamily="18" charset="0"/>
                        </a:rPr>
                        <a:t>Title of the paper and</a:t>
                      </a:r>
                      <a:r>
                        <a:rPr lang="en-US" sz="2000" b="1" kern="1200" baseline="0" dirty="0" smtClean="0">
                          <a:solidFill>
                            <a:schemeClr val="lt1"/>
                          </a:solidFill>
                          <a:latin typeface="Times New Roman" pitchFamily="18" charset="0"/>
                          <a:ea typeface="+mn-ea"/>
                          <a:cs typeface="Times New Roman" pitchFamily="18" charset="0"/>
                        </a:rPr>
                        <a:t> </a:t>
                      </a:r>
                      <a:r>
                        <a:rPr lang="en-US" sz="2000" b="1" kern="1200" dirty="0" smtClean="0">
                          <a:solidFill>
                            <a:schemeClr val="lt1"/>
                          </a:solidFill>
                          <a:latin typeface="Times New Roman" pitchFamily="18" charset="0"/>
                          <a:ea typeface="+mn-ea"/>
                          <a:cs typeface="Times New Roman" pitchFamily="18" charset="0"/>
                        </a:rPr>
                        <a:t>author Name (Year)</a:t>
                      </a:r>
                      <a:endParaRPr lang="en-US" sz="2000" dirty="0">
                        <a:latin typeface="Times New Roman" pitchFamily="18" charset="0"/>
                        <a:cs typeface="Times New Roman" pitchFamily="18" charset="0"/>
                      </a:endParaRPr>
                    </a:p>
                  </a:txBody>
                  <a:tcPr anchor="ctr"/>
                </a:tc>
                <a:tc>
                  <a:txBody>
                    <a:bodyPr/>
                    <a:lstStyle/>
                    <a:p>
                      <a:pPr marL="0" marR="0" algn="ctr">
                        <a:lnSpc>
                          <a:spcPct val="115000"/>
                        </a:lnSpc>
                        <a:spcBef>
                          <a:spcPts val="0"/>
                        </a:spcBef>
                        <a:spcAft>
                          <a:spcPts val="0"/>
                        </a:spcAft>
                      </a:pPr>
                      <a:r>
                        <a:rPr lang="en-US" sz="2000" b="1" kern="1200" dirty="0" smtClean="0">
                          <a:solidFill>
                            <a:schemeClr val="lt1"/>
                          </a:solidFill>
                          <a:latin typeface="Times New Roman" pitchFamily="18" charset="0"/>
                          <a:ea typeface="+mn-ea"/>
                          <a:cs typeface="Times New Roman" pitchFamily="18" charset="0"/>
                        </a:rPr>
                        <a:t>Met</a:t>
                      </a:r>
                      <a:r>
                        <a:rPr lang="en-US" sz="2000" dirty="0">
                          <a:latin typeface="Times New Roman" pitchFamily="18" charset="0"/>
                          <a:ea typeface="Calibri"/>
                          <a:cs typeface="Times New Roman" pitchFamily="18" charset="0"/>
                        </a:rPr>
                        <a:t>hodology </a:t>
                      </a: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Merits</a:t>
                      </a:r>
                    </a:p>
                  </a:txBody>
                  <a:tcPr marL="68580" marR="68580" marT="0" marB="0" anchor="ctr"/>
                </a:tc>
                <a:tc>
                  <a:txBody>
                    <a:bodyPr/>
                    <a:lstStyle/>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Demerits</a:t>
                      </a:r>
                      <a:endParaRPr lang="en-US" sz="2000" b="1" kern="1200" dirty="0" smtClean="0">
                        <a:solidFill>
                          <a:schemeClr val="lt1"/>
                        </a:solidFill>
                        <a:latin typeface="Times New Roman" pitchFamily="18" charset="0"/>
                        <a:ea typeface="+mn-ea"/>
                        <a:cs typeface="Times New Roman" pitchFamily="18" charset="0"/>
                      </a:endParaRPr>
                    </a:p>
                  </a:txBody>
                  <a:tcPr marL="68580" marR="68580" marT="0" marB="0" anchor="ctr"/>
                </a:tc>
              </a:tr>
              <a:tr h="1500190">
                <a:tc>
                  <a:txBody>
                    <a:bodyPr/>
                    <a:lstStyle/>
                    <a:p>
                      <a:r>
                        <a:rPr lang="en-US" dirty="0" smtClean="0"/>
                        <a:t>1.</a:t>
                      </a:r>
                      <a:endParaRPr lang="en-US" dirty="0"/>
                    </a:p>
                  </a:txBody>
                  <a:tcPr/>
                </a:tc>
                <a:tc>
                  <a:txBody>
                    <a:bodyPr/>
                    <a:lstStyle/>
                    <a:p>
                      <a:r>
                        <a:rPr lang="en-US" sz="1800" baseline="0" dirty="0" smtClean="0">
                          <a:solidFill>
                            <a:schemeClr val="tx1"/>
                          </a:solidFill>
                          <a:latin typeface="Times New Roman" pitchFamily="18" charset="0"/>
                          <a:cs typeface="Times New Roman" pitchFamily="18" charset="0"/>
                        </a:rPr>
                        <a:t>Automatic control system by </a:t>
                      </a:r>
                      <a:r>
                        <a:rPr lang="en-US" sz="1800" dirty="0" smtClean="0">
                          <a:latin typeface="Times New Roman" pitchFamily="18" charset="0"/>
                          <a:cs typeface="Times New Roman" pitchFamily="18" charset="0"/>
                        </a:rPr>
                        <a:t>Benjamin C </a:t>
                      </a:r>
                      <a:r>
                        <a:rPr lang="en-US" sz="1800" dirty="0" err="1" smtClean="0">
                          <a:latin typeface="Times New Roman" pitchFamily="18" charset="0"/>
                          <a:cs typeface="Times New Roman" pitchFamily="18" charset="0"/>
                        </a:rPr>
                        <a:t>Kuo</a:t>
                      </a:r>
                      <a:r>
                        <a:rPr lang="en-US" sz="1800" dirty="0" smtClean="0">
                          <a:latin typeface="Times New Roman" pitchFamily="18" charset="0"/>
                          <a:cs typeface="Times New Roman" pitchFamily="18" charset="0"/>
                        </a:rPr>
                        <a:t> [2003].</a:t>
                      </a:r>
                      <a:endParaRPr lang="en-US" dirty="0"/>
                    </a:p>
                  </a:txBody>
                  <a:tcPr/>
                </a:tc>
                <a:tc>
                  <a:txBody>
                    <a:bodyPr/>
                    <a:lstStyle/>
                    <a:p>
                      <a:r>
                        <a:rPr kumimoji="0" lang="en-US" sz="1800" kern="1200" baseline="0" dirty="0" smtClean="0">
                          <a:solidFill>
                            <a:schemeClr val="tx1"/>
                          </a:solidFill>
                          <a:latin typeface="Times New Roman" pitchFamily="18" charset="0"/>
                          <a:ea typeface="+mn-ea"/>
                          <a:cs typeface="Times New Roman" pitchFamily="18" charset="0"/>
                        </a:rPr>
                        <a:t> </a:t>
                      </a:r>
                      <a:r>
                        <a:rPr kumimoji="0" lang="en-US" sz="1800" kern="1200" dirty="0" smtClean="0">
                          <a:solidFill>
                            <a:schemeClr val="tx1"/>
                          </a:solidFill>
                          <a:latin typeface="Times New Roman" pitchFamily="18" charset="0"/>
                          <a:ea typeface="+mn-ea"/>
                          <a:cs typeface="Times New Roman" pitchFamily="18" charset="0"/>
                        </a:rPr>
                        <a:t>PID using controller</a:t>
                      </a:r>
                    </a:p>
                  </a:txBody>
                  <a:tcPr/>
                </a:tc>
                <a:tc>
                  <a:txBody>
                    <a:bodyPr/>
                    <a:lstStyle/>
                    <a:p>
                      <a:r>
                        <a:rPr lang="en-US" sz="1800" dirty="0" smtClean="0">
                          <a:solidFill>
                            <a:schemeClr val="tx1"/>
                          </a:solidFill>
                          <a:latin typeface="Times New Roman" pitchFamily="18" charset="0"/>
                          <a:cs typeface="Times New Roman" pitchFamily="18" charset="0"/>
                        </a:rPr>
                        <a:t>High speed</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Electrical noise</a:t>
                      </a:r>
                      <a:endParaRPr lang="en-US" sz="1800" dirty="0">
                        <a:solidFill>
                          <a:schemeClr val="tx1"/>
                        </a:solidFill>
                        <a:latin typeface="Times New Roman" pitchFamily="18" charset="0"/>
                        <a:cs typeface="Times New Roman" pitchFamily="18" charset="0"/>
                      </a:endParaRPr>
                    </a:p>
                  </a:txBody>
                  <a:tcPr/>
                </a:tc>
              </a:tr>
              <a:tr h="1893088">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Trends in Automotive Communication Systems by </a:t>
                      </a:r>
                      <a:r>
                        <a:rPr lang="en-US" sz="1800" dirty="0" err="1" smtClean="0">
                          <a:latin typeface="Times New Roman" pitchFamily="18" charset="0"/>
                          <a:cs typeface="Times New Roman" pitchFamily="18" charset="0"/>
                        </a:rPr>
                        <a:t>Prodanov</a:t>
                      </a:r>
                      <a:r>
                        <a:rPr lang="en-US" sz="1800" dirty="0" smtClean="0">
                          <a:latin typeface="Times New Roman" pitchFamily="18" charset="0"/>
                          <a:cs typeface="Times New Roman" pitchFamily="18" charset="0"/>
                        </a:rPr>
                        <a:t>. W </a:t>
                      </a:r>
                      <a:r>
                        <a:rPr lang="en-US" sz="1800" dirty="0" smtClean="0">
                          <a:solidFill>
                            <a:schemeClr val="tx1"/>
                          </a:solidFill>
                          <a:latin typeface="Times New Roman" pitchFamily="18" charset="0"/>
                          <a:cs typeface="Times New Roman" pitchFamily="18" charset="0"/>
                        </a:rPr>
                        <a:t>[2005].</a:t>
                      </a:r>
                    </a:p>
                    <a:p>
                      <a:endParaRPr lang="en-US" dirty="0"/>
                    </a:p>
                  </a:txBody>
                  <a:tcPr/>
                </a:tc>
                <a:tc>
                  <a:txBody>
                    <a:bodyPr/>
                    <a:lstStyle/>
                    <a:p>
                      <a:r>
                        <a:rPr kumimoji="0" lang="en-US" sz="1800" kern="1200" dirty="0" smtClean="0">
                          <a:solidFill>
                            <a:schemeClr val="tx1"/>
                          </a:solidFill>
                          <a:latin typeface="Times New Roman" pitchFamily="18" charset="0"/>
                          <a:ea typeface="+mn-ea"/>
                          <a:cs typeface="Times New Roman" pitchFamily="18" charset="0"/>
                        </a:rPr>
                        <a:t>Vehicle speed estimated by the engine controller or by wheel rotation sensors </a:t>
                      </a:r>
                    </a:p>
                  </a:txBody>
                  <a:tcPr/>
                </a:tc>
                <a:tc>
                  <a:txBody>
                    <a:bodyPr/>
                    <a:lstStyle/>
                    <a:p>
                      <a:r>
                        <a:rPr kumimoji="0" lang="en-US" sz="1800" kern="1200" dirty="0" smtClean="0">
                          <a:solidFill>
                            <a:schemeClr val="tx1"/>
                          </a:solidFill>
                          <a:latin typeface="Times New Roman" pitchFamily="18" charset="0"/>
                          <a:ea typeface="+mn-ea"/>
                          <a:cs typeface="Times New Roman" pitchFamily="18" charset="0"/>
                        </a:rPr>
                        <a:t>More</a:t>
                      </a:r>
                      <a:r>
                        <a:rPr kumimoji="0" lang="en-US" sz="1800" kern="1200" baseline="0" dirty="0" smtClean="0">
                          <a:solidFill>
                            <a:schemeClr val="tx1"/>
                          </a:solidFill>
                          <a:latin typeface="Times New Roman" pitchFamily="18" charset="0"/>
                          <a:ea typeface="+mn-ea"/>
                          <a:cs typeface="Times New Roman" pitchFamily="18" charset="0"/>
                        </a:rPr>
                        <a:t> flexible,</a:t>
                      </a:r>
                    </a:p>
                    <a:p>
                      <a:r>
                        <a:rPr kumimoji="0" lang="en-US" sz="1800" kern="1200" baseline="0" dirty="0" smtClean="0">
                          <a:solidFill>
                            <a:schemeClr val="tx1"/>
                          </a:solidFill>
                          <a:latin typeface="Times New Roman" pitchFamily="18" charset="0"/>
                          <a:ea typeface="+mn-ea"/>
                          <a:cs typeface="Times New Roman" pitchFamily="18" charset="0"/>
                        </a:rPr>
                        <a:t>dynamic  part communication cycle</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low computational power, small amount of memory</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LITERATURE</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SURVEY</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5</a:t>
            </a:fld>
            <a:endParaRPr lang="en-IN"/>
          </a:p>
        </p:txBody>
      </p:sp>
      <p:graphicFrame>
        <p:nvGraphicFramePr>
          <p:cNvPr id="7" name="Content Placeholder 6"/>
          <p:cNvGraphicFramePr>
            <a:graphicFrameLocks noGrp="1"/>
          </p:cNvGraphicFramePr>
          <p:nvPr>
            <p:ph idx="1"/>
          </p:nvPr>
        </p:nvGraphicFramePr>
        <p:xfrm>
          <a:off x="457200" y="1676400"/>
          <a:ext cx="8229600" cy="4785360"/>
        </p:xfrm>
        <a:graphic>
          <a:graphicData uri="http://schemas.openxmlformats.org/drawingml/2006/table">
            <a:tbl>
              <a:tblPr firstRow="1" bandRow="1">
                <a:tableStyleId>{5C22544A-7EE6-4342-B048-85BDC9FD1C3A}</a:tableStyleId>
              </a:tblPr>
              <a:tblGrid>
                <a:gridCol w="838200"/>
                <a:gridCol w="1752600"/>
                <a:gridCol w="2346960"/>
                <a:gridCol w="1645920"/>
                <a:gridCol w="1645920"/>
              </a:tblGrid>
              <a:tr h="1269683">
                <a:tc>
                  <a:txBody>
                    <a:bodyPr/>
                    <a:lstStyle/>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S.No</a:t>
                      </a:r>
                      <a:endParaRPr lang="en-US" sz="2000" dirty="0">
                        <a:latin typeface="Times New Roman" pitchFamily="18" charset="0"/>
                        <a:cs typeface="Times New Roman" pitchFamily="18" charset="0"/>
                      </a:endParaRPr>
                    </a:p>
                  </a:txBody>
                  <a:tcPr/>
                </a:tc>
                <a:tc>
                  <a:txBody>
                    <a:bodyPr/>
                    <a:lstStyle/>
                    <a:p>
                      <a:r>
                        <a:rPr lang="en-US" sz="2000" b="1" kern="1200" dirty="0" smtClean="0">
                          <a:solidFill>
                            <a:schemeClr val="lt1"/>
                          </a:solidFill>
                          <a:latin typeface="Times New Roman" pitchFamily="18" charset="0"/>
                          <a:ea typeface="+mn-ea"/>
                          <a:cs typeface="Times New Roman" pitchFamily="18" charset="0"/>
                        </a:rPr>
                        <a:t>Title of the paper and</a:t>
                      </a:r>
                      <a:r>
                        <a:rPr lang="en-US" sz="2000" b="1" kern="1200" baseline="0" dirty="0" smtClean="0">
                          <a:solidFill>
                            <a:schemeClr val="lt1"/>
                          </a:solidFill>
                          <a:latin typeface="Times New Roman" pitchFamily="18" charset="0"/>
                          <a:ea typeface="+mn-ea"/>
                          <a:cs typeface="Times New Roman" pitchFamily="18" charset="0"/>
                        </a:rPr>
                        <a:t> </a:t>
                      </a:r>
                      <a:r>
                        <a:rPr lang="en-US" sz="2000" b="1" kern="1200" dirty="0" smtClean="0">
                          <a:solidFill>
                            <a:schemeClr val="lt1"/>
                          </a:solidFill>
                          <a:latin typeface="Times New Roman" pitchFamily="18" charset="0"/>
                          <a:ea typeface="+mn-ea"/>
                          <a:cs typeface="Times New Roman" pitchFamily="18" charset="0"/>
                        </a:rPr>
                        <a:t>author Name (Year)</a:t>
                      </a:r>
                      <a:endParaRPr lang="en-US" sz="2000" dirty="0">
                        <a:latin typeface="Times New Roman" pitchFamily="18" charset="0"/>
                        <a:cs typeface="Times New Roman" pitchFamily="18" charset="0"/>
                      </a:endParaRPr>
                    </a:p>
                  </a:txBody>
                  <a:tcPr/>
                </a:tc>
                <a:tc>
                  <a:txBody>
                    <a:bodyPr/>
                    <a:lstStyle/>
                    <a:p>
                      <a:pPr marL="0" marR="0">
                        <a:lnSpc>
                          <a:spcPct val="115000"/>
                        </a:lnSpc>
                        <a:spcBef>
                          <a:spcPts val="0"/>
                        </a:spcBef>
                        <a:spcAft>
                          <a:spcPts val="0"/>
                        </a:spcAft>
                      </a:pPr>
                      <a:endParaRPr lang="en-US" sz="2000" b="1" kern="1200" dirty="0" smtClean="0">
                        <a:solidFill>
                          <a:schemeClr val="lt1"/>
                        </a:solidFill>
                        <a:latin typeface="Times New Roman" pitchFamily="18" charset="0"/>
                        <a:ea typeface="+mn-ea"/>
                        <a:cs typeface="Times New Roman" pitchFamily="18" charset="0"/>
                      </a:endParaRPr>
                    </a:p>
                    <a:p>
                      <a:pPr marL="0" marR="0">
                        <a:lnSpc>
                          <a:spcPct val="115000"/>
                        </a:lnSpc>
                        <a:spcBef>
                          <a:spcPts val="0"/>
                        </a:spcBef>
                        <a:spcAft>
                          <a:spcPts val="0"/>
                        </a:spcAft>
                      </a:pPr>
                      <a:r>
                        <a:rPr lang="en-US" sz="2000" b="1" kern="1200" dirty="0" smtClean="0">
                          <a:solidFill>
                            <a:schemeClr val="lt1"/>
                          </a:solidFill>
                          <a:latin typeface="Times New Roman" pitchFamily="18" charset="0"/>
                          <a:ea typeface="+mn-ea"/>
                          <a:cs typeface="Times New Roman" pitchFamily="18" charset="0"/>
                        </a:rPr>
                        <a:t>Met</a:t>
                      </a:r>
                      <a:r>
                        <a:rPr lang="en-US" sz="2000" dirty="0" smtClean="0">
                          <a:latin typeface="Times New Roman" pitchFamily="18" charset="0"/>
                          <a:ea typeface="Calibri"/>
                          <a:cs typeface="Times New Roman" pitchFamily="18" charset="0"/>
                        </a:rPr>
                        <a:t>hodology </a:t>
                      </a:r>
                      <a:endParaRPr lang="en-US" sz="20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0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2000" dirty="0" smtClean="0">
                          <a:latin typeface="Times New Roman" pitchFamily="18" charset="0"/>
                          <a:ea typeface="Calibri"/>
                          <a:cs typeface="Times New Roman" pitchFamily="18" charset="0"/>
                        </a:rPr>
                        <a:t>Merits</a:t>
                      </a:r>
                      <a:endParaRPr lang="en-US" sz="20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0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2000" dirty="0" smtClean="0">
                          <a:latin typeface="Times New Roman" pitchFamily="18" charset="0"/>
                          <a:ea typeface="Calibri"/>
                          <a:cs typeface="Times New Roman" pitchFamily="18" charset="0"/>
                        </a:rPr>
                        <a:t>Demerits</a:t>
                      </a:r>
                      <a:endParaRPr lang="en-US" sz="2000" b="1" kern="1200" dirty="0" smtClean="0">
                        <a:solidFill>
                          <a:schemeClr val="lt1"/>
                        </a:solidFill>
                        <a:latin typeface="Times New Roman" pitchFamily="18" charset="0"/>
                        <a:ea typeface="+mn-ea"/>
                        <a:cs typeface="Times New Roman" pitchFamily="18" charset="0"/>
                      </a:endParaRPr>
                    </a:p>
                  </a:txBody>
                  <a:tcPr marL="68580" marR="68580" marT="0" marB="0"/>
                </a:tc>
              </a:tr>
              <a:tr h="1151573">
                <a:tc>
                  <a:txBody>
                    <a:bodyPr/>
                    <a:lstStyle/>
                    <a:p>
                      <a:r>
                        <a:rPr lang="en-US" dirty="0" smtClean="0">
                          <a:solidFill>
                            <a:schemeClr val="tx1"/>
                          </a:solidFill>
                          <a:latin typeface="Times New Roman" pitchFamily="18" charset="0"/>
                          <a:cs typeface="Times New Roman" pitchFamily="18" charset="0"/>
                        </a:rPr>
                        <a:t>3.</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Calculating CAN  message response  times by </a:t>
                      </a:r>
                      <a:r>
                        <a:rPr lang="en-US" sz="1800" dirty="0" err="1" smtClean="0">
                          <a:latin typeface="Times New Roman" pitchFamily="18" charset="0"/>
                          <a:cs typeface="Times New Roman" pitchFamily="18" charset="0"/>
                        </a:rPr>
                        <a:t>Tindell</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K[2006]</a:t>
                      </a:r>
                      <a:r>
                        <a:rPr kumimoji="0" lang="en-US" kern="1200" baseline="0" dirty="0" smtClean="0">
                          <a:solidFill>
                            <a:schemeClr val="tx1"/>
                          </a:solidFill>
                          <a:latin typeface="Times New Roman" pitchFamily="18" charset="0"/>
                          <a:ea typeface="+mn-ea"/>
                          <a:cs typeface="Times New Roman" pitchFamily="18" charset="0"/>
                        </a:rPr>
                        <a:t>.</a:t>
                      </a: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 station on a CAN bus is able to  receive a message  based on the message identifier.</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Immediate re-transmission</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Worst –case  response </a:t>
                      </a:r>
                      <a:r>
                        <a:rPr lang="en-US" dirty="0" smtClean="0">
                          <a:solidFill>
                            <a:schemeClr val="tx1"/>
                          </a:solidFill>
                          <a:latin typeface="Times New Roman" pitchFamily="18" charset="0"/>
                          <a:cs typeface="Times New Roman" pitchFamily="18" charset="0"/>
                        </a:rPr>
                        <a:t>of</a:t>
                      </a:r>
                      <a:r>
                        <a:rPr lang="en-US" dirty="0" smtClean="0">
                          <a:latin typeface="Times New Roman" pitchFamily="18" charset="0"/>
                          <a:cs typeface="Times New Roman" pitchFamily="18" charset="0"/>
                        </a:rPr>
                        <a:t> a given  message.</a:t>
                      </a:r>
                      <a:endParaRPr lang="en-US" dirty="0">
                        <a:latin typeface="Times New Roman" pitchFamily="18" charset="0"/>
                        <a:cs typeface="Times New Roman" pitchFamily="18" charset="0"/>
                      </a:endParaRPr>
                    </a:p>
                  </a:txBody>
                  <a:tcPr/>
                </a:tc>
              </a:tr>
              <a:tr h="1948815">
                <a:tc>
                  <a:txBody>
                    <a:bodyPr/>
                    <a:lstStyle/>
                    <a:p>
                      <a:r>
                        <a:rPr lang="en-US" dirty="0" smtClean="0">
                          <a:solidFill>
                            <a:schemeClr val="tx1"/>
                          </a:solidFill>
                          <a:latin typeface="Times New Roman" pitchFamily="18" charset="0"/>
                          <a:cs typeface="Times New Roman" pitchFamily="18" charset="0"/>
                        </a:rPr>
                        <a:t>4.</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dirty="0" smtClean="0">
                          <a:solidFill>
                            <a:schemeClr val="tx1"/>
                          </a:solidFill>
                          <a:latin typeface="Times New Roman" pitchFamily="18" charset="0"/>
                          <a:ea typeface="+mn-ea"/>
                          <a:cs typeface="Times New Roman" pitchFamily="18" charset="0"/>
                        </a:rPr>
                        <a:t>Embedded</a:t>
                      </a:r>
                      <a:r>
                        <a:rPr kumimoji="0" lang="en-US" kern="1200" baseline="0" dirty="0" smtClean="0">
                          <a:solidFill>
                            <a:schemeClr val="tx1"/>
                          </a:solidFill>
                          <a:latin typeface="Times New Roman" pitchFamily="18" charset="0"/>
                          <a:ea typeface="+mn-ea"/>
                          <a:cs typeface="Times New Roman" pitchFamily="18" charset="0"/>
                        </a:rPr>
                        <a:t> system design for automotive </a:t>
                      </a:r>
                    </a:p>
                    <a:p>
                      <a:r>
                        <a:rPr kumimoji="0" lang="en-US" kern="1200" baseline="0" dirty="0" smtClean="0">
                          <a:solidFill>
                            <a:schemeClr val="tx1"/>
                          </a:solidFill>
                          <a:latin typeface="Times New Roman" pitchFamily="18" charset="0"/>
                          <a:ea typeface="+mn-ea"/>
                          <a:cs typeface="Times New Roman" pitchFamily="18" charset="0"/>
                        </a:rPr>
                        <a:t>Application by </a:t>
                      </a:r>
                      <a:r>
                        <a:rPr lang="en-US" sz="1800" dirty="0" err="1" smtClean="0">
                          <a:latin typeface="Times New Roman" pitchFamily="18" charset="0"/>
                          <a:cs typeface="Times New Roman" pitchFamily="18" charset="0"/>
                        </a:rPr>
                        <a:t>Wilfried</a:t>
                      </a:r>
                      <a:r>
                        <a:rPr lang="en-US" sz="1800" dirty="0" smtClean="0">
                          <a:latin typeface="Times New Roman" pitchFamily="18" charset="0"/>
                          <a:cs typeface="Times New Roman" pitchFamily="18" charset="0"/>
                        </a:rPr>
                        <a:t> Voss</a:t>
                      </a:r>
                      <a:r>
                        <a:rPr lang="en-US" sz="1800" baseline="0" dirty="0" smtClean="0">
                          <a:latin typeface="Times New Roman" pitchFamily="18" charset="0"/>
                          <a:cs typeface="Times New Roman" pitchFamily="18" charset="0"/>
                        </a:rPr>
                        <a:t> </a:t>
                      </a:r>
                      <a:r>
                        <a:rPr kumimoji="0" lang="en-US" kern="1200" baseline="0" dirty="0" smtClean="0">
                          <a:solidFill>
                            <a:schemeClr val="tx1"/>
                          </a:solidFill>
                          <a:latin typeface="Times New Roman" pitchFamily="18" charset="0"/>
                          <a:ea typeface="+mn-ea"/>
                          <a:cs typeface="Times New Roman" pitchFamily="18" charset="0"/>
                        </a:rPr>
                        <a:t>[2007].</a:t>
                      </a:r>
                      <a:endParaRPr kumimoji="0" lang="en-US" kern="1200" dirty="0" smtClean="0">
                        <a:solidFill>
                          <a:schemeClr val="tx1"/>
                        </a:solidFill>
                        <a:latin typeface="Times New Roman" pitchFamily="18" charset="0"/>
                        <a:ea typeface="+mn-ea"/>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Automatically map a set of tasks onto the platform, guaranteeing the correct functionality and timing with optimal resource utilization.</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 high-speed, highly</a:t>
                      </a:r>
                      <a:r>
                        <a:rPr lang="en-US" baseline="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deterministic communication.  reliability, </a:t>
                      </a:r>
                      <a:r>
                        <a:rPr lang="en-US" dirty="0" err="1" smtClean="0">
                          <a:solidFill>
                            <a:schemeClr val="tx1"/>
                          </a:solidFill>
                          <a:latin typeface="Times New Roman" pitchFamily="18" charset="0"/>
                          <a:cs typeface="Times New Roman" pitchFamily="18" charset="0"/>
                        </a:rPr>
                        <a:t>ﬂexibility</a:t>
                      </a:r>
                      <a:r>
                        <a:rPr lang="en-US" dirty="0" smtClean="0">
                          <a:solidFill>
                            <a:schemeClr val="tx1"/>
                          </a:solidFill>
                          <a:latin typeface="Times New Roman" pitchFamily="18" charset="0"/>
                          <a:cs typeface="Times New Roman" pitchFamily="18" charset="0"/>
                        </a:rPr>
                        <a:t>, and extensibility</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complex subsystems, high distribution, complexity, and interoperability.</a:t>
                      </a:r>
                      <a:endParaRPr lang="en-US"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LITERATURE</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SURVEY</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6</a:t>
            </a:fld>
            <a:endParaRPr lang="en-IN"/>
          </a:p>
        </p:txBody>
      </p:sp>
      <p:graphicFrame>
        <p:nvGraphicFramePr>
          <p:cNvPr id="7" name="Content Placeholder 6"/>
          <p:cNvGraphicFramePr>
            <a:graphicFrameLocks noGrp="1"/>
          </p:cNvGraphicFramePr>
          <p:nvPr>
            <p:ph idx="1"/>
          </p:nvPr>
        </p:nvGraphicFramePr>
        <p:xfrm>
          <a:off x="457200" y="1676400"/>
          <a:ext cx="8229600" cy="4470083"/>
        </p:xfrm>
        <a:graphic>
          <a:graphicData uri="http://schemas.openxmlformats.org/drawingml/2006/table">
            <a:tbl>
              <a:tblPr firstRow="1" bandRow="1">
                <a:tableStyleId>{5C22544A-7EE6-4342-B048-85BDC9FD1C3A}</a:tableStyleId>
              </a:tblPr>
              <a:tblGrid>
                <a:gridCol w="838200"/>
                <a:gridCol w="2362200"/>
                <a:gridCol w="2286000"/>
                <a:gridCol w="1447800"/>
                <a:gridCol w="1295400"/>
              </a:tblGrid>
              <a:tr h="1269683">
                <a:tc>
                  <a:txBody>
                    <a:bodyPr/>
                    <a:lstStyle/>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S.No</a:t>
                      </a:r>
                      <a:endParaRPr lang="en-US" sz="2000" dirty="0">
                        <a:latin typeface="Times New Roman" pitchFamily="18" charset="0"/>
                        <a:cs typeface="Times New Roman" pitchFamily="18" charset="0"/>
                      </a:endParaRPr>
                    </a:p>
                  </a:txBody>
                  <a:tcPr/>
                </a:tc>
                <a:tc>
                  <a:txBody>
                    <a:bodyPr/>
                    <a:lstStyle/>
                    <a:p>
                      <a:r>
                        <a:rPr lang="en-US" sz="2000" b="1" kern="1200" dirty="0" smtClean="0">
                          <a:solidFill>
                            <a:schemeClr val="lt1"/>
                          </a:solidFill>
                          <a:latin typeface="Times New Roman" pitchFamily="18" charset="0"/>
                          <a:ea typeface="+mn-ea"/>
                          <a:cs typeface="Times New Roman" pitchFamily="18" charset="0"/>
                        </a:rPr>
                        <a:t>Title of the paper and</a:t>
                      </a:r>
                      <a:r>
                        <a:rPr lang="en-US" sz="2000" b="1" kern="1200" baseline="0" dirty="0" smtClean="0">
                          <a:solidFill>
                            <a:schemeClr val="lt1"/>
                          </a:solidFill>
                          <a:latin typeface="Times New Roman" pitchFamily="18" charset="0"/>
                          <a:ea typeface="+mn-ea"/>
                          <a:cs typeface="Times New Roman" pitchFamily="18" charset="0"/>
                        </a:rPr>
                        <a:t> </a:t>
                      </a:r>
                      <a:r>
                        <a:rPr lang="en-US" sz="2000" b="1" kern="1200" dirty="0" smtClean="0">
                          <a:solidFill>
                            <a:schemeClr val="lt1"/>
                          </a:solidFill>
                          <a:latin typeface="Times New Roman" pitchFamily="18" charset="0"/>
                          <a:ea typeface="+mn-ea"/>
                          <a:cs typeface="Times New Roman" pitchFamily="18" charset="0"/>
                        </a:rPr>
                        <a:t>author Name (Year)</a:t>
                      </a:r>
                      <a:endParaRPr lang="en-US" sz="2000" dirty="0">
                        <a:latin typeface="Times New Roman" pitchFamily="18" charset="0"/>
                        <a:cs typeface="Times New Roman" pitchFamily="18" charset="0"/>
                      </a:endParaRPr>
                    </a:p>
                  </a:txBody>
                  <a:tcPr/>
                </a:tc>
                <a:tc>
                  <a:txBody>
                    <a:bodyPr/>
                    <a:lstStyle/>
                    <a:p>
                      <a:pPr marL="0" marR="0">
                        <a:lnSpc>
                          <a:spcPct val="115000"/>
                        </a:lnSpc>
                        <a:spcBef>
                          <a:spcPts val="0"/>
                        </a:spcBef>
                        <a:spcAft>
                          <a:spcPts val="0"/>
                        </a:spcAft>
                      </a:pPr>
                      <a:endParaRPr lang="en-US" sz="2000" b="1" kern="1200" dirty="0" smtClean="0">
                        <a:solidFill>
                          <a:schemeClr val="lt1"/>
                        </a:solidFill>
                        <a:latin typeface="Times New Roman" pitchFamily="18" charset="0"/>
                        <a:ea typeface="+mn-ea"/>
                        <a:cs typeface="Times New Roman" pitchFamily="18" charset="0"/>
                      </a:endParaRPr>
                    </a:p>
                    <a:p>
                      <a:pPr marL="0" marR="0">
                        <a:lnSpc>
                          <a:spcPct val="115000"/>
                        </a:lnSpc>
                        <a:spcBef>
                          <a:spcPts val="0"/>
                        </a:spcBef>
                        <a:spcAft>
                          <a:spcPts val="0"/>
                        </a:spcAft>
                      </a:pPr>
                      <a:r>
                        <a:rPr lang="en-US" sz="2000" b="1" kern="1200" dirty="0" smtClean="0">
                          <a:solidFill>
                            <a:schemeClr val="lt1"/>
                          </a:solidFill>
                          <a:latin typeface="Times New Roman" pitchFamily="18" charset="0"/>
                          <a:ea typeface="+mn-ea"/>
                          <a:cs typeface="Times New Roman" pitchFamily="18" charset="0"/>
                        </a:rPr>
                        <a:t>Met</a:t>
                      </a:r>
                      <a:r>
                        <a:rPr lang="en-US" sz="2000" dirty="0" smtClean="0">
                          <a:latin typeface="Times New Roman" pitchFamily="18" charset="0"/>
                          <a:ea typeface="Calibri"/>
                          <a:cs typeface="Times New Roman" pitchFamily="18" charset="0"/>
                        </a:rPr>
                        <a:t>hodology </a:t>
                      </a:r>
                      <a:endParaRPr lang="en-US" sz="20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0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2000" dirty="0" smtClean="0">
                          <a:latin typeface="Times New Roman" pitchFamily="18" charset="0"/>
                          <a:ea typeface="Calibri"/>
                          <a:cs typeface="Times New Roman" pitchFamily="18" charset="0"/>
                        </a:rPr>
                        <a:t>Merits</a:t>
                      </a:r>
                      <a:endParaRPr lang="en-US" sz="20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endParaRPr lang="en-US" sz="2000" dirty="0" smtClean="0">
                        <a:latin typeface="Times New Roman" pitchFamily="18" charset="0"/>
                        <a:ea typeface="Calibri"/>
                        <a:cs typeface="Times New Roman" pitchFamily="18" charset="0"/>
                      </a:endParaRPr>
                    </a:p>
                    <a:p>
                      <a:pPr marL="0" marR="0">
                        <a:lnSpc>
                          <a:spcPct val="115000"/>
                        </a:lnSpc>
                        <a:spcBef>
                          <a:spcPts val="0"/>
                        </a:spcBef>
                        <a:spcAft>
                          <a:spcPts val="0"/>
                        </a:spcAft>
                      </a:pPr>
                      <a:r>
                        <a:rPr lang="en-US" sz="2000" dirty="0" smtClean="0">
                          <a:latin typeface="Times New Roman" pitchFamily="18" charset="0"/>
                          <a:ea typeface="Calibri"/>
                          <a:cs typeface="Times New Roman" pitchFamily="18" charset="0"/>
                        </a:rPr>
                        <a:t>Demerits</a:t>
                      </a:r>
                      <a:endParaRPr lang="en-US" sz="2000" b="1" kern="1200" dirty="0" smtClean="0">
                        <a:solidFill>
                          <a:schemeClr val="lt1"/>
                        </a:solidFill>
                        <a:latin typeface="Times New Roman" pitchFamily="18" charset="0"/>
                        <a:ea typeface="+mn-ea"/>
                        <a:cs typeface="Times New Roman" pitchFamily="18" charset="0"/>
                      </a:endParaRPr>
                    </a:p>
                  </a:txBody>
                  <a:tcPr marL="68580" marR="68580" marT="0" marB="0"/>
                </a:tc>
              </a:tr>
              <a:tr h="1151573">
                <a:tc>
                  <a:txBody>
                    <a:bodyPr/>
                    <a:lstStyle/>
                    <a:p>
                      <a:r>
                        <a:rPr lang="en-US" b="0" dirty="0" smtClean="0">
                          <a:solidFill>
                            <a:schemeClr val="tx1"/>
                          </a:solidFill>
                          <a:latin typeface="Times New Roman" pitchFamily="18" charset="0"/>
                          <a:cs typeface="Times New Roman" pitchFamily="18" charset="0"/>
                        </a:rPr>
                        <a:t>5</a:t>
                      </a:r>
                      <a:r>
                        <a:rPr lang="en-US" b="0" dirty="0" smtClean="0"/>
                        <a:t>.</a:t>
                      </a:r>
                      <a:endParaRPr lang="en-US" b="0" dirty="0"/>
                    </a:p>
                  </a:txBody>
                  <a:tcPr/>
                </a:tc>
                <a:tc>
                  <a:txBody>
                    <a:bodyPr/>
                    <a:lstStyle/>
                    <a:p>
                      <a:r>
                        <a:rPr lang="en-US" b="0" dirty="0" smtClean="0">
                          <a:latin typeface="Times New Roman" pitchFamily="18" charset="0"/>
                          <a:cs typeface="Times New Roman" pitchFamily="18" charset="0"/>
                        </a:rPr>
                        <a:t>Vehicle</a:t>
                      </a:r>
                      <a:r>
                        <a:rPr lang="en-US" b="0" baseline="0" dirty="0" smtClean="0">
                          <a:latin typeface="Times New Roman" pitchFamily="18" charset="0"/>
                          <a:cs typeface="Times New Roman" pitchFamily="18" charset="0"/>
                        </a:rPr>
                        <a:t> control system implementation  Using  CAN protocol by </a:t>
                      </a:r>
                      <a:r>
                        <a:rPr lang="en-US" sz="1800" dirty="0" err="1" smtClean="0">
                          <a:latin typeface="Times New Roman" pitchFamily="18" charset="0"/>
                          <a:cs typeface="Times New Roman" pitchFamily="18" charset="0"/>
                        </a:rPr>
                        <a:t>Vijayalakshmi.S</a:t>
                      </a:r>
                      <a:r>
                        <a:rPr lang="en-US" sz="1800" dirty="0" smtClean="0">
                          <a:latin typeface="Times New Roman" pitchFamily="18" charset="0"/>
                          <a:cs typeface="Times New Roman" pitchFamily="18" charset="0"/>
                        </a:rPr>
                        <a:t>[2013]. </a:t>
                      </a:r>
                      <a:endParaRPr lang="en-US" b="0" dirty="0">
                        <a:latin typeface="Times New Roman" pitchFamily="18" charset="0"/>
                        <a:cs typeface="Times New Roman" pitchFamily="18" charset="0"/>
                      </a:endParaRPr>
                    </a:p>
                  </a:txBody>
                  <a:tcPr/>
                </a:tc>
                <a:tc>
                  <a:txBody>
                    <a:bodyPr/>
                    <a:lstStyle/>
                    <a:p>
                      <a:r>
                        <a:rPr lang="en-US" b="0" dirty="0" smtClean="0">
                          <a:latin typeface="Times New Roman" pitchFamily="18" charset="0"/>
                          <a:cs typeface="Times New Roman" pitchFamily="18" charset="0"/>
                        </a:rPr>
                        <a:t>Using </a:t>
                      </a:r>
                      <a:r>
                        <a:rPr lang="en-US" b="0" baseline="0" dirty="0" smtClean="0">
                          <a:latin typeface="Times New Roman" pitchFamily="18" charset="0"/>
                          <a:cs typeface="Times New Roman" pitchFamily="18" charset="0"/>
                        </a:rPr>
                        <a:t> ARM as the main controller.</a:t>
                      </a:r>
                      <a:endParaRPr lang="en-US" b="0" dirty="0">
                        <a:latin typeface="Times New Roman" pitchFamily="18" charset="0"/>
                        <a:cs typeface="Times New Roman" pitchFamily="18" charset="0"/>
                      </a:endParaRPr>
                    </a:p>
                  </a:txBody>
                  <a:tcPr/>
                </a:tc>
                <a:tc>
                  <a:txBody>
                    <a:bodyPr/>
                    <a:lstStyle/>
                    <a:p>
                      <a:r>
                        <a:rPr lang="en-US" b="0" dirty="0" smtClean="0">
                          <a:latin typeface="Times New Roman" pitchFamily="18" charset="0"/>
                          <a:cs typeface="Times New Roman" pitchFamily="18" charset="0"/>
                        </a:rPr>
                        <a:t>Low cost, high –performance,</a:t>
                      </a:r>
                      <a:r>
                        <a:rPr lang="en-US" b="0" baseline="0" dirty="0" smtClean="0">
                          <a:latin typeface="Times New Roman" pitchFamily="18" charset="0"/>
                          <a:cs typeface="Times New Roman" pitchFamily="18" charset="0"/>
                        </a:rPr>
                        <a:t>  high speed.</a:t>
                      </a:r>
                      <a:endParaRPr lang="en-US" b="0" dirty="0">
                        <a:latin typeface="Times New Roman" pitchFamily="18" charset="0"/>
                        <a:cs typeface="Times New Roman" pitchFamily="18" charset="0"/>
                      </a:endParaRPr>
                    </a:p>
                  </a:txBody>
                  <a:tcPr/>
                </a:tc>
                <a:tc>
                  <a:txBody>
                    <a:bodyPr/>
                    <a:lstStyle/>
                    <a:p>
                      <a:r>
                        <a:rPr lang="en-US" b="0" dirty="0" smtClean="0">
                          <a:latin typeface="Times New Roman" pitchFamily="18" charset="0"/>
                          <a:cs typeface="Times New Roman" pitchFamily="18" charset="0"/>
                        </a:rPr>
                        <a:t>Power consumption.      </a:t>
                      </a:r>
                    </a:p>
                  </a:txBody>
                  <a:tcPr/>
                </a:tc>
              </a:tr>
              <a:tr h="1948815">
                <a:tc>
                  <a:txBody>
                    <a:bodyPr/>
                    <a:lstStyle/>
                    <a:p>
                      <a:r>
                        <a:rPr lang="en-US" dirty="0" smtClean="0">
                          <a:solidFill>
                            <a:schemeClr val="tx1"/>
                          </a:solidFill>
                          <a:latin typeface="Times New Roman" pitchFamily="18" charset="0"/>
                          <a:cs typeface="Times New Roman" pitchFamily="18" charset="0"/>
                        </a:rPr>
                        <a:t>6.</a:t>
                      </a:r>
                      <a:endParaRPr lang="en-US" dirty="0">
                        <a:solidFill>
                          <a:schemeClr val="tx1"/>
                        </a:solidFill>
                        <a:latin typeface="Times New Roman" pitchFamily="18" charset="0"/>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A CAN  protocol based  embedded system to avoid rear-end collision of vehicle by </a:t>
                      </a:r>
                      <a:r>
                        <a:rPr lang="en-US" sz="1800" dirty="0" err="1" smtClean="0">
                          <a:latin typeface="Times New Roman" pitchFamily="18" charset="0"/>
                          <a:cs typeface="Times New Roman" pitchFamily="18" charset="0"/>
                        </a:rPr>
                        <a:t>Pazul</a:t>
                      </a:r>
                      <a:r>
                        <a:rPr lang="en-US" sz="1800" baseline="0" dirty="0" smtClean="0">
                          <a:latin typeface="Times New Roman" pitchFamily="18" charset="0"/>
                          <a:cs typeface="Times New Roman" pitchFamily="18" charset="0"/>
                        </a:rPr>
                        <a:t> [2015].</a:t>
                      </a:r>
                      <a:r>
                        <a:rPr lang="en-US" sz="1800" dirty="0" smtClean="0">
                          <a:latin typeface="Times New Roman" pitchFamily="18" charset="0"/>
                          <a:cs typeface="Times New Roman" pitchFamily="18" charset="0"/>
                        </a:rPr>
                        <a:t> </a:t>
                      </a:r>
                      <a:endParaRPr kumimoji="0" lang="en-US" kern="1200" baseline="0" dirty="0" smtClean="0">
                        <a:solidFill>
                          <a:schemeClr val="tx1"/>
                        </a:solidFill>
                        <a:latin typeface="Times New Roman" pitchFamily="18" charset="0"/>
                        <a:ea typeface="+mn-ea"/>
                        <a:cs typeface="Times New Roman" pitchFamily="18" charset="0"/>
                      </a:endParaRPr>
                    </a:p>
                  </a:txBody>
                  <a:tcPr/>
                </a:tc>
                <a:tc>
                  <a:txBody>
                    <a:bodyPr/>
                    <a:lstStyle/>
                    <a:p>
                      <a:r>
                        <a:rPr kumimoji="0" lang="en-US" kern="1200" baseline="0" dirty="0" smtClean="0">
                          <a:solidFill>
                            <a:schemeClr val="tx1"/>
                          </a:solidFill>
                          <a:latin typeface="Times New Roman" pitchFamily="18" charset="0"/>
                          <a:ea typeface="+mn-ea"/>
                          <a:cs typeface="Times New Roman" pitchFamily="18" charset="0"/>
                        </a:rPr>
                        <a:t>IR communication to communicate with the trailing vehicle to warn the driver and take proper control action to avoid the rear-end collision.</a:t>
                      </a:r>
                      <a:endParaRPr kumimoji="0" lang="en-US" kern="1200" baseline="0" dirty="0">
                        <a:solidFill>
                          <a:schemeClr val="tx1"/>
                        </a:solidFill>
                        <a:latin typeface="Times New Roman" pitchFamily="18" charset="0"/>
                        <a:ea typeface="+mn-ea"/>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Lower</a:t>
                      </a:r>
                      <a:r>
                        <a:rPr lang="en-US" baseline="0" dirty="0" smtClean="0">
                          <a:solidFill>
                            <a:schemeClr val="tx1"/>
                          </a:solidFill>
                          <a:latin typeface="Times New Roman" pitchFamily="18" charset="0"/>
                          <a:cs typeface="Times New Roman" pitchFamily="18" charset="0"/>
                        </a:rPr>
                        <a:t> cost, cheaply available.</a:t>
                      </a:r>
                      <a:endParaRPr lang="en-US" dirty="0">
                        <a:solidFill>
                          <a:schemeClr val="tx1"/>
                        </a:solidFill>
                        <a:latin typeface="Times New Roman" pitchFamily="18" charset="0"/>
                        <a:cs typeface="Times New Roman" pitchFamily="18" charset="0"/>
                      </a:endParaRPr>
                    </a:p>
                  </a:txBody>
                  <a:tcPr/>
                </a:tc>
                <a:tc>
                  <a:txBody>
                    <a:bodyPr/>
                    <a:lstStyle/>
                    <a:p>
                      <a:r>
                        <a:rPr lang="en-US" dirty="0" smtClean="0">
                          <a:solidFill>
                            <a:schemeClr val="tx1"/>
                          </a:solidFill>
                          <a:latin typeface="Times New Roman" pitchFamily="18" charset="0"/>
                          <a:cs typeface="Times New Roman" pitchFamily="18" charset="0"/>
                        </a:rPr>
                        <a:t>Difficult</a:t>
                      </a:r>
                      <a:r>
                        <a:rPr lang="en-US" baseline="0" dirty="0" smtClean="0">
                          <a:solidFill>
                            <a:schemeClr val="tx1"/>
                          </a:solidFill>
                          <a:latin typeface="Times New Roman" pitchFamily="18" charset="0"/>
                          <a:cs typeface="Times New Roman" pitchFamily="18" charset="0"/>
                        </a:rPr>
                        <a:t> to implement.</a:t>
                      </a:r>
                      <a:endParaRPr lang="en-US"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EXISTING</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METHOD</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7</a:t>
            </a:fld>
            <a:endParaRPr lang="en-IN"/>
          </a:p>
        </p:txBody>
      </p:sp>
      <p:sp>
        <p:nvSpPr>
          <p:cNvPr id="5" name="Content Placeholder 3"/>
          <p:cNvSpPr txBox="1">
            <a:spLocks/>
          </p:cNvSpPr>
          <p:nvPr/>
        </p:nvSpPr>
        <p:spPr bwMode="auto">
          <a:xfrm>
            <a:off x="2590800" y="1600201"/>
            <a:ext cx="4191000" cy="762000"/>
          </a:xfrm>
          <a:prstGeom prst="round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normAutofit/>
          </a:bodyPr>
          <a:lstStyle/>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ANALOG DISPLAY </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Rounded Rectangle 5"/>
          <p:cNvSpPr/>
          <p:nvPr/>
        </p:nvSpPr>
        <p:spPr>
          <a:xfrm>
            <a:off x="2590800" y="3124200"/>
            <a:ext cx="41148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Times New Roman" pitchFamily="18" charset="0"/>
                <a:cs typeface="Times New Roman" pitchFamily="18" charset="0"/>
              </a:rPr>
              <a:t>ECU</a:t>
            </a:r>
          </a:p>
          <a:p>
            <a:pPr algn="ctr"/>
            <a:r>
              <a:rPr lang="en-US" sz="2400" b="1" dirty="0" smtClean="0">
                <a:solidFill>
                  <a:schemeClr val="tx1"/>
                </a:solidFill>
                <a:latin typeface="Times New Roman" pitchFamily="18" charset="0"/>
                <a:cs typeface="Times New Roman" pitchFamily="18" charset="0"/>
              </a:rPr>
              <a:t>(ARM,SPI)</a:t>
            </a:r>
            <a:endParaRPr lang="en-US" sz="2400" b="1" dirty="0">
              <a:solidFill>
                <a:schemeClr val="tx1"/>
              </a:solidFill>
              <a:latin typeface="Times New Roman" pitchFamily="18" charset="0"/>
              <a:cs typeface="Times New Roman" pitchFamily="18" charset="0"/>
            </a:endParaRPr>
          </a:p>
        </p:txBody>
      </p:sp>
      <p:sp>
        <p:nvSpPr>
          <p:cNvPr id="7" name="Rounded Rectangle 6"/>
          <p:cNvSpPr/>
          <p:nvPr/>
        </p:nvSpPr>
        <p:spPr>
          <a:xfrm>
            <a:off x="2514600" y="4800600"/>
            <a:ext cx="41910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latin typeface="Times New Roman" pitchFamily="18" charset="0"/>
                <a:cs typeface="Times New Roman" pitchFamily="18" charset="0"/>
              </a:rPr>
              <a:t>CONTROLS</a:t>
            </a:r>
            <a:endParaRPr lang="en-US" sz="2400" dirty="0">
              <a:solidFill>
                <a:schemeClr val="tx1"/>
              </a:solidFill>
              <a:latin typeface="Times New Roman" pitchFamily="18" charset="0"/>
              <a:cs typeface="Times New Roman" pitchFamily="18" charset="0"/>
            </a:endParaRPr>
          </a:p>
        </p:txBody>
      </p:sp>
      <p:sp>
        <p:nvSpPr>
          <p:cNvPr id="8" name="Down Arrow 7"/>
          <p:cNvSpPr/>
          <p:nvPr/>
        </p:nvSpPr>
        <p:spPr>
          <a:xfrm>
            <a:off x="4572000" y="23622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4648200" y="40386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EXISTING</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METHOD</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The MCP2551  is used as the main controller of USB-CAN smart card. Its 8-bit data bus interface PORT A is used  to  communicate with PDIUSBD12 .</a:t>
            </a:r>
          </a:p>
          <a:p>
            <a:r>
              <a:rPr lang="en-US" sz="2400" dirty="0" smtClean="0">
                <a:latin typeface="Times New Roman" pitchFamily="18" charset="0"/>
                <a:cs typeface="Times New Roman" pitchFamily="18" charset="0"/>
              </a:rPr>
              <a:t>The only draw back of the existing system in Power consumption which has be solved using ultra low power controller.</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1143000"/>
          </a:xfrm>
        </p:spPr>
        <p:txBody>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NAME OF THE PROPOSED METHOD </a:t>
            </a:r>
            <a:endParaRPr lang="en-US"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53492BB-41BE-40F0-A051-396DC8689094}" type="slidenum">
              <a:rPr lang="en-IN" smtClean="0"/>
              <a:pPr>
                <a:defRPr/>
              </a:pPr>
              <a:t>9</a:t>
            </a:fld>
            <a:endParaRPr lang="en-IN"/>
          </a:p>
        </p:txBody>
      </p:sp>
      <p:sp>
        <p:nvSpPr>
          <p:cNvPr id="5" name="Content Placeholder 3"/>
          <p:cNvSpPr txBox="1">
            <a:spLocks/>
          </p:cNvSpPr>
          <p:nvPr/>
        </p:nvSpPr>
        <p:spPr bwMode="auto">
          <a:xfrm>
            <a:off x="2590800" y="1600201"/>
            <a:ext cx="4191000" cy="762000"/>
          </a:xfrm>
          <a:prstGeom prst="round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normAutofit/>
          </a:bodyPr>
          <a:lstStyle/>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ANALOG DISPLAY </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Rounded Rectangle 5"/>
          <p:cNvSpPr/>
          <p:nvPr/>
        </p:nvSpPr>
        <p:spPr>
          <a:xfrm>
            <a:off x="2590800" y="3124200"/>
            <a:ext cx="41148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chemeClr val="tx1"/>
                </a:solidFill>
                <a:latin typeface="Times New Roman" pitchFamily="18" charset="0"/>
                <a:cs typeface="Times New Roman" pitchFamily="18" charset="0"/>
              </a:rPr>
              <a:t>ECU</a:t>
            </a:r>
          </a:p>
          <a:p>
            <a:pPr algn="ctr"/>
            <a:r>
              <a:rPr lang="en-US" sz="2800" b="1" dirty="0" smtClean="0">
                <a:solidFill>
                  <a:schemeClr val="tx1"/>
                </a:solidFill>
                <a:latin typeface="Times New Roman" pitchFamily="18" charset="0"/>
                <a:cs typeface="Times New Roman" pitchFamily="18" charset="0"/>
              </a:rPr>
              <a:t>(MSP430,CAN)</a:t>
            </a:r>
            <a:endParaRPr lang="en-US" sz="2800" b="1" dirty="0">
              <a:solidFill>
                <a:schemeClr val="tx1"/>
              </a:solidFill>
              <a:latin typeface="Times New Roman" pitchFamily="18" charset="0"/>
              <a:cs typeface="Times New Roman" pitchFamily="18" charset="0"/>
            </a:endParaRPr>
          </a:p>
        </p:txBody>
      </p:sp>
      <p:sp>
        <p:nvSpPr>
          <p:cNvPr id="7" name="Rounded Rectangle 6"/>
          <p:cNvSpPr/>
          <p:nvPr/>
        </p:nvSpPr>
        <p:spPr>
          <a:xfrm>
            <a:off x="2514600" y="4800600"/>
            <a:ext cx="41910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tx1"/>
                </a:solidFill>
                <a:latin typeface="Times New Roman" pitchFamily="18" charset="0"/>
                <a:cs typeface="Times New Roman" pitchFamily="18" charset="0"/>
              </a:rPr>
              <a:t>CONTROLS</a:t>
            </a:r>
            <a:endParaRPr lang="en-US" sz="2400" dirty="0">
              <a:solidFill>
                <a:schemeClr val="tx1"/>
              </a:solidFill>
              <a:latin typeface="Times New Roman" pitchFamily="18" charset="0"/>
              <a:cs typeface="Times New Roman" pitchFamily="18" charset="0"/>
            </a:endParaRPr>
          </a:p>
        </p:txBody>
      </p:sp>
      <p:sp>
        <p:nvSpPr>
          <p:cNvPr id="8" name="Down Arrow 7"/>
          <p:cNvSpPr/>
          <p:nvPr/>
        </p:nvSpPr>
        <p:spPr>
          <a:xfrm>
            <a:off x="4572000" y="23622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4648200" y="4038600"/>
            <a:ext cx="152400" cy="76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3018</TotalTime>
  <Words>983</Words>
  <Application>Microsoft Office PowerPoint</Application>
  <PresentationFormat>On-screen Show (4:3)</PresentationFormat>
  <Paragraphs>184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P.A.COLLEGE OF ENGINEERING AND TECHNOLOGY Accredited by NAAC  with ‘A’ grade  DEPARTMENT OF ELECTRONICS AND COMMUNICATION ENGINEERING   VEHICLE CONTROL SYSTEM IMPLEMENTATION USING CAN PROTOCOL  </vt:lpstr>
      <vt:lpstr>OBJECTIVE</vt:lpstr>
      <vt:lpstr>ABSTRACT</vt:lpstr>
      <vt:lpstr>LITERATURE SURVEY</vt:lpstr>
      <vt:lpstr>LITERATURE SURVEY</vt:lpstr>
      <vt:lpstr>LITERATURE SURVEY</vt:lpstr>
      <vt:lpstr> EXISTING METHOD</vt:lpstr>
      <vt:lpstr> EXISTING METHOD</vt:lpstr>
      <vt:lpstr>NAME OF THE PROPOSED METHOD </vt:lpstr>
      <vt:lpstr>VEHICLE CONTROL SYSTEM IMPLEMENTATION USING CAN PROTOCOL </vt:lpstr>
      <vt:lpstr>CIRCUIT EXPLANATION </vt:lpstr>
      <vt:lpstr>CIRCUIT EXPLANATION </vt:lpstr>
      <vt:lpstr>COMPONENTS SPECIFICATION </vt:lpstr>
      <vt:lpstr>RESULTS POWER REPORT </vt:lpstr>
      <vt:lpstr>RESULTS</vt:lpstr>
      <vt:lpstr>SUMMARY AND FUTURE ENHANCEMENT</vt:lpstr>
      <vt:lpstr>REFERENCES</vt:lpstr>
      <vt:lpstr>QUERIES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WIND AND SOLAR ENERGY CONVERSION BASED ON THE CONCEPT OF POWER ELECTRONICS</dc:title>
  <dc:creator>punitha</dc:creator>
  <cp:lastModifiedBy>admin</cp:lastModifiedBy>
  <cp:revision>557</cp:revision>
  <dcterms:created xsi:type="dcterms:W3CDTF">2013-08-04T12:19:10Z</dcterms:created>
  <dcterms:modified xsi:type="dcterms:W3CDTF">2018-04-09T04:34:33Z</dcterms:modified>
</cp:coreProperties>
</file>