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/>
    <p:restoredTop sz="94621"/>
  </p:normalViewPr>
  <p:slideViewPr>
    <p:cSldViewPr snapToGrid="0" snapToObjects="1">
      <p:cViewPr>
        <p:scale>
          <a:sx n="82" d="100"/>
          <a:sy n="82" d="100"/>
        </p:scale>
        <p:origin x="116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Explanatory Urban </a:t>
            </a:r>
            <a:r>
              <a:rPr lang="en-US" dirty="0"/>
              <a:t>Models</a:t>
            </a:r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Alex D Singleton, Seth E </a:t>
            </a:r>
            <a:r>
              <a:rPr lang="en-GB" dirty="0" err="1" smtClean="0"/>
              <a:t>Spielman</a:t>
            </a:r>
            <a:r>
              <a:rPr lang="en-GB" dirty="0" smtClean="0"/>
              <a:t>, David C </a:t>
            </a:r>
            <a:r>
              <a:rPr lang="en-GB" dirty="0" err="1" smtClean="0"/>
              <a:t>Folch</a:t>
            </a:r>
            <a:r>
              <a:rPr lang="en-GB" dirty="0" smtClean="0"/>
              <a:t> (2017) Urban Analytics.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(OLS)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start with some </a:t>
            </a:r>
            <a:r>
              <a:rPr lang="en-US" dirty="0" smtClean="0"/>
              <a:t>independent variables -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that we have reason to believe have meaningful relationships to the dependent variable, </a:t>
            </a:r>
            <a:r>
              <a:rPr lang="en-US" i="1" dirty="0"/>
              <a:t>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/>
              <a:t>observations (</a:t>
            </a:r>
            <a:r>
              <a:rPr lang="en-US" i="1" dirty="0" err="1"/>
              <a:t>i</a:t>
            </a:r>
            <a:r>
              <a:rPr lang="en-US" dirty="0"/>
              <a:t> 1,2,3,...,n) are needed for each of these variables, where </a:t>
            </a:r>
            <a:r>
              <a:rPr lang="en-US" i="1" dirty="0"/>
              <a:t>n </a:t>
            </a:r>
            <a:r>
              <a:rPr lang="en-US" dirty="0"/>
              <a:t>is the total number of observations in the dataset. 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dirty="0"/>
              <a:t>dependent variable might be the percentage of workers who commute by bike, with the independent variables being the total miles of bike lanes and number of days with measurable </a:t>
            </a:r>
            <a:r>
              <a:rPr lang="en-US" dirty="0" smtClean="0"/>
              <a:t>precipitation</a:t>
            </a:r>
            <a:r>
              <a:rPr lang="en-US" dirty="0"/>
              <a:t>, and the </a:t>
            </a:r>
            <a:r>
              <a:rPr lang="en-US" i="1" dirty="0"/>
              <a:t>n </a:t>
            </a:r>
            <a:r>
              <a:rPr lang="en-US" dirty="0"/>
              <a:t>observations being all cities in the United States with more than 100,000 residents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These data are used to estimate the parameters in the model, β0, β1, and β2</a:t>
            </a:r>
            <a:r>
              <a:rPr lang="en-US" dirty="0" smtClean="0"/>
              <a:t>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2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(OLS)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magnitude </a:t>
            </a:r>
            <a:r>
              <a:rPr lang="en-US" dirty="0"/>
              <a:t>of a </a:t>
            </a:r>
            <a:r>
              <a:rPr lang="en-US" dirty="0" smtClean="0"/>
              <a:t>parameter describes </a:t>
            </a:r>
            <a:r>
              <a:rPr lang="en-US" dirty="0"/>
              <a:t>the strength of the relationship between the independent and dependent variables, and the sign, either positive or </a:t>
            </a:r>
            <a:r>
              <a:rPr lang="en-US" dirty="0" smtClean="0"/>
              <a:t>negative the </a:t>
            </a:r>
            <a:r>
              <a:rPr lang="en-US" dirty="0"/>
              <a:t>direction of the relationship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one </a:t>
            </a:r>
            <a:r>
              <a:rPr lang="en-US" dirty="0"/>
              <a:t>might expect that more bike lines will correspond to more bike commuters (positive relationship), while more inclement days will correspond to fewer bike commuters (negative relationship).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8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(OLS)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ε</a:t>
            </a:r>
            <a:r>
              <a:rPr lang="en-US" i="1" baseline="-25000" dirty="0" err="1" smtClean="0"/>
              <a:t>i</a:t>
            </a:r>
            <a:r>
              <a:rPr lang="en-US" dirty="0"/>
              <a:t>, represents the variation in the dependent variable that is not explained by the independent variables.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16449" y="1825625"/>
            <a:ext cx="3291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800" i="1" dirty="0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is-IS" sz="2800" i="1" baseline="-2500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is-IS" sz="28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is-IS" sz="2800" dirty="0">
                <a:latin typeface="Calibri" charset="0"/>
                <a:ea typeface="Calibri" charset="0"/>
                <a:cs typeface="Calibri" charset="0"/>
              </a:rPr>
              <a:t>=β</a:t>
            </a:r>
            <a:r>
              <a:rPr lang="is-IS" sz="2800" baseline="-25000" dirty="0"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is-IS" sz="2800" dirty="0">
                <a:latin typeface="Calibri" charset="0"/>
                <a:ea typeface="Calibri" charset="0"/>
                <a:cs typeface="Calibri" charset="0"/>
              </a:rPr>
              <a:t> +β</a:t>
            </a:r>
            <a:r>
              <a:rPr lang="is-IS" sz="2800" baseline="-25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is-IS" sz="2800" i="1" dirty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is-IS" sz="2800" i="1" baseline="-2500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is-IS" sz="2800" baseline="-25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is-IS" sz="2800" dirty="0">
                <a:latin typeface="Calibri" charset="0"/>
                <a:ea typeface="Calibri" charset="0"/>
                <a:cs typeface="Calibri" charset="0"/>
              </a:rPr>
              <a:t> +β</a:t>
            </a:r>
            <a:r>
              <a:rPr lang="is-I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is-IS" sz="2800" i="1" dirty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is-IS" sz="2800" i="1" baseline="-2500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is-I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is-IS" sz="2800" dirty="0">
                <a:latin typeface="Calibri" charset="0"/>
                <a:ea typeface="Calibri" charset="0"/>
                <a:cs typeface="Calibri" charset="0"/>
              </a:rPr>
              <a:t> +</a:t>
            </a:r>
            <a:r>
              <a:rPr lang="is-IS" sz="2800" dirty="0" smtClean="0">
                <a:latin typeface="Calibri" charset="0"/>
                <a:ea typeface="Calibri" charset="0"/>
                <a:cs typeface="Calibri" charset="0"/>
              </a:rPr>
              <a:t>ε</a:t>
            </a:r>
            <a:r>
              <a:rPr lang="is-IS" sz="2800" i="1" baseline="-25000" dirty="0" smtClean="0">
                <a:latin typeface="Calibri" charset="0"/>
                <a:ea typeface="Calibri" charset="0"/>
                <a:cs typeface="Calibri" charset="0"/>
              </a:rPr>
              <a:t>i</a:t>
            </a:r>
            <a:endParaRPr lang="is-IS" sz="2800" baseline="-25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OLS regression results for Census Tracts in Phoenix, Arizona. </a:t>
            </a:r>
            <a:endParaRPr lang="en-US" dirty="0" smtClean="0"/>
          </a:p>
          <a:p>
            <a:r>
              <a:rPr lang="en-US" dirty="0" smtClean="0"/>
              <a:t>Percent </a:t>
            </a:r>
            <a:r>
              <a:rPr lang="en-US" dirty="0"/>
              <a:t>insured </a:t>
            </a:r>
            <a:r>
              <a:rPr lang="en-US" dirty="0" smtClean="0"/>
              <a:t>(dependent variable)</a:t>
            </a:r>
          </a:p>
          <a:p>
            <a:pPr lvl="1"/>
            <a:r>
              <a:rPr lang="en-US" dirty="0" smtClean="0"/>
              <a:t>Independent variables </a:t>
            </a:r>
          </a:p>
          <a:p>
            <a:pPr lvl="2"/>
            <a:r>
              <a:rPr lang="en-US" dirty="0" smtClean="0"/>
              <a:t>percent </a:t>
            </a:r>
            <a:r>
              <a:rPr lang="en-US" dirty="0"/>
              <a:t>unemployed (</a:t>
            </a:r>
            <a:r>
              <a:rPr lang="en-US" dirty="0" err="1" smtClean="0"/>
              <a:t>pct_unemp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percent </a:t>
            </a:r>
            <a:r>
              <a:rPr lang="en-US" dirty="0"/>
              <a:t>65 and older (</a:t>
            </a:r>
            <a:r>
              <a:rPr lang="en-US" dirty="0" smtClean="0"/>
              <a:t>pct_65over)</a:t>
            </a:r>
          </a:p>
          <a:p>
            <a:pPr lvl="2"/>
            <a:r>
              <a:rPr lang="en-US" dirty="0" smtClean="0"/>
              <a:t>percent </a:t>
            </a:r>
            <a:r>
              <a:rPr lang="en-US" dirty="0"/>
              <a:t>married (</a:t>
            </a:r>
            <a:r>
              <a:rPr lang="en-US" dirty="0" err="1" smtClean="0"/>
              <a:t>pct_mar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percent </a:t>
            </a:r>
            <a:r>
              <a:rPr lang="en-US" dirty="0"/>
              <a:t>white (</a:t>
            </a:r>
            <a:r>
              <a:rPr lang="en-US" dirty="0" err="1"/>
              <a:t>pct_white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percent </a:t>
            </a:r>
            <a:r>
              <a:rPr lang="en-US" dirty="0"/>
              <a:t>Hispanic (</a:t>
            </a:r>
            <a:r>
              <a:rPr lang="en-US" dirty="0" err="1"/>
              <a:t>pct_hisp</a:t>
            </a:r>
            <a:r>
              <a:rPr lang="en-US" dirty="0" smtClean="0"/>
              <a:t>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99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mr-IN" dirty="0" smtClean="0"/>
              <a:t>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64407"/>
            <a:ext cx="7886700" cy="26959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54285" y="547707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Ordinary least squares (OLS) results for health insurance coverage rate in Phoenix </a:t>
            </a:r>
            <a:endParaRPr lang="en-GB" sz="1400" dirty="0" smtClean="0"/>
          </a:p>
          <a:p>
            <a:r>
              <a:rPr lang="en-GB" sz="1400" i="1" dirty="0"/>
              <a:t>Source</a:t>
            </a:r>
            <a:r>
              <a:rPr lang="en-GB" sz="1400" dirty="0"/>
              <a:t>: Authors’ own. Data from Minnesota Population </a:t>
            </a:r>
            <a:r>
              <a:rPr lang="en-GB" sz="1400" dirty="0" err="1"/>
              <a:t>Center</a:t>
            </a:r>
            <a:r>
              <a:rPr lang="en-GB" sz="1400" dirty="0"/>
              <a:t>: National Historical Geographic Information System (http://</a:t>
            </a:r>
            <a:r>
              <a:rPr lang="en-GB" sz="1400" dirty="0" err="1"/>
              <a:t>www.nhgis.org</a:t>
            </a:r>
            <a:r>
              <a:rPr lang="en-GB" sz="1400" dirty="0" smtClean="0"/>
              <a:t>).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2633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laces </a:t>
            </a:r>
            <a:r>
              <a:rPr lang="en-US" dirty="0"/>
              <a:t>with higher unemployment have lower rates of insured residents (indicated by the negative sign on the parameter) and places with more married people have more insured people. </a:t>
            </a:r>
            <a:endParaRPr lang="en-US" dirty="0" smtClean="0"/>
          </a:p>
          <a:p>
            <a:pPr lvl="1"/>
            <a:r>
              <a:rPr lang="en-US" i="1" dirty="0"/>
              <a:t>statistically significant </a:t>
            </a:r>
            <a:r>
              <a:rPr lang="en-US" dirty="0"/>
              <a:t>(indicated by the stars on the coefficients), meaning that the reported relationship holds in most cases. </a:t>
            </a:r>
            <a:endParaRPr lang="en-US" dirty="0"/>
          </a:p>
          <a:p>
            <a:r>
              <a:rPr lang="en-US" dirty="0"/>
              <a:t>In contrast, having more people 65 and older is only marginally </a:t>
            </a:r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-value 0.08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relationship often holds, but not enough to consider it a strong relationship between the dependent and </a:t>
            </a:r>
            <a:r>
              <a:rPr lang="en-US" dirty="0" smtClean="0"/>
              <a:t>independent </a:t>
            </a:r>
            <a:r>
              <a:rPr lang="en-US" dirty="0"/>
              <a:t>variables.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statistic in the table indicates that the variables selected explain 72.82 percent of the variation in the insured rate across Phoenix neighborhoods. </a:t>
            </a:r>
            <a:endParaRPr lang="en-US" dirty="0" smtClean="0"/>
          </a:p>
          <a:p>
            <a:r>
              <a:rPr lang="en-US" b="1" dirty="0" smtClean="0"/>
              <a:t>What might the problem be with this model?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7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Correlation can be used to assess </a:t>
            </a:r>
            <a:r>
              <a:rPr lang="en-US" dirty="0" smtClean="0"/>
              <a:t>relationships </a:t>
            </a:r>
            <a:r>
              <a:rPr lang="en-US" dirty="0"/>
              <a:t>within </a:t>
            </a:r>
            <a:r>
              <a:rPr lang="en-US" dirty="0" smtClean="0"/>
              <a:t>data for urban areas</a:t>
            </a:r>
          </a:p>
          <a:p>
            <a:r>
              <a:rPr lang="en-US" dirty="0" smtClean="0"/>
              <a:t>Regression models have utility in explaining the magnitude and significance of relationships</a:t>
            </a:r>
          </a:p>
          <a:p>
            <a:r>
              <a:rPr lang="en-US" dirty="0" smtClean="0"/>
              <a:t>There are issues with basic OLS when considering geographic problems that relate to spatial auto-correlation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89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provides a useful method to examine relationships within data</a:t>
            </a:r>
          </a:p>
          <a:p>
            <a:r>
              <a:rPr lang="en-US" dirty="0" smtClean="0"/>
              <a:t>Regression </a:t>
            </a:r>
            <a:r>
              <a:rPr lang="en-US" dirty="0"/>
              <a:t>is a </a:t>
            </a:r>
            <a:r>
              <a:rPr lang="en-US" dirty="0" smtClean="0"/>
              <a:t>flexible </a:t>
            </a:r>
            <a:r>
              <a:rPr lang="en-US" dirty="0"/>
              <a:t>tool for helping to understand complex relationships within cities. </a:t>
            </a:r>
            <a:endParaRPr lang="en-US" dirty="0"/>
          </a:p>
          <a:p>
            <a:r>
              <a:rPr lang="en-US" dirty="0"/>
              <a:t> Urban data are spatial data and these can be statistically problematic when used in a model, but there are techniques to explicitly account for spatial patterns.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orrelation </a:t>
            </a:r>
            <a:r>
              <a:rPr lang="en-US" dirty="0"/>
              <a:t>measures the extent to which attributes are related </a:t>
            </a:r>
            <a:endParaRPr lang="en-US" dirty="0" smtClean="0"/>
          </a:p>
          <a:p>
            <a:r>
              <a:rPr lang="en-US" dirty="0"/>
              <a:t>There are three steps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Measure </a:t>
            </a:r>
            <a:r>
              <a:rPr lang="en-US" dirty="0"/>
              <a:t>the average deviation from the mean (standard deviation</a:t>
            </a:r>
            <a:r>
              <a:rPr lang="en-US" dirty="0" smtClean="0"/>
              <a:t>)</a:t>
            </a:r>
          </a:p>
          <a:p>
            <a:pPr lvl="2"/>
            <a:r>
              <a:rPr lang="en-US" i="1" dirty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-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dirty="0" smtClean="0"/>
              <a:t>̅</a:t>
            </a:r>
          </a:p>
          <a:p>
            <a:pPr lvl="2"/>
            <a:r>
              <a:rPr lang="en-US" dirty="0" smtClean="0"/>
              <a:t>Measure </a:t>
            </a:r>
            <a:r>
              <a:rPr lang="en-US" dirty="0"/>
              <a:t>on average, how far away a data point is from the mean </a:t>
            </a:r>
            <a:r>
              <a:rPr lang="mr-IN" dirty="0" smtClean="0"/>
              <a:t>–</a:t>
            </a:r>
            <a:r>
              <a:rPr lang="en-US" dirty="0" smtClean="0"/>
              <a:t> Standard Deviation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Compute </a:t>
            </a:r>
            <a:r>
              <a:rPr lang="en-US" dirty="0"/>
              <a:t>the </a:t>
            </a:r>
            <a:r>
              <a:rPr lang="en-US" i="1" dirty="0"/>
              <a:t>z</a:t>
            </a:r>
            <a:r>
              <a:rPr lang="en-US" dirty="0"/>
              <a:t>-score, which tells how far away a given observation is from the </a:t>
            </a:r>
            <a:r>
              <a:rPr lang="en-US" dirty="0" smtClean="0"/>
              <a:t>mean</a:t>
            </a:r>
          </a:p>
          <a:p>
            <a:pPr lvl="2"/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=(x</a:t>
            </a:r>
            <a:r>
              <a:rPr lang="en-US" i="1" baseline="-25000" dirty="0" smtClean="0"/>
              <a:t>i</a:t>
            </a:r>
            <a:r>
              <a:rPr lang="en-US" i="1" dirty="0" smtClean="0"/>
              <a:t>-</a:t>
            </a:r>
            <a:r>
              <a:rPr lang="en-US" i="1" dirty="0"/>
              <a:t> x</a:t>
            </a:r>
            <a:r>
              <a:rPr lang="en-US" i="1" dirty="0" smtClean="0"/>
              <a:t>̅)/</a:t>
            </a:r>
            <a:r>
              <a:rPr lang="en-US" i="1" dirty="0" err="1" smtClean="0"/>
              <a:t>s.d.</a:t>
            </a:r>
            <a:endParaRPr lang="en-US" i="1" dirty="0" smtClean="0"/>
          </a:p>
          <a:p>
            <a:pPr lvl="1"/>
            <a:r>
              <a:rPr lang="en-US" dirty="0" smtClean="0"/>
              <a:t>Correlation </a:t>
            </a:r>
            <a:r>
              <a:rPr lang="en-US" dirty="0"/>
              <a:t>statistic </a:t>
            </a:r>
            <a:r>
              <a:rPr lang="en-US" i="1" dirty="0"/>
              <a:t>r </a:t>
            </a:r>
            <a:r>
              <a:rPr lang="en-US" dirty="0"/>
              <a:t>is just the average of the product of the </a:t>
            </a:r>
            <a:r>
              <a:rPr lang="en-US" i="1" dirty="0"/>
              <a:t>z</a:t>
            </a:r>
            <a:r>
              <a:rPr lang="en-US" dirty="0"/>
              <a:t>-scores </a:t>
            </a:r>
            <a:endParaRPr lang="en-US" dirty="0" smtClean="0"/>
          </a:p>
          <a:p>
            <a:pPr lvl="2"/>
            <a:r>
              <a:rPr lang="de-DE" i="1" dirty="0" err="1"/>
              <a:t>r</a:t>
            </a:r>
            <a:r>
              <a:rPr lang="de-DE" i="1" dirty="0"/>
              <a:t> </a:t>
            </a:r>
            <a:r>
              <a:rPr lang="de-DE" dirty="0"/>
              <a:t>= (</a:t>
            </a:r>
            <a:r>
              <a:rPr lang="de-DE" i="1" dirty="0"/>
              <a:t>z</a:t>
            </a:r>
            <a:r>
              <a:rPr lang="de-DE" dirty="0"/>
              <a:t>1 ∗ </a:t>
            </a:r>
            <a:r>
              <a:rPr lang="de-DE" i="1" dirty="0"/>
              <a:t>z</a:t>
            </a:r>
            <a:r>
              <a:rPr lang="de-DE" dirty="0"/>
              <a:t>2 ) </a:t>
            </a:r>
            <a:r>
              <a:rPr lang="de-DE" dirty="0" smtClean="0"/>
              <a:t>/</a:t>
            </a:r>
            <a:r>
              <a:rPr lang="de-DE" i="1" dirty="0" err="1" smtClean="0"/>
              <a:t>n</a:t>
            </a:r>
            <a:r>
              <a:rPr lang="de-DE" i="1" dirty="0" smtClean="0"/>
              <a:t> 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450049"/>
              </p:ext>
            </p:extLst>
          </p:nvPr>
        </p:nvGraphicFramePr>
        <p:xfrm>
          <a:off x="1143000" y="4250949"/>
          <a:ext cx="6858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Document" r:id="rId3" imgW="6858000" imgH="215900" progId="Word.Document.12">
                  <p:embed/>
                </p:oleObj>
              </mc:Choice>
              <mc:Fallback>
                <p:oleObj name="Document" r:id="rId3" imgW="6858000" imgH="21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4250949"/>
                        <a:ext cx="6858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72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Proximity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assumption in most statistics is that the observations are independent from one another 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roximity </a:t>
            </a:r>
            <a:r>
              <a:rPr lang="en-US" dirty="0"/>
              <a:t>that drives many of the most important relationships within cities can be problematic for statistical models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magnitude of a variable at one location should not be correlated with the magnitude at nearby locations, a phenomenon called </a:t>
            </a:r>
            <a:r>
              <a:rPr lang="en-US" i="1" dirty="0"/>
              <a:t>spatial autocorrelation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in an urban context 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Autocorrelation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types - </a:t>
            </a:r>
            <a:r>
              <a:rPr lang="en-GB" i="1" dirty="0"/>
              <a:t>substantive </a:t>
            </a:r>
            <a:r>
              <a:rPr lang="en-GB" dirty="0"/>
              <a:t>and </a:t>
            </a:r>
            <a:r>
              <a:rPr lang="en-GB" i="1" dirty="0"/>
              <a:t>nuisance </a:t>
            </a:r>
            <a:endParaRPr lang="en-GB" dirty="0"/>
          </a:p>
          <a:p>
            <a:pPr lvl="1"/>
            <a:r>
              <a:rPr lang="en-GB" dirty="0"/>
              <a:t>Substantive relationships are those deriving from the interdependence of actors and activities in nearby locations. </a:t>
            </a:r>
            <a:endParaRPr lang="en-GB" dirty="0"/>
          </a:p>
          <a:p>
            <a:pPr lvl="1"/>
            <a:r>
              <a:rPr lang="en-GB" dirty="0"/>
              <a:t>Nuisance spatial autocorrelation is grounded in data problems stemming from a mismatch between the actual spatial footprint of the phenomenon being studied and the available data. </a:t>
            </a:r>
            <a:endParaRPr lang="en-GB" dirty="0"/>
          </a:p>
          <a:p>
            <a:r>
              <a:rPr lang="en-GB" dirty="0"/>
              <a:t>Testing for spatial autocorrelation and incorporating it into a model requires a formal specification of the spatial structure.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36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Autocorrelation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one </a:t>
            </a:r>
            <a:r>
              <a:rPr lang="en-US" dirty="0"/>
              <a:t>through a </a:t>
            </a:r>
            <a:r>
              <a:rPr lang="en-US" i="1" dirty="0"/>
              <a:t>spatial weights matrix </a:t>
            </a:r>
            <a:r>
              <a:rPr lang="en-US" dirty="0"/>
              <a:t>and </a:t>
            </a:r>
            <a:r>
              <a:rPr lang="en-US" i="1" dirty="0"/>
              <a:t>spatial lag 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patial </a:t>
            </a:r>
            <a:r>
              <a:rPr lang="en-US" dirty="0"/>
              <a:t>weights matrix is an </a:t>
            </a:r>
            <a:r>
              <a:rPr lang="en-US" i="1" dirty="0" smtClean="0"/>
              <a:t>n</a:t>
            </a:r>
            <a:r>
              <a:rPr lang="en-US" dirty="0"/>
              <a:t>*</a:t>
            </a:r>
            <a:r>
              <a:rPr lang="en-US" i="1" dirty="0" smtClean="0"/>
              <a:t>n </a:t>
            </a:r>
            <a:r>
              <a:rPr lang="en-US" dirty="0"/>
              <a:t>square matrix</a:t>
            </a:r>
            <a:r>
              <a:rPr lang="en-US" dirty="0" smtClean="0"/>
              <a:t>, designated </a:t>
            </a:r>
            <a:r>
              <a:rPr lang="en-US" dirty="0"/>
              <a:t>as </a:t>
            </a:r>
            <a:r>
              <a:rPr lang="en-US" i="1" dirty="0"/>
              <a:t>W</a:t>
            </a:r>
            <a:r>
              <a:rPr lang="en-US" dirty="0"/>
              <a:t>, where each element,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/>
              <a:t>describes the strength of the spatial relationship between each of the </a:t>
            </a:r>
            <a:r>
              <a:rPr lang="en-US" i="1" dirty="0"/>
              <a:t>n </a:t>
            </a:r>
            <a:r>
              <a:rPr lang="en-US" dirty="0"/>
              <a:t>spatial observations. </a:t>
            </a:r>
            <a:endParaRPr lang="en-US" dirty="0" smtClean="0"/>
          </a:p>
          <a:p>
            <a:pPr lvl="1"/>
            <a:r>
              <a:rPr lang="en-US" dirty="0" smtClean="0"/>
              <a:t>Three </a:t>
            </a:r>
            <a:r>
              <a:rPr lang="en-US" dirty="0"/>
              <a:t>types of weights matrices: </a:t>
            </a:r>
            <a:r>
              <a:rPr lang="en-US" i="1" dirty="0"/>
              <a:t>contiguity</a:t>
            </a:r>
            <a:r>
              <a:rPr lang="en-US" dirty="0"/>
              <a:t>, </a:t>
            </a:r>
            <a:r>
              <a:rPr lang="en-US" i="1" dirty="0"/>
              <a:t>distance</a:t>
            </a:r>
            <a:r>
              <a:rPr lang="en-US" dirty="0"/>
              <a:t>, and </a:t>
            </a:r>
            <a:r>
              <a:rPr lang="en-US" i="1" dirty="0"/>
              <a:t>nearest neighbors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key goal is that the weights provide a reasonable </a:t>
            </a:r>
            <a:r>
              <a:rPr lang="en-US" dirty="0" smtClean="0"/>
              <a:t>approximation </a:t>
            </a:r>
            <a:r>
              <a:rPr lang="en-US" dirty="0"/>
              <a:t>of the spatial structure relative to the study area and the research question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47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u="sng" dirty="0" smtClean="0"/>
              <a:t>Contiguity</a:t>
            </a:r>
            <a:r>
              <a:rPr lang="en-GB" dirty="0" smtClean="0"/>
              <a:t> matrix</a:t>
            </a:r>
          </a:p>
          <a:p>
            <a:pPr lvl="1"/>
            <a:r>
              <a:rPr lang="en-GB" dirty="0" smtClean="0"/>
              <a:t>Binary: </a:t>
            </a:r>
            <a:r>
              <a:rPr lang="en-GB" dirty="0"/>
              <a:t>a one is entered in the weights matrix if two polygons are </a:t>
            </a:r>
            <a:r>
              <a:rPr lang="en-GB" dirty="0" err="1"/>
              <a:t>neighbors</a:t>
            </a:r>
            <a:r>
              <a:rPr lang="en-GB" dirty="0"/>
              <a:t>, and a zero otherwise. </a:t>
            </a:r>
            <a:endParaRPr lang="en-GB" dirty="0" smtClean="0"/>
          </a:p>
          <a:p>
            <a:pPr lvl="2"/>
            <a:r>
              <a:rPr lang="en-GB" dirty="0" smtClean="0"/>
              <a:t>Rook</a:t>
            </a:r>
          </a:p>
          <a:p>
            <a:pPr lvl="2"/>
            <a:r>
              <a:rPr lang="en-GB" dirty="0" smtClean="0"/>
              <a:t>Queen</a:t>
            </a:r>
          </a:p>
          <a:p>
            <a:r>
              <a:rPr lang="en-GB" u="sng" dirty="0"/>
              <a:t>D</a:t>
            </a:r>
            <a:r>
              <a:rPr lang="en-GB" u="sng" dirty="0" smtClean="0"/>
              <a:t>istance</a:t>
            </a:r>
            <a:r>
              <a:rPr lang="en-GB" dirty="0" smtClean="0"/>
              <a:t> </a:t>
            </a:r>
            <a:r>
              <a:rPr lang="en-GB" dirty="0"/>
              <a:t>weights matrix considers the distance between </a:t>
            </a:r>
            <a:r>
              <a:rPr lang="en-GB" dirty="0" smtClean="0"/>
              <a:t>observations</a:t>
            </a:r>
          </a:p>
          <a:p>
            <a:r>
              <a:rPr lang="en-GB" dirty="0"/>
              <a:t>The </a:t>
            </a:r>
            <a:r>
              <a:rPr lang="en-GB" u="sng" dirty="0"/>
              <a:t>nearest </a:t>
            </a:r>
            <a:r>
              <a:rPr lang="en-GB" u="sng" dirty="0" err="1"/>
              <a:t>neighbors</a:t>
            </a:r>
            <a:r>
              <a:rPr lang="en-GB" dirty="0"/>
              <a:t> approach defines the </a:t>
            </a:r>
            <a:r>
              <a:rPr lang="en-GB" i="1" dirty="0"/>
              <a:t>k </a:t>
            </a:r>
            <a:r>
              <a:rPr lang="en-GB" dirty="0"/>
              <a:t>closest points to an observation as its </a:t>
            </a:r>
            <a:r>
              <a:rPr lang="en-GB" dirty="0" err="1"/>
              <a:t>neighbors</a:t>
            </a:r>
            <a:r>
              <a:rPr lang="en-GB" dirty="0"/>
              <a:t>, where </a:t>
            </a:r>
            <a:r>
              <a:rPr lang="en-GB" i="1" dirty="0"/>
              <a:t>k </a:t>
            </a:r>
            <a:r>
              <a:rPr lang="en-GB" dirty="0"/>
              <a:t>is an integer defined by the analyst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nearest </a:t>
            </a:r>
            <a:r>
              <a:rPr lang="en-GB" dirty="0" err="1"/>
              <a:t>neighbor</a:t>
            </a:r>
            <a:r>
              <a:rPr lang="en-GB" dirty="0"/>
              <a:t> matrix is also binary. </a:t>
            </a: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69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Regression </a:t>
            </a:r>
            <a:r>
              <a:rPr lang="en-US" dirty="0"/>
              <a:t>is a statistical framework that allows us to predict how the mean of a </a:t>
            </a:r>
            <a:r>
              <a:rPr lang="en-US" i="1" dirty="0"/>
              <a:t>dependent variable </a:t>
            </a:r>
            <a:r>
              <a:rPr lang="en-US" dirty="0"/>
              <a:t>changes as an </a:t>
            </a:r>
            <a:r>
              <a:rPr lang="en-US" i="1" dirty="0"/>
              <a:t>independent variable </a:t>
            </a:r>
            <a:r>
              <a:rPr lang="en-US" dirty="0"/>
              <a:t>changes. </a:t>
            </a:r>
            <a:endParaRPr lang="en-US" dirty="0" smtClean="0"/>
          </a:p>
          <a:p>
            <a:pPr lvl="1"/>
            <a:r>
              <a:rPr lang="en-US" dirty="0"/>
              <a:t>Regression models are useful when you have reason to believe that the mean of one variable is dependent on some other variable or variables. 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different specific models based on the characteristics of the data and the goals of the </a:t>
            </a:r>
            <a:r>
              <a:rPr lang="en-US" dirty="0" smtClean="0"/>
              <a:t>analysis </a:t>
            </a:r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49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(OLS)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models require the use of some mathematical </a:t>
            </a:r>
            <a:r>
              <a:rPr lang="en-US" dirty="0" smtClean="0"/>
              <a:t>notation.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thing we want to explain as </a:t>
            </a:r>
            <a:r>
              <a:rPr lang="en-US" i="1" dirty="0"/>
              <a:t>y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i="1" dirty="0" smtClean="0"/>
              <a:t>X </a:t>
            </a:r>
            <a:r>
              <a:rPr lang="en-US" dirty="0"/>
              <a:t>is the data that we will use to help us understand </a:t>
            </a:r>
            <a:r>
              <a:rPr lang="en-US" i="1" dirty="0"/>
              <a:t>y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β </a:t>
            </a:r>
            <a:r>
              <a:rPr lang="en-US" dirty="0"/>
              <a:t>describes the strength of the relationship between </a:t>
            </a:r>
            <a:r>
              <a:rPr lang="en-US" i="1" dirty="0"/>
              <a:t>y </a:t>
            </a:r>
            <a:r>
              <a:rPr lang="en-US" dirty="0"/>
              <a:t>and </a:t>
            </a:r>
            <a:r>
              <a:rPr lang="en-US" i="1" dirty="0"/>
              <a:t>X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We have many observations so we use the subscript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to refer to a single </a:t>
            </a:r>
            <a:r>
              <a:rPr lang="en-US" dirty="0" smtClean="0"/>
              <a:t>observation </a:t>
            </a:r>
          </a:p>
          <a:p>
            <a:pPr lvl="2"/>
            <a:r>
              <a:rPr lang="en-US" dirty="0" smtClean="0"/>
              <a:t>We may have </a:t>
            </a:r>
            <a:r>
              <a:rPr lang="en-US" dirty="0"/>
              <a:t>more than one potential explanatory variable </a:t>
            </a:r>
            <a:r>
              <a:rPr lang="en-US" i="1" dirty="0"/>
              <a:t>x</a:t>
            </a:r>
            <a:r>
              <a:rPr lang="en-US" dirty="0"/>
              <a:t>, so we use a numeric subscript to indicate a specific </a:t>
            </a:r>
            <a:r>
              <a:rPr lang="en-US" i="1" dirty="0"/>
              <a:t>independent </a:t>
            </a:r>
            <a:r>
              <a:rPr lang="en-US" dirty="0"/>
              <a:t>or </a:t>
            </a:r>
            <a:r>
              <a:rPr lang="en-US" i="1" dirty="0"/>
              <a:t>explanatory </a:t>
            </a:r>
            <a:r>
              <a:rPr lang="en-US" dirty="0"/>
              <a:t>variable, </a:t>
            </a:r>
            <a:r>
              <a:rPr lang="en-US" dirty="0" smtClean="0"/>
              <a:t>e.g.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9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7699</TotalTime>
  <Words>1079</Words>
  <Application>Microsoft Macintosh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Microsoft Word Document</vt:lpstr>
      <vt:lpstr>Explanatory Urban Models</vt:lpstr>
      <vt:lpstr>Learning Objectives</vt:lpstr>
      <vt:lpstr>Correlation</vt:lpstr>
      <vt:lpstr>Spatial Proximity</vt:lpstr>
      <vt:lpstr>Spatial Autocorrelation</vt:lpstr>
      <vt:lpstr>Spatial Autocorrelation</vt:lpstr>
      <vt:lpstr>Spatial Autocorrelation</vt:lpstr>
      <vt:lpstr>Explanation</vt:lpstr>
      <vt:lpstr>Ordinary least squares (OLS) </vt:lpstr>
      <vt:lpstr>Ordinary least squares (OLS) </vt:lpstr>
      <vt:lpstr>Ordinary least squares (OLS) </vt:lpstr>
      <vt:lpstr>Ordinary least squares (OLS) </vt:lpstr>
      <vt:lpstr>Example…</vt:lpstr>
      <vt:lpstr>Example…</vt:lpstr>
      <vt:lpstr>Example…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350</cp:revision>
  <dcterms:created xsi:type="dcterms:W3CDTF">2017-09-18T06:06:42Z</dcterms:created>
  <dcterms:modified xsi:type="dcterms:W3CDTF">2017-10-04T08:50:58Z</dcterms:modified>
</cp:coreProperties>
</file>