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21"/>
  </p:normalViewPr>
  <p:slideViewPr>
    <p:cSldViewPr snapToGrid="0" snapToObjects="1">
      <p:cViewPr varScale="1">
        <p:scale>
          <a:sx n="72" d="100"/>
          <a:sy n="72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Representation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Alex D Singleton, Seth E Spielman, David C Folch (2017) Urban Analytics.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 Information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Early GIS often differentiated </a:t>
            </a:r>
            <a:r>
              <a:rPr lang="en-GB" dirty="0"/>
              <a:t>between software that managed features through raster or vector data models </a:t>
            </a:r>
            <a:endParaRPr lang="en-GB" dirty="0" smtClean="0"/>
          </a:p>
          <a:p>
            <a:r>
              <a:rPr lang="en-GB" dirty="0" smtClean="0"/>
              <a:t>Today there is increased </a:t>
            </a:r>
            <a:r>
              <a:rPr lang="en-GB" dirty="0"/>
              <a:t>fluidity between the use and visual representation of data stored in vector and raster </a:t>
            </a:r>
            <a:r>
              <a:rPr lang="en-GB" dirty="0" smtClean="0"/>
              <a:t>models</a:t>
            </a:r>
          </a:p>
          <a:p>
            <a:pPr lvl="1"/>
            <a:r>
              <a:rPr lang="en-GB" dirty="0" smtClean="0"/>
              <a:t>Especially online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88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 Information 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963" y="1520825"/>
            <a:ext cx="6516073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9270" y="596180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smtClean="0"/>
              <a:t>NYC rendered </a:t>
            </a:r>
            <a:r>
              <a:rPr lang="en-GB" sz="1400" dirty="0"/>
              <a:t>in a 3D drawn style as vector data within the Tangram platform from </a:t>
            </a:r>
            <a:r>
              <a:rPr lang="en-GB" sz="1400" dirty="0" err="1"/>
              <a:t>Mapzen</a:t>
            </a:r>
            <a:r>
              <a:rPr lang="en-GB" sz="1400" dirty="0"/>
              <a:t> </a:t>
            </a:r>
          </a:p>
          <a:p>
            <a:r>
              <a:rPr lang="en-GB" sz="1400" dirty="0"/>
              <a:t>Source: </a:t>
            </a:r>
            <a:r>
              <a:rPr lang="en-GB" sz="1400" dirty="0" err="1"/>
              <a:t>Mapzen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53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Mapping Tiles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contemporary web mapping services present spatial data using a “</a:t>
            </a:r>
            <a:r>
              <a:rPr lang="en-US" dirty="0" err="1"/>
              <a:t>slippy</a:t>
            </a:r>
            <a:r>
              <a:rPr lang="en-US" dirty="0"/>
              <a:t> map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Enables </a:t>
            </a:r>
            <a:r>
              <a:rPr lang="en-US" dirty="0"/>
              <a:t>a user to pan a map seamlessly in the client browser at various levels of zoom </a:t>
            </a:r>
            <a:endParaRPr lang="en-US" dirty="0"/>
          </a:p>
          <a:p>
            <a:pPr lvl="1"/>
            <a:r>
              <a:rPr lang="en-US" dirty="0"/>
              <a:t>In raster applications this is achieved by taking an appropriately styled rendered map and splitting it up into regularly sized tiles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tyling </a:t>
            </a:r>
            <a:r>
              <a:rPr lang="en-US" dirty="0"/>
              <a:t>of these tile layers may be altered depending on the intended scale (zoom)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4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Mapping Tiles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2811" y="1456293"/>
            <a:ext cx="5138378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65812" y="593313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The tiles that overlap the blue highlighted area would be visible to a user, while the other tiles are downloaded and hidden from view until the map is panned </a:t>
            </a:r>
          </a:p>
        </p:txBody>
      </p:sp>
    </p:spTree>
    <p:extLst>
      <p:ext uri="{BB962C8B-B14F-4D97-AF65-F5344CB8AC3E}">
        <p14:creationId xmlns:p14="http://schemas.microsoft.com/office/powerpoint/2010/main" val="115670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GIS provide a tool for the encoding, management, analysis and representation of spatial features</a:t>
            </a:r>
          </a:p>
          <a:p>
            <a:r>
              <a:rPr lang="en-GB" dirty="0" smtClean="0"/>
              <a:t>Multiple data models</a:t>
            </a:r>
          </a:p>
          <a:p>
            <a:pPr lvl="1"/>
            <a:r>
              <a:rPr lang="en-GB" dirty="0" smtClean="0"/>
              <a:t>Vector V Raster</a:t>
            </a:r>
          </a:p>
          <a:p>
            <a:r>
              <a:rPr lang="en-GB" dirty="0" smtClean="0"/>
              <a:t>They require generalization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26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GIS?</a:t>
            </a:r>
          </a:p>
          <a:p>
            <a:r>
              <a:rPr lang="en-US" dirty="0" smtClean="0"/>
              <a:t>What is the need for g</a:t>
            </a:r>
            <a:r>
              <a:rPr lang="en-US" dirty="0" smtClean="0"/>
              <a:t>eneralization?</a:t>
            </a:r>
          </a:p>
          <a:p>
            <a:r>
              <a:rPr lang="en-US" dirty="0" smtClean="0"/>
              <a:t>How are geographic features represented in a GIS?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Information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ommercialized </a:t>
            </a:r>
            <a:r>
              <a:rPr lang="en-US" dirty="0"/>
              <a:t>in the 1980s as an integrated software solution that combined spatial data management, analysis, and </a:t>
            </a:r>
            <a:r>
              <a:rPr lang="en-US" dirty="0" smtClean="0"/>
              <a:t>visualization</a:t>
            </a:r>
          </a:p>
          <a:p>
            <a:r>
              <a:rPr lang="en-US" dirty="0"/>
              <a:t>G</a:t>
            </a:r>
            <a:r>
              <a:rPr lang="en-US" dirty="0" smtClean="0"/>
              <a:t>raphic </a:t>
            </a:r>
            <a:r>
              <a:rPr lang="en-US" dirty="0"/>
              <a:t>user interfaces </a:t>
            </a:r>
            <a:r>
              <a:rPr lang="en-US" dirty="0" smtClean="0"/>
              <a:t>that evolved as GISs developed reduced </a:t>
            </a:r>
            <a:r>
              <a:rPr lang="en-US" dirty="0"/>
              <a:t>barriers to </a:t>
            </a:r>
            <a:r>
              <a:rPr lang="en-US" dirty="0" smtClean="0"/>
              <a:t>entry</a:t>
            </a:r>
          </a:p>
          <a:p>
            <a:r>
              <a:rPr lang="en-US" i="1" dirty="0"/>
              <a:t>R</a:t>
            </a:r>
            <a:r>
              <a:rPr lang="en-US" i="1" dirty="0" smtClean="0"/>
              <a:t>epresent </a:t>
            </a:r>
            <a:r>
              <a:rPr lang="en-US" i="1" dirty="0"/>
              <a:t>the real world as a series of layers, enabling query and analysis over both space and between </a:t>
            </a:r>
            <a:r>
              <a:rPr lang="en-US" i="1" dirty="0" smtClean="0"/>
              <a:t>layers</a:t>
            </a:r>
          </a:p>
          <a:p>
            <a:r>
              <a:rPr lang="en-US" dirty="0"/>
              <a:t>S</a:t>
            </a:r>
            <a:r>
              <a:rPr lang="en-US" dirty="0" smtClean="0"/>
              <a:t>uccess </a:t>
            </a:r>
            <a:r>
              <a:rPr lang="en-US" dirty="0"/>
              <a:t>of GISs has resulted in a distillation of their core functionality within other classes of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Coupling of toolsets is common 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69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 Information Systems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468" y="1825625"/>
            <a:ext cx="7389064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5112" y="6338403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QGIS </a:t>
            </a:r>
            <a:r>
              <a:rPr lang="mr-IN" sz="1400" dirty="0" smtClean="0"/>
              <a:t>–</a:t>
            </a:r>
            <a:r>
              <a:rPr lang="en-GB" sz="1400" dirty="0" smtClean="0"/>
              <a:t> A modern GIS GUI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906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real </a:t>
            </a:r>
            <a:r>
              <a:rPr lang="en-US" dirty="0"/>
              <a:t>world is immensely complicated and representing it within a computer requires some deliberate </a:t>
            </a:r>
            <a:r>
              <a:rPr lang="en-US" dirty="0" smtClean="0"/>
              <a:t>simplification</a:t>
            </a:r>
          </a:p>
          <a:p>
            <a:r>
              <a:rPr lang="en-US" dirty="0"/>
              <a:t>Generalization is the practice of selecting the breadth or depth of features captured and/or displayed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recision </a:t>
            </a:r>
            <a:r>
              <a:rPr lang="en-US" dirty="0"/>
              <a:t>and detail of location or temporal measurements </a:t>
            </a:r>
            <a:endParaRPr lang="en-US" dirty="0" smtClean="0"/>
          </a:p>
          <a:p>
            <a:pPr lvl="1"/>
            <a:r>
              <a:rPr lang="en-US" dirty="0" smtClean="0"/>
              <a:t>Choice is led by the application </a:t>
            </a:r>
            <a:r>
              <a:rPr lang="en-US" dirty="0"/>
              <a:t>requirements (how the resulting maps will be used) and the practicality or feasibility of data capture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58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main data models used to store geographic features within a GIS include </a:t>
            </a:r>
            <a:r>
              <a:rPr lang="en-US" u="sng" dirty="0"/>
              <a:t>vector</a:t>
            </a:r>
            <a:r>
              <a:rPr lang="en-US" dirty="0"/>
              <a:t> and </a:t>
            </a:r>
            <a:r>
              <a:rPr lang="en-US" u="sng" dirty="0"/>
              <a:t>raster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A vector model presents a discrete view of space, with real-world objects represented through a series of defined structures that include </a:t>
            </a:r>
            <a:r>
              <a:rPr lang="en-US" i="1" dirty="0"/>
              <a:t>points, lines</a:t>
            </a:r>
            <a:r>
              <a:rPr lang="en-US" dirty="0"/>
              <a:t>, and </a:t>
            </a:r>
            <a:r>
              <a:rPr lang="en-US" i="1" dirty="0"/>
              <a:t>polygons </a:t>
            </a:r>
            <a:endParaRPr lang="en-US" i="1" dirty="0" smtClean="0"/>
          </a:p>
          <a:p>
            <a:pPr lvl="1"/>
            <a:r>
              <a:rPr lang="en-US" dirty="0"/>
              <a:t>A raster data model presents an alternate representation called a field view, which comprises an overlay grid across the entirety of a geographic extent 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94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Models: Vector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11010"/>
            <a:ext cx="7886700" cy="2780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3339" y="576784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The vector data model includes points, lines, and polygons</a:t>
            </a:r>
            <a:br>
              <a:rPr lang="en-GB" sz="1400" dirty="0"/>
            </a:br>
            <a:r>
              <a:rPr lang="en-GB" sz="1400" dirty="0"/>
              <a:t>Source: authors’ own; data – </a:t>
            </a:r>
            <a:r>
              <a:rPr lang="en-GB" sz="1400" dirty="0" err="1"/>
              <a:t>www.openstreetmap.org</a:t>
            </a:r>
            <a:r>
              <a:rPr lang="en-GB" sz="1400" dirty="0"/>
              <a:t>,  copyright </a:t>
            </a:r>
            <a:r>
              <a:rPr lang="en-GB" sz="1400" dirty="0" err="1" smtClean="0"/>
              <a:t>OpenStreetMap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7076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Models: Vector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300" y="1825625"/>
            <a:ext cx="4213399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43670" y="594256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smtClean="0"/>
              <a:t>A </a:t>
            </a:r>
            <a:r>
              <a:rPr lang="en-GB" sz="1400" dirty="0"/>
              <a:t>more complex polygon with a series of holes</a:t>
            </a:r>
            <a:br>
              <a:rPr lang="en-GB" sz="1400" dirty="0"/>
            </a:br>
            <a:r>
              <a:rPr lang="en-GB" sz="1400" dirty="0"/>
              <a:t>Source: authors’ own; data – </a:t>
            </a:r>
            <a:r>
              <a:rPr lang="en-GB" sz="1400" dirty="0" err="1"/>
              <a:t>www.openstreetmap.org</a:t>
            </a:r>
            <a:r>
              <a:rPr lang="en-GB" sz="1400" dirty="0"/>
              <a:t>, </a:t>
            </a:r>
            <a:r>
              <a:rPr lang="en-GB" sz="1400" dirty="0" smtClean="0"/>
              <a:t> </a:t>
            </a:r>
            <a:r>
              <a:rPr lang="en-GB" sz="1400" dirty="0"/>
              <a:t>copyright </a:t>
            </a:r>
            <a:r>
              <a:rPr lang="en-GB" sz="1400" dirty="0" err="1"/>
              <a:t>OpenStreetMap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53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Models: Raster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2412951"/>
            <a:ext cx="3886200" cy="317668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2412951"/>
            <a:ext cx="3886200" cy="31766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50" y="5589637"/>
            <a:ext cx="1623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Population in 1975</a:t>
            </a:r>
            <a:br>
              <a:rPr lang="en-GB" sz="1400" dirty="0"/>
            </a:b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4629150" y="5589637"/>
            <a:ext cx="1623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Population in </a:t>
            </a:r>
            <a:r>
              <a:rPr lang="en-GB" sz="1400" dirty="0" smtClean="0"/>
              <a:t>2015</a:t>
            </a:r>
            <a:r>
              <a:rPr lang="en-GB" sz="1400" dirty="0"/>
              <a:t/>
            </a:r>
            <a:br>
              <a:rPr lang="en-GB" sz="1400" dirty="0"/>
            </a:b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4393096" y="611285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smtClean="0"/>
              <a:t>A </a:t>
            </a:r>
            <a:r>
              <a:rPr lang="en-GB" sz="1400" dirty="0"/>
              <a:t>raster data model used to illustrate population density in Guangzhou, Shenzhen, and Hong Kong, china </a:t>
            </a:r>
          </a:p>
        </p:txBody>
      </p:sp>
    </p:spTree>
    <p:extLst>
      <p:ext uri="{BB962C8B-B14F-4D97-AF65-F5344CB8AC3E}">
        <p14:creationId xmlns:p14="http://schemas.microsoft.com/office/powerpoint/2010/main" val="31160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4137</TotalTime>
  <Words>514</Words>
  <Application>Microsoft Macintosh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Representation</vt:lpstr>
      <vt:lpstr>Learning Objectives</vt:lpstr>
      <vt:lpstr>Geographic Information Systems</vt:lpstr>
      <vt:lpstr>Geographic Information Systems</vt:lpstr>
      <vt:lpstr>Generalization</vt:lpstr>
      <vt:lpstr>Data Models</vt:lpstr>
      <vt:lpstr>Data Models: Vector</vt:lpstr>
      <vt:lpstr>Data Models: Vector</vt:lpstr>
      <vt:lpstr>Data Models: Raster</vt:lpstr>
      <vt:lpstr>Geographic Information Systems</vt:lpstr>
      <vt:lpstr>Geographic Information Systems</vt:lpstr>
      <vt:lpstr>Web Mapping Tiles</vt:lpstr>
      <vt:lpstr>Web Mapping Tiles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160</cp:revision>
  <dcterms:created xsi:type="dcterms:W3CDTF">2017-09-18T06:06:42Z</dcterms:created>
  <dcterms:modified xsi:type="dcterms:W3CDTF">2017-09-25T07:53:27Z</dcterms:modified>
</cp:coreProperties>
</file>