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9"/>
    <p:restoredTop sz="94621"/>
  </p:normalViewPr>
  <p:slideViewPr>
    <p:cSldViewPr snapToGrid="0" snapToObjects="1">
      <p:cViewPr varScale="1">
        <p:scale>
          <a:sx n="97" d="100"/>
          <a:sy n="97" d="100"/>
        </p:scale>
        <p:origin x="16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36E8F-1965-6C44-A7B5-03BB9B497561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9E4CB-2F94-6A4A-B706-6952FC913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01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D008-60B2-0246-B113-8E855462598C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8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Urban Visualization</a:t>
            </a:r>
            <a:endParaRPr lang="en-GB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5015" y="4900063"/>
            <a:ext cx="1206969" cy="1699453"/>
          </a:xfrm>
          <a:prstGeom prst="rect">
            <a:avLst/>
          </a:prstGeom>
        </p:spPr>
      </p:pic>
      <p:sp>
        <p:nvSpPr>
          <p:cNvPr id="5" name="Content Placeholder 5"/>
          <p:cNvSpPr txBox="1">
            <a:spLocks/>
          </p:cNvSpPr>
          <p:nvPr/>
        </p:nvSpPr>
        <p:spPr>
          <a:xfrm>
            <a:off x="3621984" y="4900064"/>
            <a:ext cx="3886200" cy="16994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mtClean="0"/>
              <a:t>Alex D Singleton, Seth E Spielman, David C Folch (2017) Urban Analytics. London: Sage.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220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an effective visualization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isualization </a:t>
            </a:r>
            <a:r>
              <a:rPr lang="en-US" dirty="0"/>
              <a:t>must provide </a:t>
            </a:r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Provided through a visual hierarchy</a:t>
            </a:r>
            <a:endParaRPr lang="en-US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492953"/>
            <a:ext cx="2512633" cy="1490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852" y="3371311"/>
            <a:ext cx="2338336" cy="1452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9679" b="32330"/>
          <a:stretch/>
        </p:blipFill>
        <p:spPr>
          <a:xfrm>
            <a:off x="3352800" y="4707150"/>
            <a:ext cx="2174215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b="70774"/>
          <a:stretch/>
        </p:blipFill>
        <p:spPr>
          <a:xfrm>
            <a:off x="5852679" y="5316750"/>
            <a:ext cx="2174215" cy="9379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67679"/>
          <a:stretch/>
        </p:blipFill>
        <p:spPr>
          <a:xfrm>
            <a:off x="693980" y="5550522"/>
            <a:ext cx="2174215" cy="10372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38685" y="318664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Color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226166" y="4417370"/>
            <a:ext cx="54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Size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428573" y="5181190"/>
            <a:ext cx="117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Placement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822618" y="3051709"/>
            <a:ext cx="872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Symbol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678781" y="4996524"/>
            <a:ext cx="879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Texture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8816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Visualisation can be a power tool for communication</a:t>
            </a:r>
          </a:p>
          <a:p>
            <a:r>
              <a:rPr lang="en-GB" dirty="0" smtClean="0"/>
              <a:t>Has great utility for </a:t>
            </a:r>
          </a:p>
          <a:p>
            <a:pPr lvl="1"/>
            <a:r>
              <a:rPr lang="en-GB" dirty="0" smtClean="0"/>
              <a:t>Community empowerment</a:t>
            </a:r>
          </a:p>
          <a:p>
            <a:pPr lvl="1"/>
            <a:r>
              <a:rPr lang="en-GB" dirty="0" smtClean="0"/>
              <a:t>Strategic decision making</a:t>
            </a:r>
          </a:p>
          <a:p>
            <a:pPr lvl="1"/>
            <a:r>
              <a:rPr lang="en-GB" dirty="0" smtClean="0"/>
              <a:t>Increasing transparency</a:t>
            </a:r>
          </a:p>
          <a:p>
            <a:r>
              <a:rPr lang="en-GB" dirty="0" smtClean="0"/>
              <a:t>Effective visualization require careful consideration of the </a:t>
            </a:r>
            <a:r>
              <a:rPr lang="en-GB" smtClean="0"/>
              <a:t>visual hierarchy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visualization is the art of presenting data graphically. </a:t>
            </a:r>
          </a:p>
          <a:p>
            <a:r>
              <a:rPr lang="en-US" dirty="0"/>
              <a:t>Urban governance can be assisted through visualization, and can also be used by citizens to lobby for change. </a:t>
            </a:r>
          </a:p>
          <a:p>
            <a:r>
              <a:rPr lang="en-US" dirty="0"/>
              <a:t>Effective visualization requires planning and consideration of visual hierarchy.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0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Visualization and Urban </a:t>
            </a:r>
            <a:r>
              <a:rPr lang="en-US" dirty="0" smtClean="0"/>
              <a:t>Governance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Graphics or maps might for example be implemented within operational </a:t>
            </a:r>
            <a:r>
              <a:rPr lang="en-US" dirty="0" smtClean="0"/>
              <a:t>tools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ncrease transparency</a:t>
            </a:r>
          </a:p>
          <a:p>
            <a:pPr lvl="2"/>
            <a:r>
              <a:rPr lang="en-US" dirty="0" smtClean="0"/>
              <a:t>the monitoring </a:t>
            </a:r>
            <a:r>
              <a:rPr lang="en-US" dirty="0"/>
              <a:t>of progress toward strategic </a:t>
            </a:r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Integral </a:t>
            </a:r>
            <a:r>
              <a:rPr lang="en-US" dirty="0"/>
              <a:t>to information platforms used to make strategic decisions </a:t>
            </a:r>
            <a:endParaRPr lang="en-US" dirty="0"/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836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Dashboards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420" y="1481068"/>
            <a:ext cx="4982099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80950" y="5942567"/>
            <a:ext cx="70630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/>
              <a:t>NYC bike </a:t>
            </a:r>
            <a:r>
              <a:rPr lang="en-GB" sz="1400" dirty="0"/>
              <a:t>share dashboard map showing live operating statistics for the lower East Side of Manhattan and part of Brooklyn </a:t>
            </a:r>
          </a:p>
          <a:p>
            <a:r>
              <a:rPr lang="en-GB" sz="1400" dirty="0"/>
              <a:t>Source: Oliver O’Brien, University </a:t>
            </a:r>
            <a:r>
              <a:rPr lang="en-GB" sz="1400" dirty="0" smtClean="0"/>
              <a:t>College London </a:t>
            </a:r>
            <a:r>
              <a:rPr lang="en-GB" sz="1400" dirty="0"/>
              <a:t>(http://</a:t>
            </a:r>
            <a:r>
              <a:rPr lang="en-GB" sz="1400" dirty="0" err="1"/>
              <a:t>bikes.oobrien.com</a:t>
            </a:r>
            <a:r>
              <a:rPr lang="en-GB" sz="1400" dirty="0"/>
              <a:t>/</a:t>
            </a:r>
            <a:r>
              <a:rPr lang="en-GB" sz="1400" dirty="0" err="1"/>
              <a:t>newyork</a:t>
            </a:r>
            <a:r>
              <a:rPr lang="en-GB" sz="1400" dirty="0"/>
              <a:t>/). </a:t>
            </a:r>
          </a:p>
        </p:txBody>
      </p:sp>
    </p:spTree>
    <p:extLst>
      <p:ext uri="{BB962C8B-B14F-4D97-AF65-F5344CB8AC3E}">
        <p14:creationId xmlns:p14="http://schemas.microsoft.com/office/powerpoint/2010/main" val="1258392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Dashboards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4003" y="1758157"/>
            <a:ext cx="4435994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00400" y="6110703"/>
            <a:ext cx="5943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The </a:t>
            </a:r>
            <a:r>
              <a:rPr lang="en-GB" sz="1400" dirty="0" smtClean="0"/>
              <a:t>London </a:t>
            </a:r>
            <a:r>
              <a:rPr lang="en-GB" sz="1400" dirty="0"/>
              <a:t>Data Dashboard uses graphs to display key longitudinal trends and also provides a link to the </a:t>
            </a:r>
            <a:r>
              <a:rPr lang="en-GB" sz="1400" dirty="0" err="1"/>
              <a:t>london</a:t>
            </a:r>
            <a:r>
              <a:rPr lang="en-GB" sz="1400" dirty="0"/>
              <a:t> Open Data Store </a:t>
            </a:r>
          </a:p>
          <a:p>
            <a:r>
              <a:rPr lang="en-GB" sz="1400" dirty="0"/>
              <a:t>Source: https:// </a:t>
            </a:r>
            <a:r>
              <a:rPr lang="en-GB" sz="1400" dirty="0" err="1"/>
              <a:t>data.london.gov.uk</a:t>
            </a:r>
            <a:r>
              <a:rPr lang="en-GB" sz="1400" dirty="0"/>
              <a:t>/. </a:t>
            </a:r>
            <a:br>
              <a:rPr lang="en-GB" sz="1400" dirty="0"/>
            </a:b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22271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Dashboards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44077"/>
            <a:ext cx="7886700" cy="33144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0" y="605028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 smtClean="0"/>
              <a:t>Common </a:t>
            </a:r>
            <a:r>
              <a:rPr lang="en-GB" sz="1400" dirty="0"/>
              <a:t>software and tools used to build data-driven dashboards </a:t>
            </a:r>
          </a:p>
        </p:txBody>
      </p:sp>
    </p:spTree>
    <p:extLst>
      <p:ext uri="{BB962C8B-B14F-4D97-AF65-F5344CB8AC3E}">
        <p14:creationId xmlns:p14="http://schemas.microsoft.com/office/powerpoint/2010/main" val="1547514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Community Empowerment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arly </a:t>
            </a:r>
            <a:r>
              <a:rPr lang="en-US" dirty="0"/>
              <a:t>2016 the Metropolitan Transit Authority (MTA) within NYC announced that the L subway line in </a:t>
            </a:r>
            <a:r>
              <a:rPr lang="en-US" dirty="0" smtClean="0"/>
              <a:t>New York </a:t>
            </a:r>
            <a:r>
              <a:rPr lang="en-US" dirty="0"/>
              <a:t>may need to be closed for a significant period to enable repair work. </a:t>
            </a:r>
            <a:endParaRPr lang="en-US" dirty="0" smtClean="0"/>
          </a:p>
          <a:p>
            <a:pPr lvl="1"/>
            <a:r>
              <a:rPr lang="en-US" dirty="0" smtClean="0"/>
              <a:t>Arterial route </a:t>
            </a:r>
            <a:r>
              <a:rPr lang="en-US" dirty="0"/>
              <a:t>that connects Brooklyn and </a:t>
            </a:r>
            <a:r>
              <a:rPr lang="en-US" dirty="0" smtClean="0"/>
              <a:t>Manhattan</a:t>
            </a:r>
          </a:p>
          <a:p>
            <a:r>
              <a:rPr lang="en-US" dirty="0" smtClean="0"/>
              <a:t>Spatial </a:t>
            </a:r>
            <a:r>
              <a:rPr lang="en-US" dirty="0"/>
              <a:t>data and mapping </a:t>
            </a:r>
            <a:r>
              <a:rPr lang="en-US" dirty="0" smtClean="0"/>
              <a:t>company </a:t>
            </a:r>
            <a:r>
              <a:rPr lang="en-US" dirty="0"/>
              <a:t>Carto </a:t>
            </a:r>
            <a:r>
              <a:rPr lang="en-US" dirty="0" smtClean="0"/>
              <a:t>looked at the problem</a:t>
            </a:r>
          </a:p>
          <a:p>
            <a:pPr lvl="1"/>
            <a:r>
              <a:rPr lang="en-US" dirty="0"/>
              <a:t>American Community Survey (ACS) </a:t>
            </a:r>
            <a:endParaRPr lang="en-US" dirty="0"/>
          </a:p>
          <a:p>
            <a:pPr lvl="1"/>
            <a:r>
              <a:rPr lang="en-US" dirty="0"/>
              <a:t>Longitudinal Origin–Destination Employment Statistics (LODES) 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0654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Community Empowerment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442" y="1690689"/>
            <a:ext cx="7725115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69315" y="6058525"/>
            <a:ext cx="55460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The most likely paths taken by the 114,000 people walking to the </a:t>
            </a:r>
            <a:r>
              <a:rPr lang="en-GB" sz="1400" dirty="0" smtClean="0"/>
              <a:t>L </a:t>
            </a:r>
            <a:r>
              <a:rPr lang="en-GB" sz="1400" dirty="0"/>
              <a:t>train for their commute to work </a:t>
            </a:r>
          </a:p>
          <a:p>
            <a:r>
              <a:rPr lang="en-GB" sz="1400" dirty="0"/>
              <a:t>Source: Map created by </a:t>
            </a:r>
            <a:r>
              <a:rPr lang="en-GB" sz="1400" dirty="0" err="1"/>
              <a:t>Mamata</a:t>
            </a:r>
            <a:r>
              <a:rPr lang="en-GB" sz="1400" dirty="0"/>
              <a:t> </a:t>
            </a:r>
            <a:r>
              <a:rPr lang="en-GB" sz="1400" dirty="0" err="1" smtClean="0"/>
              <a:t>Akella</a:t>
            </a:r>
            <a:r>
              <a:rPr lang="en-GB" sz="1400" dirty="0"/>
              <a:t>, </a:t>
            </a:r>
            <a:r>
              <a:rPr lang="en-GB" sz="1400" dirty="0" smtClean="0"/>
              <a:t>Carto</a:t>
            </a:r>
            <a:r>
              <a:rPr lang="en-GB" sz="1400" dirty="0"/>
              <a:t>. </a:t>
            </a:r>
            <a:br>
              <a:rPr lang="en-GB" sz="1400" dirty="0"/>
            </a:b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655716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an effective </a:t>
            </a:r>
            <a:r>
              <a:rPr lang="en-US" dirty="0" smtClean="0"/>
              <a:t>visualization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708020"/>
            <a:ext cx="7886700" cy="25865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43350" y="553312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/>
              <a:t>Four stages of a visualization work ow Source: adapted from Kirk (2016) </a:t>
            </a:r>
          </a:p>
        </p:txBody>
      </p:sp>
    </p:spTree>
    <p:extLst>
      <p:ext uri="{BB962C8B-B14F-4D97-AF65-F5344CB8AC3E}">
        <p14:creationId xmlns:p14="http://schemas.microsoft.com/office/powerpoint/2010/main" val="1467403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4367</TotalTime>
  <Words>337</Words>
  <Application>Microsoft Macintosh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Urban Visualization</vt:lpstr>
      <vt:lpstr>Learning Objectives</vt:lpstr>
      <vt:lpstr>Visualization and Urban Governance</vt:lpstr>
      <vt:lpstr>Data Dashboards</vt:lpstr>
      <vt:lpstr>Data Dashboards</vt:lpstr>
      <vt:lpstr>Data Dashboards</vt:lpstr>
      <vt:lpstr>Community Empowerment</vt:lpstr>
      <vt:lpstr>Community Empowerment</vt:lpstr>
      <vt:lpstr>Making an effective visualization</vt:lpstr>
      <vt:lpstr>Making an effective visualization</vt:lpstr>
      <vt:lpstr>Conclusion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Singleton, Alexander</dc:creator>
  <cp:lastModifiedBy>Singleton, Alexander</cp:lastModifiedBy>
  <cp:revision>184</cp:revision>
  <dcterms:created xsi:type="dcterms:W3CDTF">2017-09-18T06:06:42Z</dcterms:created>
  <dcterms:modified xsi:type="dcterms:W3CDTF">2017-09-25T13:44:21Z</dcterms:modified>
</cp:coreProperties>
</file>