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92"/>
    <p:restoredTop sz="94621"/>
  </p:normalViewPr>
  <p:slideViewPr>
    <p:cSldViewPr snapToGrid="0" snapToObjects="1">
      <p:cViewPr>
        <p:scale>
          <a:sx n="82" d="100"/>
          <a:sy n="82" d="100"/>
        </p:scale>
        <p:origin x="1160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136E8F-1965-6C44-A7B5-03BB9B497561}" type="datetimeFigureOut">
              <a:rPr lang="en-GB" smtClean="0"/>
              <a:t>02/10/2017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79E4CB-2F94-6A4A-B706-6952FC9133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5016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02/10/2017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02/10/2017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02/10/2017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02/10/2017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02/10/2017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02/10/2017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02/10/2017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02/10/2017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02/10/2017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02/10/2017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02/10/2017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0D008-60B2-0246-B113-8E855462598C}" type="datetimeFigureOut">
              <a:rPr lang="en-GB" smtClean="0"/>
              <a:t>02/10/2017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481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Introducing Urban </a:t>
            </a:r>
            <a:r>
              <a:rPr lang="en-US" dirty="0"/>
              <a:t>Models</a:t>
            </a:r>
            <a:endParaRPr lang="en-GB" dirty="0"/>
          </a:p>
        </p:txBody>
      </p:sp>
      <p:pic>
        <p:nvPicPr>
          <p:cNvPr id="4" name="Content Placeholder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15015" y="4900063"/>
            <a:ext cx="1206969" cy="1699453"/>
          </a:xfrm>
          <a:prstGeom prst="rect">
            <a:avLst/>
          </a:prstGeom>
        </p:spPr>
      </p:pic>
      <p:sp>
        <p:nvSpPr>
          <p:cNvPr id="5" name="Content Placeholder 5"/>
          <p:cNvSpPr txBox="1">
            <a:spLocks/>
          </p:cNvSpPr>
          <p:nvPr/>
        </p:nvSpPr>
        <p:spPr>
          <a:xfrm>
            <a:off x="3621984" y="4900064"/>
            <a:ext cx="3886200" cy="169945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Alex D Singleton, Seth E </a:t>
            </a:r>
            <a:r>
              <a:rPr lang="en-GB" dirty="0" err="1" smtClean="0"/>
              <a:t>Spielman</a:t>
            </a:r>
            <a:r>
              <a:rPr lang="en-GB" dirty="0" smtClean="0"/>
              <a:t>, David C </a:t>
            </a:r>
            <a:r>
              <a:rPr lang="en-GB" dirty="0" err="1" smtClean="0"/>
              <a:t>Folch</a:t>
            </a:r>
            <a:r>
              <a:rPr lang="en-GB" dirty="0" smtClean="0"/>
              <a:t> (2017) Urban Analytics. London: Sage.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7220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Missing Values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4326" y="1825625"/>
            <a:ext cx="6815348" cy="43513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308888" y="6176963"/>
            <a:ext cx="49052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Outliers and missing data can cause problems when </a:t>
            </a:r>
            <a:r>
              <a:rPr lang="en-GB" sz="1400" dirty="0" err="1"/>
              <a:t>modeling</a:t>
            </a:r>
            <a:r>
              <a:rPr lang="en-GB" sz="1400" dirty="0"/>
              <a:t> data </a:t>
            </a:r>
          </a:p>
        </p:txBody>
      </p:sp>
    </p:spTree>
    <p:extLst>
      <p:ext uri="{BB962C8B-B14F-4D97-AF65-F5344CB8AC3E}">
        <p14:creationId xmlns:p14="http://schemas.microsoft.com/office/powerpoint/2010/main" val="871923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Exploratory Data Analysis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Identification </a:t>
            </a:r>
            <a:r>
              <a:rPr lang="en-US" dirty="0"/>
              <a:t>of patterns via data </a:t>
            </a:r>
            <a:r>
              <a:rPr lang="en-US" dirty="0" smtClean="0"/>
              <a:t>visualization</a:t>
            </a:r>
          </a:p>
          <a:p>
            <a:r>
              <a:rPr lang="en-US" dirty="0" smtClean="0"/>
              <a:t>Two common </a:t>
            </a:r>
            <a:r>
              <a:rPr lang="en-US" dirty="0"/>
              <a:t>univariate data distribution visualizations </a:t>
            </a:r>
            <a:endParaRPr lang="en-US" dirty="0" smtClean="0"/>
          </a:p>
          <a:p>
            <a:pPr lvl="1"/>
            <a:r>
              <a:rPr lang="en-US" dirty="0" smtClean="0"/>
              <a:t>Histograms</a:t>
            </a:r>
          </a:p>
          <a:p>
            <a:pPr lvl="2"/>
            <a:r>
              <a:rPr lang="en-US" dirty="0" smtClean="0"/>
              <a:t>A </a:t>
            </a:r>
            <a:r>
              <a:rPr lang="en-US" dirty="0"/>
              <a:t>specialized bar chart that shows the shape of the distribution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 </a:t>
            </a:r>
            <a:r>
              <a:rPr lang="en-US" dirty="0"/>
              <a:t>The width of each bar represents the size of the class </a:t>
            </a:r>
            <a:r>
              <a:rPr lang="en-US" dirty="0" smtClean="0"/>
              <a:t>interval</a:t>
            </a:r>
          </a:p>
          <a:p>
            <a:pPr lvl="1"/>
            <a:r>
              <a:rPr lang="en-US" dirty="0" smtClean="0"/>
              <a:t>Box Plot</a:t>
            </a:r>
          </a:p>
          <a:p>
            <a:pPr lvl="2"/>
            <a:r>
              <a:rPr lang="en-US" dirty="0" smtClean="0"/>
              <a:t>A </a:t>
            </a:r>
            <a:r>
              <a:rPr lang="en-US" dirty="0"/>
              <a:t>visual representation of five key points in a distribution: the </a:t>
            </a:r>
            <a:r>
              <a:rPr lang="en-US" dirty="0" smtClean="0"/>
              <a:t>minimum</a:t>
            </a:r>
            <a:r>
              <a:rPr lang="en-US" dirty="0"/>
              <a:t>, 25th percentile, median, 75th percentile, and maximum. The “box” highlights the interquartile range (</a:t>
            </a:r>
            <a:r>
              <a:rPr lang="en-US" dirty="0" smtClean="0"/>
              <a:t>IQR), </a:t>
            </a:r>
            <a:r>
              <a:rPr lang="en-US" dirty="0"/>
              <a:t>with a line through the box marking the median </a:t>
            </a:r>
          </a:p>
          <a:p>
            <a:pPr lvl="2"/>
            <a:endParaRPr lang="en-US" dirty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1107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Histogram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650" y="2310834"/>
            <a:ext cx="3886200" cy="3380919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29150" y="2417632"/>
            <a:ext cx="3886200" cy="316732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43350" y="6004121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400"/>
              <a:t>Histograms of Airbnb prices in Washington, DC </a:t>
            </a:r>
          </a:p>
        </p:txBody>
      </p:sp>
    </p:spTree>
    <p:extLst>
      <p:ext uri="{BB962C8B-B14F-4D97-AF65-F5344CB8AC3E}">
        <p14:creationId xmlns:p14="http://schemas.microsoft.com/office/powerpoint/2010/main" val="1148246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Box Plot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602" y="1407171"/>
            <a:ext cx="4570796" cy="435133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334069" y="6311899"/>
            <a:ext cx="34313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Boxplots of Airbnb prices in Washington, DC </a:t>
            </a:r>
          </a:p>
        </p:txBody>
      </p:sp>
    </p:spTree>
    <p:extLst>
      <p:ext uri="{BB962C8B-B14F-4D97-AF65-F5344CB8AC3E}">
        <p14:creationId xmlns:p14="http://schemas.microsoft.com/office/powerpoint/2010/main" val="709196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 smtClean="0"/>
              <a:t>Modeling</a:t>
            </a:r>
            <a:r>
              <a:rPr lang="en-GB" dirty="0" smtClean="0"/>
              <a:t> has various meanings; ranging in complexity and what the aims of analysis are trying to show</a:t>
            </a:r>
          </a:p>
          <a:p>
            <a:r>
              <a:rPr lang="en-GB" dirty="0" smtClean="0"/>
              <a:t>A model is a mathematically representation of some real world phenomenon</a:t>
            </a:r>
          </a:p>
          <a:p>
            <a:r>
              <a:rPr lang="en-GB" dirty="0" smtClean="0"/>
              <a:t>Exploratory data analysis is a useful first step when getting to know your data</a:t>
            </a:r>
          </a:p>
          <a:p>
            <a:r>
              <a:rPr lang="en-GB" dirty="0" smtClean="0"/>
              <a:t>Have to be cautious of outlier and missing values</a:t>
            </a:r>
          </a:p>
          <a:p>
            <a:r>
              <a:rPr lang="en-US" dirty="0" smtClean="0"/>
              <a:t>Visualization </a:t>
            </a:r>
            <a:r>
              <a:rPr lang="en-GB" dirty="0" smtClean="0"/>
              <a:t>can be helpful when describing characteristics of your 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0245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Models can be descriptive, predictive, or explanatory. </a:t>
            </a:r>
          </a:p>
          <a:p>
            <a:r>
              <a:rPr lang="en-US" dirty="0"/>
              <a:t> Exploratory data analysis can help uncover meaningful patterns in data, which can in turn help guide model development. </a:t>
            </a:r>
          </a:p>
          <a:p>
            <a:r>
              <a:rPr lang="en-US" dirty="0"/>
              <a:t> Regression is a </a:t>
            </a:r>
            <a:r>
              <a:rPr lang="en-US" dirty="0" err="1"/>
              <a:t>exible</a:t>
            </a:r>
            <a:r>
              <a:rPr lang="en-US" dirty="0"/>
              <a:t> tool for helping to understand complex relationships within cities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702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Explaining Cities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a variety </a:t>
            </a:r>
            <a:r>
              <a:rPr lang="en-US" dirty="0"/>
              <a:t>of strategies to explain what is happening within cities through developing and testing hypotheses</a:t>
            </a:r>
            <a:r>
              <a:rPr lang="en-US" dirty="0" smtClean="0"/>
              <a:t>.</a:t>
            </a:r>
          </a:p>
          <a:p>
            <a:r>
              <a:rPr lang="en-US" dirty="0"/>
              <a:t>A </a:t>
            </a:r>
            <a:r>
              <a:rPr lang="en-US" i="1" dirty="0"/>
              <a:t>model </a:t>
            </a:r>
            <a:r>
              <a:rPr lang="en-US" dirty="0"/>
              <a:t>is a mathematical representation of some real-world phenomenon. </a:t>
            </a:r>
            <a:endParaRPr lang="en-US" dirty="0" smtClean="0"/>
          </a:p>
          <a:p>
            <a:pPr lvl="1"/>
            <a:r>
              <a:rPr lang="en-US" i="1" dirty="0"/>
              <a:t>all models are wrong, but some are useful</a:t>
            </a:r>
            <a:r>
              <a:rPr lang="en-US" dirty="0"/>
              <a:t>. </a:t>
            </a:r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1005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Example: Simple Gravity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</a:t>
            </a:r>
            <a:r>
              <a:rPr lang="en-US" dirty="0"/>
              <a:t>the economic, social, and migratory attraction between two locations </a:t>
            </a:r>
            <a:endParaRPr lang="en-US" dirty="0" smtClean="0"/>
          </a:p>
          <a:p>
            <a:pPr lvl="1"/>
            <a:r>
              <a:rPr lang="en-US" i="1" dirty="0" err="1" smtClean="0"/>
              <a:t>F</a:t>
            </a:r>
            <a:r>
              <a:rPr lang="en-US" i="1" baseline="-25000" dirty="0" err="1" smtClean="0"/>
              <a:t>ij</a:t>
            </a:r>
            <a:r>
              <a:rPr lang="en-US" i="1" dirty="0" smtClean="0"/>
              <a:t> = G(m</a:t>
            </a:r>
            <a:r>
              <a:rPr lang="en-US" i="1" baseline="-25000" dirty="0" smtClean="0"/>
              <a:t>i</a:t>
            </a:r>
            <a:r>
              <a:rPr lang="en-US" i="1" dirty="0" smtClean="0"/>
              <a:t> </a:t>
            </a:r>
            <a:r>
              <a:rPr lang="en-US" i="1" dirty="0" err="1" smtClean="0"/>
              <a:t>m</a:t>
            </a:r>
            <a:r>
              <a:rPr lang="en-US" i="1" baseline="-25000" dirty="0" err="1" smtClean="0"/>
              <a:t>j</a:t>
            </a:r>
            <a:r>
              <a:rPr lang="en-US" i="1" baseline="-25000" dirty="0" smtClean="0"/>
              <a:t> </a:t>
            </a:r>
            <a:r>
              <a:rPr lang="en-US" i="1" dirty="0" smtClean="0"/>
              <a:t>/ d</a:t>
            </a:r>
            <a:r>
              <a:rPr lang="en-US" i="1" baseline="30000" dirty="0" smtClean="0"/>
              <a:t>2</a:t>
            </a:r>
            <a:r>
              <a:rPr lang="en-US" i="1" baseline="-25000" dirty="0" smtClean="0"/>
              <a:t>ij</a:t>
            </a:r>
            <a:r>
              <a:rPr lang="en-US" i="1" dirty="0" smtClean="0"/>
              <a:t>)</a:t>
            </a:r>
            <a:endParaRPr lang="en-US" i="1" baseline="30000" dirty="0" smtClean="0"/>
          </a:p>
          <a:p>
            <a:endParaRPr lang="en-US" dirty="0" smtClean="0"/>
          </a:p>
          <a:p>
            <a:endParaRPr lang="en-GB" dirty="0"/>
          </a:p>
        </p:txBody>
      </p:sp>
      <p:sp>
        <p:nvSpPr>
          <p:cNvPr id="4" name="Oval 3"/>
          <p:cNvSpPr/>
          <p:nvPr/>
        </p:nvSpPr>
        <p:spPr>
          <a:xfrm>
            <a:off x="388426" y="4334359"/>
            <a:ext cx="1456841" cy="14568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i="1" dirty="0" smtClean="0"/>
              <a:t>m</a:t>
            </a:r>
            <a:r>
              <a:rPr lang="en-GB" i="1" baseline="-25000" dirty="0" smtClean="0"/>
              <a:t>i</a:t>
            </a:r>
            <a:endParaRPr lang="en-GB" i="1" baseline="-25000" dirty="0"/>
          </a:p>
        </p:txBody>
      </p:sp>
      <p:sp>
        <p:nvSpPr>
          <p:cNvPr id="5" name="Oval 4"/>
          <p:cNvSpPr/>
          <p:nvPr/>
        </p:nvSpPr>
        <p:spPr>
          <a:xfrm>
            <a:off x="6601309" y="4334359"/>
            <a:ext cx="1456841" cy="14568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i="1" dirty="0" err="1" smtClean="0"/>
              <a:t>m</a:t>
            </a:r>
            <a:r>
              <a:rPr lang="en-GB" i="1" baseline="-25000" dirty="0" err="1" smtClean="0"/>
              <a:t>j</a:t>
            </a:r>
            <a:endParaRPr lang="en-GB" i="1" baseline="-250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603715" y="5062780"/>
            <a:ext cx="3239146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916552" y="451818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d</a:t>
            </a:r>
            <a:r>
              <a:rPr lang="en-GB" i="1" baseline="30000" dirty="0" smtClean="0"/>
              <a:t>2</a:t>
            </a:r>
            <a:r>
              <a:rPr lang="en-GB" i="1" baseline="-25000" dirty="0" smtClean="0"/>
              <a:t>ij</a:t>
            </a:r>
            <a:endParaRPr lang="en-GB" i="1" baseline="-25000" dirty="0"/>
          </a:p>
        </p:txBody>
      </p:sp>
    </p:spTree>
    <p:extLst>
      <p:ext uri="{BB962C8B-B14F-4D97-AF65-F5344CB8AC3E}">
        <p14:creationId xmlns:p14="http://schemas.microsoft.com/office/powerpoint/2010/main" val="1386768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From data to models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are a </a:t>
            </a:r>
            <a:r>
              <a:rPr lang="en-US" dirty="0"/>
              <a:t>set of </a:t>
            </a:r>
            <a:r>
              <a:rPr lang="en-US" i="1" dirty="0"/>
              <a:t>observations</a:t>
            </a:r>
            <a:r>
              <a:rPr lang="en-US" dirty="0"/>
              <a:t>, with each observation containing </a:t>
            </a:r>
            <a:r>
              <a:rPr lang="en-US" i="1" dirty="0"/>
              <a:t>attributes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An </a:t>
            </a:r>
            <a:r>
              <a:rPr lang="en-US" i="1" dirty="0"/>
              <a:t>observation</a:t>
            </a:r>
            <a:r>
              <a:rPr lang="en-US" dirty="0"/>
              <a:t> is the organizing unit for the </a:t>
            </a:r>
            <a:r>
              <a:rPr lang="en-US" dirty="0" smtClean="0"/>
              <a:t>inputs to a </a:t>
            </a:r>
            <a:r>
              <a:rPr lang="en-US" dirty="0"/>
              <a:t>model. </a:t>
            </a:r>
            <a:endParaRPr lang="en-US" dirty="0" smtClean="0"/>
          </a:p>
          <a:p>
            <a:r>
              <a:rPr lang="en-US" dirty="0" smtClean="0"/>
              <a:t>An </a:t>
            </a:r>
            <a:r>
              <a:rPr lang="en-US" i="1" dirty="0" smtClean="0"/>
              <a:t>attribute</a:t>
            </a:r>
            <a:r>
              <a:rPr lang="en-US" dirty="0" smtClean="0"/>
              <a:t> </a:t>
            </a:r>
            <a:r>
              <a:rPr lang="en-US" dirty="0"/>
              <a:t>is a characteristic of the observation. </a:t>
            </a:r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5902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From data to models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0224" y="1825625"/>
            <a:ext cx="6017823" cy="40017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20332" y="5962299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400" dirty="0"/>
              <a:t>The nature of a crime, policing, and location are all examples of attributes that might be collected by the police </a:t>
            </a:r>
          </a:p>
          <a:p>
            <a:r>
              <a:rPr lang="en-GB" sz="1400" dirty="0"/>
              <a:t>Source: </a:t>
            </a:r>
            <a:r>
              <a:rPr lang="en-GB" sz="1400" dirty="0" err="1"/>
              <a:t>Pixabay</a:t>
            </a:r>
            <a:r>
              <a:rPr lang="en-GB" sz="1400" dirty="0"/>
              <a:t> (CC0 Public Domain) </a:t>
            </a:r>
          </a:p>
        </p:txBody>
      </p:sp>
    </p:spTree>
    <p:extLst>
      <p:ext uri="{BB962C8B-B14F-4D97-AF65-F5344CB8AC3E}">
        <p14:creationId xmlns:p14="http://schemas.microsoft.com/office/powerpoint/2010/main" val="9620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Modeling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5796" y="1453665"/>
            <a:ext cx="6505465" cy="43513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943350" y="6176963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400" dirty="0" err="1"/>
              <a:t>Modeling</a:t>
            </a:r>
            <a:r>
              <a:rPr lang="en-GB" sz="1400" dirty="0"/>
              <a:t> </a:t>
            </a:r>
            <a:r>
              <a:rPr lang="en-GB" sz="1400" dirty="0" smtClean="0"/>
              <a:t>Flowchart</a:t>
            </a:r>
            <a:r>
              <a:rPr lang="en-GB" sz="1400" dirty="0"/>
              <a:t/>
            </a:r>
            <a:br>
              <a:rPr lang="en-GB" sz="1400" dirty="0"/>
            </a:br>
            <a:r>
              <a:rPr lang="en-GB" sz="1400" dirty="0"/>
              <a:t>Source: Authors’ own, but based on </a:t>
            </a:r>
            <a:r>
              <a:rPr lang="en-GB" sz="1400" dirty="0" err="1"/>
              <a:t>Shmueli</a:t>
            </a:r>
            <a:r>
              <a:rPr lang="en-GB" sz="1400" dirty="0"/>
              <a:t> (2010) </a:t>
            </a:r>
          </a:p>
        </p:txBody>
      </p:sp>
    </p:spTree>
    <p:extLst>
      <p:ext uri="{BB962C8B-B14F-4D97-AF65-F5344CB8AC3E}">
        <p14:creationId xmlns:p14="http://schemas.microsoft.com/office/powerpoint/2010/main" val="2060865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Modeling</a:t>
            </a:r>
            <a:r>
              <a:rPr lang="en-GB" dirty="0" smtClean="0"/>
              <a:t> Goals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</a:t>
            </a:r>
            <a:r>
              <a:rPr lang="en-US" dirty="0"/>
              <a:t>research goals that underlie most modeling </a:t>
            </a:r>
            <a:r>
              <a:rPr lang="en-US" dirty="0" smtClean="0"/>
              <a:t>efforts</a:t>
            </a:r>
          </a:p>
          <a:p>
            <a:pPr lvl="1"/>
            <a:r>
              <a:rPr lang="en-US" i="1" dirty="0" smtClean="0"/>
              <a:t>Description - </a:t>
            </a:r>
            <a:r>
              <a:rPr lang="en-US" dirty="0" smtClean="0"/>
              <a:t>summarizing </a:t>
            </a:r>
            <a:r>
              <a:rPr lang="en-US" dirty="0"/>
              <a:t>large amounts of data into meaningful statistics and computing basic relationships between </a:t>
            </a:r>
            <a:r>
              <a:rPr lang="en-US" dirty="0" smtClean="0"/>
              <a:t>variables</a:t>
            </a:r>
            <a:endParaRPr lang="en-US" dirty="0"/>
          </a:p>
          <a:p>
            <a:pPr lvl="1"/>
            <a:r>
              <a:rPr lang="en-US" dirty="0" smtClean="0"/>
              <a:t>P</a:t>
            </a:r>
            <a:r>
              <a:rPr lang="en-US" i="1" dirty="0" smtClean="0"/>
              <a:t>rediction - </a:t>
            </a:r>
            <a:r>
              <a:rPr lang="en-US" dirty="0"/>
              <a:t>predict</a:t>
            </a:r>
            <a:r>
              <a:rPr lang="en-US" i="1" dirty="0"/>
              <a:t> </a:t>
            </a:r>
            <a:r>
              <a:rPr lang="en-US" dirty="0"/>
              <a:t>the values of attributes that we do not have </a:t>
            </a:r>
            <a:endParaRPr lang="en-US" dirty="0" smtClean="0"/>
          </a:p>
          <a:p>
            <a:pPr lvl="1"/>
            <a:r>
              <a:rPr lang="en-US" i="1" dirty="0" smtClean="0"/>
              <a:t>Explanation  - </a:t>
            </a:r>
            <a:r>
              <a:rPr lang="en-US" dirty="0" smtClean="0"/>
              <a:t>Explain </a:t>
            </a:r>
            <a:r>
              <a:rPr lang="en-US" dirty="0"/>
              <a:t>the relationships between variables, that is, to test causal relationships </a:t>
            </a:r>
          </a:p>
          <a:p>
            <a:pPr lvl="1"/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8680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Descriptive Analysis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Developing procedures to </a:t>
            </a:r>
            <a:r>
              <a:rPr lang="en-US" i="1" dirty="0"/>
              <a:t>clean </a:t>
            </a:r>
            <a:r>
              <a:rPr lang="en-US" dirty="0"/>
              <a:t>a dataset and identify </a:t>
            </a:r>
            <a:r>
              <a:rPr lang="en-US" i="1" dirty="0"/>
              <a:t>missing data </a:t>
            </a:r>
            <a:r>
              <a:rPr lang="en-US" dirty="0"/>
              <a:t>and </a:t>
            </a:r>
            <a:r>
              <a:rPr lang="en-US" i="1" dirty="0"/>
              <a:t>erroneous </a:t>
            </a:r>
            <a:r>
              <a:rPr lang="en-US" dirty="0"/>
              <a:t>attributes is a critical early step in an analysis. </a:t>
            </a:r>
          </a:p>
          <a:p>
            <a:r>
              <a:rPr lang="en-GB" dirty="0" smtClean="0"/>
              <a:t>Problem data</a:t>
            </a:r>
          </a:p>
          <a:p>
            <a:pPr lvl="1"/>
            <a:r>
              <a:rPr lang="en-GB" dirty="0" smtClean="0"/>
              <a:t>Missing data</a:t>
            </a:r>
          </a:p>
          <a:p>
            <a:pPr lvl="2"/>
            <a:r>
              <a:rPr lang="en-GB" dirty="0" smtClean="0"/>
              <a:t>Distinction </a:t>
            </a:r>
            <a:r>
              <a:rPr lang="en-GB" dirty="0"/>
              <a:t>between values that </a:t>
            </a:r>
            <a:r>
              <a:rPr lang="en-GB" dirty="0" smtClean="0"/>
              <a:t>are “</a:t>
            </a:r>
            <a:r>
              <a:rPr lang="en-GB" dirty="0"/>
              <a:t>missing</a:t>
            </a:r>
            <a:r>
              <a:rPr lang="en-GB" dirty="0" smtClean="0"/>
              <a:t>” or “zero.”</a:t>
            </a:r>
          </a:p>
          <a:p>
            <a:pPr lvl="1"/>
            <a:r>
              <a:rPr lang="en-GB" dirty="0" smtClean="0"/>
              <a:t>Extraordinary </a:t>
            </a:r>
            <a:r>
              <a:rPr lang="en-GB" dirty="0"/>
              <a:t>data values, called </a:t>
            </a:r>
            <a:r>
              <a:rPr lang="en-GB" i="1" dirty="0"/>
              <a:t>outliers</a:t>
            </a:r>
            <a:r>
              <a:rPr lang="en-GB" dirty="0"/>
              <a:t>, can be real or erroneous. </a:t>
            </a:r>
          </a:p>
          <a:p>
            <a:pPr lvl="2"/>
            <a:r>
              <a:rPr lang="en-GB" dirty="0" smtClean="0"/>
              <a:t>In general outliers </a:t>
            </a:r>
            <a:r>
              <a:rPr lang="en-GB" dirty="0"/>
              <a:t>should only be removed when they are the result of measurement error since “unexpected” findings are not necessarily wrong. </a:t>
            </a:r>
            <a:endParaRPr lang="en-GB" dirty="0" smtClean="0"/>
          </a:p>
          <a:p>
            <a:pPr lvl="2"/>
            <a:r>
              <a:rPr lang="en-GB" dirty="0" smtClean="0"/>
              <a:t>Median is often a useful measure of central tendency when outliers are present</a:t>
            </a: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8866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5341</TotalTime>
  <Words>507</Words>
  <Application>Microsoft Macintosh PowerPoint</Application>
  <PresentationFormat>On-screen Show (4:3)</PresentationFormat>
  <Paragraphs>60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Calibri Light</vt:lpstr>
      <vt:lpstr>Arial</vt:lpstr>
      <vt:lpstr>Office Theme</vt:lpstr>
      <vt:lpstr>Introducing Urban Models</vt:lpstr>
      <vt:lpstr>Learning Objectives</vt:lpstr>
      <vt:lpstr>Explaining Cities</vt:lpstr>
      <vt:lpstr>Example: Simple Gravity Model</vt:lpstr>
      <vt:lpstr>From data to models</vt:lpstr>
      <vt:lpstr>From data to models</vt:lpstr>
      <vt:lpstr>Modeling</vt:lpstr>
      <vt:lpstr>Modeling Goals</vt:lpstr>
      <vt:lpstr>Descriptive Analysis</vt:lpstr>
      <vt:lpstr>Missing Values</vt:lpstr>
      <vt:lpstr>Exploratory Data Analysis</vt:lpstr>
      <vt:lpstr>Histogram</vt:lpstr>
      <vt:lpstr>Box Plot</vt:lpstr>
      <vt:lpstr>Conclusion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Singleton, Alexander</dc:creator>
  <cp:lastModifiedBy>Singleton, Alexander</cp:lastModifiedBy>
  <cp:revision>306</cp:revision>
  <dcterms:created xsi:type="dcterms:W3CDTF">2017-09-18T06:06:42Z</dcterms:created>
  <dcterms:modified xsi:type="dcterms:W3CDTF">2017-10-02T08:32:24Z</dcterms:modified>
</cp:coreProperties>
</file>