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21"/>
  </p:normalViewPr>
  <p:slideViewPr>
    <p:cSldViewPr snapToGrid="0" snapToObjects="1">
      <p:cViewPr varScale="1">
        <p:scale>
          <a:sx n="97" d="100"/>
          <a:sy n="97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6E8F-1965-6C44-A7B5-03BB9B497561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9E4CB-2F94-6A4A-B706-6952FC913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Computing 101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015" y="4900063"/>
            <a:ext cx="1206969" cy="1699453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3621984" y="4900064"/>
            <a:ext cx="3886200" cy="1699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mtClean="0"/>
              <a:t>Alex D Singleton, Seth E Spielman, David C Folch (2017) Urban Analytics. London: 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2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161" y="1431234"/>
            <a:ext cx="8215534" cy="38696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04591" y="5464722"/>
            <a:ext cx="53605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charset="0"/>
              </a:rPr>
              <a:t>Tianhe-2 in National Supercomputer Center in </a:t>
            </a:r>
            <a:r>
              <a:rPr lang="en-US" sz="1400" dirty="0" smtClean="0">
                <a:solidFill>
                  <a:srgbClr val="222222"/>
                </a:solidFill>
                <a:latin typeface="Arial" charset="0"/>
              </a:rPr>
              <a:t>Guangzhou</a:t>
            </a:r>
          </a:p>
          <a:p>
            <a:r>
              <a:rPr lang="en-US" sz="1400" dirty="0">
                <a:solidFill>
                  <a:srgbClr val="222222"/>
                </a:solidFill>
                <a:latin typeface="Arial" charset="0"/>
              </a:rPr>
              <a:t>Source: https://</a:t>
            </a:r>
            <a:r>
              <a:rPr lang="en-US" sz="1400" dirty="0" err="1">
                <a:solidFill>
                  <a:srgbClr val="222222"/>
                </a:solidFill>
                <a:latin typeface="Arial" charset="0"/>
              </a:rPr>
              <a:t>en.wikipedia.org</a:t>
            </a:r>
            <a:r>
              <a:rPr lang="en-US" sz="1400" dirty="0">
                <a:solidFill>
                  <a:srgbClr val="222222"/>
                </a:solidFill>
                <a:latin typeface="Arial" charset="0"/>
              </a:rPr>
              <a:t>/wiki/Tianhe-2#/media/File:Tianhe-2.jpg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2247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Workload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Types of distributed computing</a:t>
            </a:r>
          </a:p>
          <a:p>
            <a:pPr lvl="1"/>
            <a:r>
              <a:rPr lang="en-GB" dirty="0" smtClean="0"/>
              <a:t>Embarrassingly </a:t>
            </a:r>
            <a:r>
              <a:rPr lang="en-GB" dirty="0"/>
              <a:t>parallel </a:t>
            </a:r>
            <a:r>
              <a:rPr lang="en-GB" dirty="0" smtClean="0"/>
              <a:t>problem</a:t>
            </a:r>
          </a:p>
          <a:p>
            <a:pPr lvl="2"/>
            <a:r>
              <a:rPr lang="en-GB" dirty="0" smtClean="0"/>
              <a:t>Executing </a:t>
            </a:r>
            <a:r>
              <a:rPr lang="en-GB" dirty="0"/>
              <a:t>the same (or similar) independent tasks many </a:t>
            </a:r>
            <a:r>
              <a:rPr lang="en-GB" dirty="0" smtClean="0"/>
              <a:t>times</a:t>
            </a:r>
          </a:p>
          <a:p>
            <a:pPr lvl="1"/>
            <a:r>
              <a:rPr lang="en-GB" dirty="0" smtClean="0"/>
              <a:t>Other problems </a:t>
            </a:r>
            <a:r>
              <a:rPr lang="en-GB" dirty="0"/>
              <a:t>that require the </a:t>
            </a:r>
            <a:r>
              <a:rPr lang="en-GB" dirty="0" smtClean="0"/>
              <a:t>distributed </a:t>
            </a:r>
            <a:r>
              <a:rPr lang="en-GB" dirty="0"/>
              <a:t>processes to be aware of one </a:t>
            </a:r>
            <a:r>
              <a:rPr lang="en-GB" dirty="0" smtClean="0"/>
              <a:t>another</a:t>
            </a:r>
          </a:p>
          <a:p>
            <a:pPr lvl="2"/>
            <a:r>
              <a:rPr lang="en-GB" dirty="0" smtClean="0"/>
              <a:t>E.g. agent based modelling</a:t>
            </a:r>
            <a:endParaRPr lang="en-GB" dirty="0"/>
          </a:p>
          <a:p>
            <a:pPr lvl="1"/>
            <a:r>
              <a:rPr lang="en-GB" dirty="0" smtClean="0"/>
              <a:t> “Rent</a:t>
            </a:r>
            <a:r>
              <a:rPr lang="en-GB" dirty="0"/>
              <a:t>” a compute platform from a remote </a:t>
            </a:r>
            <a:r>
              <a:rPr lang="en-GB" dirty="0" smtClean="0"/>
              <a:t>provider</a:t>
            </a:r>
          </a:p>
          <a:p>
            <a:pPr lvl="2"/>
            <a:r>
              <a:rPr lang="en-GB" dirty="0" smtClean="0"/>
              <a:t>Cloud computer</a:t>
            </a:r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48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Computers and the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Computers contain </a:t>
            </a:r>
            <a:endParaRPr lang="en-US" dirty="0" smtClean="0"/>
          </a:p>
          <a:p>
            <a:pPr lvl="1"/>
            <a:r>
              <a:rPr lang="en-US" dirty="0" smtClean="0"/>
              <a:t>Harmful substances</a:t>
            </a:r>
          </a:p>
          <a:p>
            <a:pPr lvl="2"/>
            <a:r>
              <a:rPr lang="en-US" dirty="0" smtClean="0"/>
              <a:t>Arsenic</a:t>
            </a:r>
            <a:r>
              <a:rPr lang="en-US" dirty="0"/>
              <a:t>, lead, and mercury along with </a:t>
            </a:r>
            <a:endParaRPr lang="en-US" dirty="0" smtClean="0"/>
          </a:p>
          <a:p>
            <a:pPr lvl="1"/>
            <a:r>
              <a:rPr lang="en-US" dirty="0" smtClean="0"/>
              <a:t>Reusable </a:t>
            </a:r>
            <a:r>
              <a:rPr lang="en-US" dirty="0"/>
              <a:t>substances </a:t>
            </a:r>
            <a:endParaRPr lang="en-US" dirty="0" smtClean="0"/>
          </a:p>
          <a:p>
            <a:pPr lvl="2"/>
            <a:r>
              <a:rPr lang="en-US" dirty="0" smtClean="0"/>
              <a:t>Aluminum</a:t>
            </a:r>
            <a:r>
              <a:rPr lang="en-US" dirty="0"/>
              <a:t>, copper, and </a:t>
            </a:r>
            <a:r>
              <a:rPr lang="en-US" dirty="0" smtClean="0"/>
              <a:t>plastic</a:t>
            </a:r>
          </a:p>
          <a:p>
            <a:r>
              <a:rPr lang="en-US" dirty="0"/>
              <a:t>Much </a:t>
            </a:r>
            <a:r>
              <a:rPr lang="en-US" dirty="0" smtClean="0"/>
              <a:t>e-waste </a:t>
            </a:r>
            <a:r>
              <a:rPr lang="en-US" dirty="0"/>
              <a:t>is </a:t>
            </a:r>
            <a:r>
              <a:rPr lang="en-US" dirty="0" smtClean="0"/>
              <a:t>deposited </a:t>
            </a:r>
            <a:r>
              <a:rPr lang="en-US" dirty="0"/>
              <a:t>in </a:t>
            </a:r>
            <a:r>
              <a:rPr lang="en-US" dirty="0" smtClean="0"/>
              <a:t>landfills but where e-waste </a:t>
            </a:r>
            <a:r>
              <a:rPr lang="en-US" dirty="0"/>
              <a:t>routed for </a:t>
            </a:r>
            <a:r>
              <a:rPr lang="en-US" dirty="0" smtClean="0"/>
              <a:t>recycling, it is </a:t>
            </a:r>
            <a:r>
              <a:rPr lang="en-US" dirty="0"/>
              <a:t>often transported to the developing world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US Environmental Protection Agency recognized certified recyclers </a:t>
            </a:r>
          </a:p>
          <a:p>
            <a:pPr lvl="2"/>
            <a:r>
              <a:rPr lang="en-US" dirty="0"/>
              <a:t>Responsible Recycling (R2) (sustain- </a:t>
            </a:r>
            <a:r>
              <a:rPr lang="en-US" dirty="0" err="1"/>
              <a:t>ableelectronics.org</a:t>
            </a:r>
            <a:r>
              <a:rPr lang="en-US" dirty="0"/>
              <a:t>) or e-Stewards (e-</a:t>
            </a:r>
            <a:r>
              <a:rPr lang="en-US" dirty="0" err="1"/>
              <a:t>stewards.org</a:t>
            </a:r>
            <a:r>
              <a:rPr lang="en-US" dirty="0"/>
              <a:t>) standards </a:t>
            </a:r>
          </a:p>
          <a:p>
            <a:r>
              <a:rPr lang="en-US" dirty="0"/>
              <a:t>U</a:t>
            </a:r>
            <a:r>
              <a:rPr lang="en-US" dirty="0" smtClean="0"/>
              <a:t>pgrading </a:t>
            </a:r>
            <a:r>
              <a:rPr lang="en-US" dirty="0"/>
              <a:t>hardware less frequently or extending the life by upgrading individual components is the ideal way to reduce the harmful effects of </a:t>
            </a:r>
            <a:r>
              <a:rPr lang="en-US" dirty="0" smtClean="0"/>
              <a:t>e-waste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4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Computers and the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computing has energy considerations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operating and </a:t>
            </a:r>
            <a:r>
              <a:rPr lang="en-US" dirty="0" smtClean="0"/>
              <a:t>cooling</a:t>
            </a:r>
          </a:p>
          <a:p>
            <a:pPr lvl="1"/>
            <a:r>
              <a:rPr lang="en-US" dirty="0" smtClean="0"/>
              <a:t>Balance between computing time and energy use</a:t>
            </a:r>
          </a:p>
          <a:p>
            <a:r>
              <a:rPr lang="en-US" dirty="0" smtClean="0"/>
              <a:t>A measure </a:t>
            </a:r>
            <a:r>
              <a:rPr lang="en-US" dirty="0"/>
              <a:t>of supercomputer efficiency is </a:t>
            </a:r>
            <a:r>
              <a:rPr lang="en-US" dirty="0" smtClean="0"/>
              <a:t>the </a:t>
            </a:r>
            <a:r>
              <a:rPr lang="en-US" dirty="0"/>
              <a:t>number of Floating Point Operations Per Second divided by the energy consumed to do the operations </a:t>
            </a:r>
            <a:endParaRPr lang="en-US" dirty="0" smtClean="0"/>
          </a:p>
          <a:p>
            <a:pPr lvl="1"/>
            <a:r>
              <a:rPr lang="en-US" dirty="0"/>
              <a:t>Green500 list (www. green500.org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1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definition </a:t>
            </a:r>
            <a:r>
              <a:rPr lang="en-US" dirty="0"/>
              <a:t>of a computer varies </a:t>
            </a:r>
            <a:r>
              <a:rPr lang="en-US" dirty="0" smtClean="0"/>
              <a:t>widely</a:t>
            </a:r>
          </a:p>
          <a:p>
            <a:pPr lvl="1"/>
            <a:r>
              <a:rPr lang="en-US" dirty="0" smtClean="0"/>
              <a:t>Made up of a series of components</a:t>
            </a:r>
          </a:p>
          <a:p>
            <a:r>
              <a:rPr lang="en-US" dirty="0" smtClean="0"/>
              <a:t>Distributed computing takes various forms</a:t>
            </a:r>
          </a:p>
          <a:p>
            <a:pPr lvl="1"/>
            <a:r>
              <a:rPr lang="en-US" dirty="0" smtClean="0"/>
              <a:t>Aims to improve computational speed</a:t>
            </a:r>
          </a:p>
          <a:p>
            <a:r>
              <a:rPr lang="en-US" dirty="0" smtClean="0"/>
              <a:t>Balance between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erformance 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nvironmental impact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7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essential components of a computer, and those locations where computation can occur. </a:t>
            </a:r>
          </a:p>
          <a:p>
            <a:r>
              <a:rPr lang="en-GB" dirty="0"/>
              <a:t>The environmental consequences of computing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70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02227"/>
          </a:xfrm>
        </p:spPr>
        <p:txBody>
          <a:bodyPr>
            <a:normAutofit/>
          </a:bodyPr>
          <a:lstStyle/>
          <a:p>
            <a:r>
              <a:rPr lang="en-US" dirty="0" smtClean="0"/>
              <a:t>A computer is made up of three components</a:t>
            </a:r>
          </a:p>
          <a:p>
            <a:pPr lvl="1"/>
            <a:r>
              <a:rPr lang="en-US" dirty="0" smtClean="0"/>
              <a:t>Input devices, such as a mouse and keyboard</a:t>
            </a:r>
          </a:p>
          <a:p>
            <a:pPr lvl="1"/>
            <a:r>
              <a:rPr lang="en-US" dirty="0" smtClean="0"/>
              <a:t>Output devices, such as a monitor and printer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system unit</a:t>
            </a:r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3786118"/>
            <a:ext cx="4871002" cy="18022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u="sng" dirty="0"/>
              <a:t>system unit </a:t>
            </a:r>
            <a:r>
              <a:rPr lang="en-US" dirty="0"/>
              <a:t>is composed of</a:t>
            </a:r>
          </a:p>
          <a:p>
            <a:pPr lvl="1"/>
            <a:r>
              <a:rPr lang="en-US" dirty="0"/>
              <a:t>The central processing unit (CPU) 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Storage </a:t>
            </a:r>
          </a:p>
        </p:txBody>
      </p:sp>
    </p:spTree>
    <p:extLst>
      <p:ext uri="{BB962C8B-B14F-4D97-AF65-F5344CB8AC3E}">
        <p14:creationId xmlns:p14="http://schemas.microsoft.com/office/powerpoint/2010/main" val="24870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Hardware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235687" cy="454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Measured </a:t>
            </a:r>
            <a:r>
              <a:rPr lang="en-US" dirty="0"/>
              <a:t>by the number of </a:t>
            </a:r>
            <a:r>
              <a:rPr lang="en-US" u="sng" dirty="0"/>
              <a:t>clock cycles </a:t>
            </a:r>
            <a:r>
              <a:rPr lang="en-US" dirty="0"/>
              <a:t>per </a:t>
            </a:r>
            <a:r>
              <a:rPr lang="en-US" dirty="0" smtClean="0"/>
              <a:t>second</a:t>
            </a:r>
          </a:p>
          <a:p>
            <a:pPr lvl="1"/>
            <a:r>
              <a:rPr lang="en-US" dirty="0"/>
              <a:t>2.3 GHz (gigahertz) can perform 2.3 billion clock cycles </a:t>
            </a:r>
            <a:r>
              <a:rPr lang="en-US" dirty="0" smtClean="0"/>
              <a:t>/ second</a:t>
            </a:r>
          </a:p>
          <a:p>
            <a:r>
              <a:rPr lang="en-US" dirty="0" smtClean="0"/>
              <a:t>Important characteristics CPUs are the </a:t>
            </a:r>
            <a:r>
              <a:rPr lang="en-US" u="sng" dirty="0"/>
              <a:t>number of </a:t>
            </a:r>
            <a:r>
              <a:rPr lang="en-US" u="sng" dirty="0" smtClean="0"/>
              <a:t>cores </a:t>
            </a:r>
            <a:r>
              <a:rPr lang="en-US" dirty="0" smtClean="0"/>
              <a:t>and </a:t>
            </a:r>
            <a:r>
              <a:rPr lang="en-US" u="sng" dirty="0" smtClean="0"/>
              <a:t>multithreading </a:t>
            </a:r>
            <a:r>
              <a:rPr lang="en-US" dirty="0" smtClean="0"/>
              <a:t>capability</a:t>
            </a:r>
            <a:endParaRPr lang="en-US" dirty="0"/>
          </a:p>
          <a:p>
            <a:endParaRPr lang="en-US" u="sng" dirty="0"/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150" y="2411803"/>
            <a:ext cx="3886200" cy="31789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29150" y="5788678"/>
            <a:ext cx="4457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Bottom of a CPU</a:t>
            </a:r>
          </a:p>
          <a:p>
            <a:r>
              <a:rPr lang="en-GB" sz="1400" dirty="0" smtClean="0"/>
              <a:t>Source: https</a:t>
            </a:r>
            <a:r>
              <a:rPr lang="en-GB" sz="1400" dirty="0"/>
              <a:t>://</a:t>
            </a:r>
            <a:r>
              <a:rPr lang="en-GB" sz="1400" dirty="0" err="1"/>
              <a:t>en.wikipedia.org</a:t>
            </a:r>
            <a:r>
              <a:rPr lang="en-GB" sz="1400" dirty="0"/>
              <a:t>/wiki/</a:t>
            </a:r>
            <a:r>
              <a:rPr lang="en-GB" sz="1400" dirty="0" err="1"/>
              <a:t>Central_processing_unit</a:t>
            </a:r>
            <a:r>
              <a:rPr lang="en-GB" sz="1400" dirty="0"/>
              <a:t>#/media/File:Intel_80486DX2_bottom.jpg</a:t>
            </a:r>
          </a:p>
        </p:txBody>
      </p:sp>
    </p:spTree>
    <p:extLst>
      <p:ext uri="{BB962C8B-B14F-4D97-AF65-F5344CB8AC3E}">
        <p14:creationId xmlns:p14="http://schemas.microsoft.com/office/powerpoint/2010/main" val="211968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Processing </a:t>
            </a:r>
            <a:r>
              <a:rPr lang="en-US" dirty="0" smtClean="0"/>
              <a:t>Unit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Evolved mainly to serve demands of video games</a:t>
            </a:r>
          </a:p>
          <a:p>
            <a:pPr lvl="1"/>
            <a:r>
              <a:rPr lang="en-GB" dirty="0" smtClean="0"/>
              <a:t>Very high number of cores V CPU</a:t>
            </a:r>
          </a:p>
          <a:p>
            <a:pPr lvl="1"/>
            <a:r>
              <a:rPr lang="en-GB" dirty="0"/>
              <a:t>Useful to solve “embarrassingly parallel problems”</a:t>
            </a:r>
            <a:endParaRPr lang="en-GB" dirty="0" smtClean="0"/>
          </a:p>
          <a:p>
            <a:r>
              <a:rPr lang="en-GB" dirty="0" smtClean="0"/>
              <a:t>Late 2000s, the unique </a:t>
            </a:r>
            <a:r>
              <a:rPr lang="en-GB" dirty="0"/>
              <a:t>architecture </a:t>
            </a:r>
            <a:r>
              <a:rPr lang="en-GB" dirty="0" smtClean="0"/>
              <a:t>of GPU began </a:t>
            </a:r>
            <a:r>
              <a:rPr lang="en-GB" dirty="0"/>
              <a:t>being leveraged to process large amounts of arbitrary data </a:t>
            </a:r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150" y="2712470"/>
            <a:ext cx="3886200" cy="25776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14850" y="553057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Graphics cards can be installed in workstations or be rack mounted together enabling linkage between multiple cards </a:t>
            </a:r>
          </a:p>
          <a:p>
            <a:r>
              <a:rPr lang="en-GB" sz="1400" dirty="0"/>
              <a:t>Source: Photograph by </a:t>
            </a:r>
            <a:r>
              <a:rPr lang="en-GB" sz="1400" dirty="0" err="1"/>
              <a:t>Benedikt</a:t>
            </a:r>
            <a:r>
              <a:rPr lang="en-GB" sz="1400" dirty="0"/>
              <a:t> S</a:t>
            </a:r>
            <a:r>
              <a:rPr lang="en-GB" sz="1400" dirty="0" smtClean="0"/>
              <a:t>. </a:t>
            </a:r>
            <a:r>
              <a:rPr lang="en-GB" sz="1400" dirty="0" err="1" smtClean="0"/>
              <a:t>Vogler</a:t>
            </a:r>
            <a:r>
              <a:rPr lang="en-GB" sz="1400" dirty="0" smtClean="0"/>
              <a:t> </a:t>
            </a:r>
            <a:r>
              <a:rPr lang="en-GB" sz="1400" dirty="0"/>
              <a:t>CC BY-SA 2.0 (Flickr) </a:t>
            </a:r>
          </a:p>
        </p:txBody>
      </p:sp>
    </p:spTree>
    <p:extLst>
      <p:ext uri="{BB962C8B-B14F-4D97-AF65-F5344CB8AC3E}">
        <p14:creationId xmlns:p14="http://schemas.microsoft.com/office/powerpoint/2010/main" val="200995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in active use by the CPU is held in memory </a:t>
            </a:r>
            <a:endParaRPr lang="en-US" dirty="0" smtClean="0"/>
          </a:p>
          <a:p>
            <a:pPr lvl="1"/>
            <a:r>
              <a:rPr lang="en-US" dirty="0" smtClean="0"/>
              <a:t>Memory is volatile (requires power)</a:t>
            </a:r>
          </a:p>
          <a:p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Cache memory </a:t>
            </a:r>
            <a:r>
              <a:rPr lang="mr-IN" dirty="0" smtClean="0"/>
              <a:t>–</a:t>
            </a:r>
            <a:r>
              <a:rPr lang="en-US" dirty="0" smtClean="0"/>
              <a:t> faster / more expensive; CPU intensive operations</a:t>
            </a:r>
          </a:p>
          <a:p>
            <a:pPr lvl="1"/>
            <a:r>
              <a:rPr lang="en-US" dirty="0" smtClean="0"/>
              <a:t>Primary </a:t>
            </a:r>
            <a:r>
              <a:rPr lang="en-US" dirty="0"/>
              <a:t>storage </a:t>
            </a:r>
            <a:r>
              <a:rPr lang="en-US" dirty="0" smtClean="0"/>
              <a:t>(RAM)</a:t>
            </a:r>
          </a:p>
          <a:p>
            <a:pPr lvl="2"/>
            <a:r>
              <a:rPr lang="en-US" dirty="0" smtClean="0"/>
              <a:t>Measured in Gigabytes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150" y="2707918"/>
            <a:ext cx="3886200" cy="25867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81650" y="5294669"/>
            <a:ext cx="3048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Different types of computer memory</a:t>
            </a:r>
          </a:p>
          <a:p>
            <a:r>
              <a:rPr lang="en-GB" sz="1400" dirty="0" smtClean="0"/>
              <a:t>Source: https</a:t>
            </a:r>
            <a:r>
              <a:rPr lang="en-GB" sz="1400" dirty="0"/>
              <a:t>://</a:t>
            </a:r>
            <a:r>
              <a:rPr lang="en-GB" sz="1400" dirty="0" err="1"/>
              <a:t>en.wikipedia.org</a:t>
            </a:r>
            <a:r>
              <a:rPr lang="en-GB" sz="1400" dirty="0"/>
              <a:t>/wiki/</a:t>
            </a:r>
            <a:r>
              <a:rPr lang="en-GB" sz="1400" dirty="0" err="1"/>
              <a:t>Computer_memory</a:t>
            </a:r>
            <a:r>
              <a:rPr lang="en-GB" sz="1400" dirty="0"/>
              <a:t>#/media/</a:t>
            </a:r>
            <a:r>
              <a:rPr lang="en-GB" sz="1400" dirty="0" err="1"/>
              <a:t>File:Kinds-of-RAM.JPG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4702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The hardware </a:t>
            </a:r>
            <a:r>
              <a:rPr lang="en-GB" dirty="0"/>
              <a:t>used for long-term archiving of software and </a:t>
            </a:r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Typically measure in Terabytes</a:t>
            </a:r>
          </a:p>
          <a:p>
            <a:r>
              <a:rPr lang="en-GB" dirty="0" smtClean="0"/>
              <a:t>Types</a:t>
            </a:r>
          </a:p>
          <a:p>
            <a:pPr lvl="1"/>
            <a:r>
              <a:rPr lang="en-GB" dirty="0" smtClean="0"/>
              <a:t>Hard </a:t>
            </a:r>
            <a:r>
              <a:rPr lang="en-GB" dirty="0"/>
              <a:t>disk drives (</a:t>
            </a:r>
            <a:r>
              <a:rPr lang="en-GB" dirty="0" smtClean="0"/>
              <a:t>HDDs</a:t>
            </a:r>
          </a:p>
          <a:p>
            <a:pPr lvl="1"/>
            <a:r>
              <a:rPr lang="en-GB" dirty="0" smtClean="0"/>
              <a:t>Solid </a:t>
            </a:r>
            <a:r>
              <a:rPr lang="en-GB" dirty="0"/>
              <a:t>state drives (</a:t>
            </a:r>
            <a:r>
              <a:rPr lang="en-GB" dirty="0" smtClean="0"/>
              <a:t>SSDs)</a:t>
            </a:r>
          </a:p>
          <a:p>
            <a:pPr lvl="1"/>
            <a:r>
              <a:rPr lang="en-GB" dirty="0" smtClean="0"/>
              <a:t>Also hybrid solutions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150" y="2758773"/>
            <a:ext cx="3886200" cy="24850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86250" y="535779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smtClean="0"/>
              <a:t>A Solid State Drive</a:t>
            </a:r>
          </a:p>
          <a:p>
            <a:r>
              <a:rPr lang="en-GB" sz="1400" dirty="0" smtClean="0"/>
              <a:t>Source: https</a:t>
            </a:r>
            <a:r>
              <a:rPr lang="en-GB" sz="1400" dirty="0"/>
              <a:t>://</a:t>
            </a:r>
            <a:r>
              <a:rPr lang="en-GB" sz="1400" dirty="0" err="1"/>
              <a:t>en.wikipedia.org</a:t>
            </a:r>
            <a:r>
              <a:rPr lang="en-GB" sz="1400" dirty="0"/>
              <a:t>/wiki/</a:t>
            </a:r>
            <a:r>
              <a:rPr lang="en-GB" sz="1400" dirty="0" err="1"/>
              <a:t>Computer_memory</a:t>
            </a:r>
            <a:r>
              <a:rPr lang="en-GB" sz="1400" dirty="0"/>
              <a:t>#/media/File:Intel_X25-M_Solid-State_Drive.jpg</a:t>
            </a:r>
          </a:p>
        </p:txBody>
      </p:sp>
    </p:spTree>
    <p:extLst>
      <p:ext uri="{BB962C8B-B14F-4D97-AF65-F5344CB8AC3E}">
        <p14:creationId xmlns:p14="http://schemas.microsoft.com/office/powerpoint/2010/main" val="71549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combination </a:t>
            </a:r>
            <a:r>
              <a:rPr lang="en-US" dirty="0"/>
              <a:t>of an </a:t>
            </a:r>
            <a:r>
              <a:rPr lang="en-US" u="sng" dirty="0"/>
              <a:t>operating system </a:t>
            </a:r>
            <a:r>
              <a:rPr lang="en-US" dirty="0"/>
              <a:t>and </a:t>
            </a:r>
            <a:r>
              <a:rPr lang="en-US" u="sng" dirty="0"/>
              <a:t>hardware</a:t>
            </a:r>
            <a:r>
              <a:rPr lang="en-US" dirty="0"/>
              <a:t> upon which </a:t>
            </a:r>
            <a:r>
              <a:rPr lang="en-US" u="sng" dirty="0"/>
              <a:t>software solutions </a:t>
            </a:r>
            <a:r>
              <a:rPr lang="en-US" dirty="0"/>
              <a:t>are </a:t>
            </a:r>
            <a:r>
              <a:rPr lang="en-US" dirty="0" smtClean="0"/>
              <a:t>built</a:t>
            </a:r>
          </a:p>
          <a:p>
            <a:pPr lvl="1"/>
            <a:r>
              <a:rPr lang="en-US" dirty="0" smtClean="0"/>
              <a:t>Vary in size</a:t>
            </a:r>
          </a:p>
          <a:p>
            <a:r>
              <a:rPr lang="en-US" dirty="0" smtClean="0"/>
              <a:t>Urban analytics is mainly concerned with:</a:t>
            </a:r>
          </a:p>
          <a:p>
            <a:pPr lvl="1"/>
            <a:r>
              <a:rPr lang="en-US" dirty="0" smtClean="0"/>
              <a:t>Personal computer</a:t>
            </a:r>
            <a:endParaRPr lang="en-US" dirty="0"/>
          </a:p>
          <a:p>
            <a:pPr lvl="1"/>
            <a:r>
              <a:rPr lang="en-US" dirty="0" smtClean="0"/>
              <a:t>Cluster </a:t>
            </a:r>
            <a:r>
              <a:rPr lang="en-US" dirty="0"/>
              <a:t>(or </a:t>
            </a:r>
            <a:r>
              <a:rPr lang="en-US" dirty="0" smtClean="0"/>
              <a:t>supercomputer)</a:t>
            </a:r>
          </a:p>
          <a:p>
            <a:pPr lvl="2"/>
            <a:r>
              <a:rPr lang="en-US" dirty="0" smtClean="0"/>
              <a:t>“Cloud</a:t>
            </a:r>
            <a:r>
              <a:rPr lang="en-US" dirty="0"/>
              <a:t>” </a:t>
            </a:r>
            <a:r>
              <a:rPr lang="en-US" dirty="0" smtClean="0"/>
              <a:t>computer</a:t>
            </a:r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9" name="Right Brace 8"/>
          <p:cNvSpPr/>
          <p:nvPr/>
        </p:nvSpPr>
        <p:spPr>
          <a:xfrm>
            <a:off x="4837043" y="3935896"/>
            <a:ext cx="596348" cy="8481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433391" y="4175299"/>
            <a:ext cx="3147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Utility for distributed workload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2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</TotalTime>
  <Words>583</Words>
  <Application>Microsoft Macintosh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Office Theme</vt:lpstr>
      <vt:lpstr>Computing 101</vt:lpstr>
      <vt:lpstr>Learning Objectives</vt:lpstr>
      <vt:lpstr>Computer Hardware</vt:lpstr>
      <vt:lpstr>Computer Hardware</vt:lpstr>
      <vt:lpstr>CPU</vt:lpstr>
      <vt:lpstr>Graphics Processing Unit</vt:lpstr>
      <vt:lpstr>Memory</vt:lpstr>
      <vt:lpstr>Storage</vt:lpstr>
      <vt:lpstr>Platforms</vt:lpstr>
      <vt:lpstr>PowerPoint Presentation</vt:lpstr>
      <vt:lpstr>Distributed Workload</vt:lpstr>
      <vt:lpstr>Computers and the Environment</vt:lpstr>
      <vt:lpstr>Computers and the Environment</vt:lpstr>
      <vt:lpstr>Conclusions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Singleton, Alexander</dc:creator>
  <cp:lastModifiedBy>Singleton, Alexander</cp:lastModifiedBy>
  <cp:revision>76</cp:revision>
  <dcterms:created xsi:type="dcterms:W3CDTF">2017-09-18T06:06:42Z</dcterms:created>
  <dcterms:modified xsi:type="dcterms:W3CDTF">2017-09-21T02:36:37Z</dcterms:modified>
</cp:coreProperties>
</file>