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21"/>
  </p:normalViewPr>
  <p:slideViewPr>
    <p:cSldViewPr snapToGrid="0" snapToObjects="1">
      <p:cViewPr varScale="1">
        <p:scale>
          <a:sx n="97" d="100"/>
          <a:sy n="97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36E8F-1965-6C44-A7B5-03BB9B497561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9E4CB-2F94-6A4A-B706-6952FC913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01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D008-60B2-0246-B113-8E855462598C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8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Traditional Data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015" y="4900063"/>
            <a:ext cx="1206969" cy="1699453"/>
          </a:xfrm>
          <a:prstGeom prst="rect">
            <a:avLst/>
          </a:prstGeom>
        </p:spPr>
      </p:pic>
      <p:sp>
        <p:nvSpPr>
          <p:cNvPr id="5" name="Content Placeholder 5"/>
          <p:cNvSpPr txBox="1">
            <a:spLocks/>
          </p:cNvSpPr>
          <p:nvPr/>
        </p:nvSpPr>
        <p:spPr>
          <a:xfrm>
            <a:off x="3621984" y="4900064"/>
            <a:ext cx="3886200" cy="16994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mtClean="0"/>
              <a:t>Alex D Singleton, Seth E Spielman, David C Folch (2017) Urban Analytics. London: Sage.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220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Large Surveys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some countries a Census is supplemented or replaced by large surveys</a:t>
            </a:r>
          </a:p>
          <a:p>
            <a:pPr lvl="1"/>
            <a:r>
              <a:rPr lang="en-GB" dirty="0" smtClean="0"/>
              <a:t>Ask questions to a representative sample of the population</a:t>
            </a:r>
          </a:p>
          <a:p>
            <a:pPr lvl="1"/>
            <a:r>
              <a:rPr lang="en-GB" dirty="0" smtClean="0"/>
              <a:t>Small area estimation is often used to estimate the values from the survey at a local (small area level)</a:t>
            </a:r>
          </a:p>
          <a:p>
            <a:pPr lvl="2"/>
            <a:r>
              <a:rPr lang="en-GB" dirty="0" smtClean="0"/>
              <a:t>The smaller the unit, the greater the margins of error</a:t>
            </a:r>
          </a:p>
          <a:p>
            <a:r>
              <a:rPr lang="en-GB" dirty="0" smtClean="0"/>
              <a:t>Example</a:t>
            </a:r>
          </a:p>
          <a:p>
            <a:pPr lvl="1"/>
            <a:r>
              <a:rPr lang="en-GB" dirty="0" smtClean="0"/>
              <a:t>American Community Survey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942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Fast V Slow dynamics lend themselves to capture through different types of data</a:t>
            </a:r>
          </a:p>
          <a:p>
            <a:pPr lvl="1"/>
            <a:r>
              <a:rPr lang="en-GB" dirty="0" err="1" smtClean="0"/>
              <a:t>Macroscope</a:t>
            </a:r>
            <a:endParaRPr lang="en-GB" dirty="0" smtClean="0"/>
          </a:p>
          <a:p>
            <a:r>
              <a:rPr lang="en-GB" dirty="0" smtClean="0"/>
              <a:t>Organic V purposeful data</a:t>
            </a:r>
          </a:p>
          <a:p>
            <a:r>
              <a:rPr lang="en-GB" dirty="0"/>
              <a:t>National Statistics Agencies</a:t>
            </a:r>
          </a:p>
          <a:p>
            <a:pPr lvl="1"/>
            <a:r>
              <a:rPr lang="en-GB" dirty="0"/>
              <a:t>Large Surveys</a:t>
            </a:r>
          </a:p>
          <a:p>
            <a:pPr lvl="1"/>
            <a:r>
              <a:rPr lang="en-GB" dirty="0" smtClean="0"/>
              <a:t>Census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843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different types of data collected within urban contexts. </a:t>
            </a:r>
          </a:p>
          <a:p>
            <a:r>
              <a:rPr lang="en-US" dirty="0"/>
              <a:t>Data can record activity, attributes, and dynamics over a range of </a:t>
            </a:r>
            <a:r>
              <a:rPr lang="en-US" dirty="0" err="1"/>
              <a:t>spatio</a:t>
            </a:r>
            <a:r>
              <a:rPr lang="en-US" dirty="0"/>
              <a:t>-temporal scales. </a:t>
            </a:r>
          </a:p>
          <a:p>
            <a:r>
              <a:rPr lang="en-GB" dirty="0" smtClean="0"/>
              <a:t>The different types of traditional data collected about cities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136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Urban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Urban analytics usually </a:t>
            </a:r>
            <a:r>
              <a:rPr lang="en-GB" dirty="0" smtClean="0"/>
              <a:t>focuses </a:t>
            </a:r>
            <a:r>
              <a:rPr lang="en-GB" dirty="0"/>
              <a:t>on dynamics within cities, not between </a:t>
            </a:r>
            <a:r>
              <a:rPr lang="en-GB" dirty="0" smtClean="0"/>
              <a:t>them</a:t>
            </a:r>
          </a:p>
          <a:p>
            <a:r>
              <a:rPr lang="en-GB" dirty="0" smtClean="0"/>
              <a:t>Cities are atomic in nature</a:t>
            </a:r>
          </a:p>
          <a:p>
            <a:pPr lvl="1"/>
            <a:r>
              <a:rPr lang="en-GB" dirty="0" smtClean="0"/>
              <a:t>Composed of physical </a:t>
            </a:r>
            <a:r>
              <a:rPr lang="en-GB" dirty="0"/>
              <a:t>and natural </a:t>
            </a:r>
            <a:r>
              <a:rPr lang="en-GB" dirty="0" smtClean="0"/>
              <a:t>objects</a:t>
            </a:r>
          </a:p>
          <a:p>
            <a:pPr lvl="2"/>
            <a:r>
              <a:rPr lang="en-GB" dirty="0" smtClean="0"/>
              <a:t>Each </a:t>
            </a:r>
            <a:r>
              <a:rPr lang="en-GB" dirty="0"/>
              <a:t>with different degrees of interaction </a:t>
            </a:r>
            <a:endParaRPr lang="en-GB" dirty="0" smtClean="0"/>
          </a:p>
          <a:p>
            <a:r>
              <a:rPr lang="en-GB" dirty="0"/>
              <a:t>Data collection within cities will typically aim to capture different aspects of these </a:t>
            </a:r>
            <a:r>
              <a:rPr lang="en-GB" dirty="0" smtClean="0"/>
              <a:t>relationships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843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Macroscope</a:t>
            </a:r>
            <a:r>
              <a:rPr lang="mr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combination of </a:t>
            </a:r>
            <a:r>
              <a:rPr lang="en-US" dirty="0" smtClean="0"/>
              <a:t>urban data </a:t>
            </a:r>
            <a:r>
              <a:rPr lang="en-US" dirty="0"/>
              <a:t>with analytic technologies has been described as a </a:t>
            </a:r>
            <a:r>
              <a:rPr lang="en-US" dirty="0" err="1" smtClean="0"/>
              <a:t>macroscope</a:t>
            </a:r>
            <a:endParaRPr lang="en-US" dirty="0" smtClean="0"/>
          </a:p>
          <a:p>
            <a:pPr lvl="1"/>
            <a:r>
              <a:rPr lang="en-US" dirty="0"/>
              <a:t>a microscope might allow us to see things that are too small </a:t>
            </a:r>
            <a:endParaRPr lang="en-US" dirty="0"/>
          </a:p>
          <a:p>
            <a:pPr lvl="1"/>
            <a:r>
              <a:rPr lang="en-US" dirty="0" err="1"/>
              <a:t>macroscope</a:t>
            </a:r>
            <a:r>
              <a:rPr lang="en-US" dirty="0"/>
              <a:t> lets us focus on things that are too big to be observed </a:t>
            </a:r>
            <a:r>
              <a:rPr lang="en-US" dirty="0" smtClean="0"/>
              <a:t>directly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60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Organic</a:t>
            </a:r>
          </a:p>
          <a:p>
            <a:pPr lvl="1"/>
            <a:r>
              <a:rPr lang="en-GB" dirty="0" smtClean="0"/>
              <a:t>by-product </a:t>
            </a:r>
            <a:r>
              <a:rPr lang="en-GB" dirty="0"/>
              <a:t>of some process like communicating with friends, buying something online or in a store, riding the bus or </a:t>
            </a:r>
            <a:r>
              <a:rPr lang="en-GB" dirty="0" smtClean="0"/>
              <a:t>train</a:t>
            </a:r>
          </a:p>
          <a:p>
            <a:pPr lvl="1"/>
            <a:r>
              <a:rPr lang="en-GB" i="1" dirty="0" smtClean="0"/>
              <a:t>See Lecture 4 for examples</a:t>
            </a:r>
            <a:r>
              <a:rPr lang="mr-IN" i="1" dirty="0" smtClean="0"/>
              <a:t>…</a:t>
            </a:r>
            <a:endParaRPr lang="en-GB" i="1" dirty="0" smtClean="0"/>
          </a:p>
          <a:p>
            <a:r>
              <a:rPr lang="en-GB" dirty="0" smtClean="0"/>
              <a:t>Purposeful / Designed</a:t>
            </a:r>
          </a:p>
          <a:p>
            <a:pPr lvl="1"/>
            <a:r>
              <a:rPr lang="en-GB" dirty="0"/>
              <a:t>collected through a carefully designed, statistically robust collection program </a:t>
            </a:r>
            <a:endParaRPr lang="en-GB" dirty="0" smtClean="0"/>
          </a:p>
          <a:p>
            <a:pPr lvl="1"/>
            <a:r>
              <a:rPr lang="en-GB" dirty="0" smtClean="0"/>
              <a:t>E.g. national demographic / economic surveys; census</a:t>
            </a:r>
          </a:p>
          <a:p>
            <a:pPr lvl="1"/>
            <a:r>
              <a:rPr lang="en-GB" dirty="0"/>
              <a:t>might be the only way to produce an accurate </a:t>
            </a:r>
            <a:r>
              <a:rPr lang="en-GB" dirty="0" smtClean="0"/>
              <a:t>estimate</a:t>
            </a:r>
          </a:p>
          <a:p>
            <a:pPr lvl="2"/>
            <a:r>
              <a:rPr lang="en-GB" dirty="0" smtClean="0"/>
              <a:t>Designed to be representative</a:t>
            </a:r>
          </a:p>
          <a:p>
            <a:pPr lvl="1"/>
            <a:r>
              <a:rPr lang="en-GB" dirty="0" smtClean="0"/>
              <a:t>Often overseen </a:t>
            </a:r>
            <a:r>
              <a:rPr lang="en-GB" dirty="0"/>
              <a:t>by statisticians with a </a:t>
            </a:r>
            <a:r>
              <a:rPr lang="en-GB" dirty="0" smtClean="0"/>
              <a:t>specialization </a:t>
            </a:r>
            <a:r>
              <a:rPr lang="en-GB" dirty="0"/>
              <a:t>in the design of surveys that are representative of a </a:t>
            </a:r>
            <a:r>
              <a:rPr lang="en-GB" dirty="0" err="1" smtClean="0"/>
              <a:t>populatio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096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Data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Purposeful</a:t>
            </a:r>
          </a:p>
          <a:p>
            <a:pPr lvl="1"/>
            <a:r>
              <a:rPr lang="en-GB" dirty="0" smtClean="0"/>
              <a:t>Lower frequency </a:t>
            </a:r>
            <a:r>
              <a:rPr lang="mr-IN" dirty="0" smtClean="0"/>
              <a:t>–</a:t>
            </a:r>
            <a:r>
              <a:rPr lang="en-GB" dirty="0" smtClean="0"/>
              <a:t> slow dynamics</a:t>
            </a:r>
          </a:p>
          <a:p>
            <a:pPr lvl="1"/>
            <a:r>
              <a:rPr lang="en-GB" dirty="0" smtClean="0"/>
              <a:t>Very expensive</a:t>
            </a:r>
          </a:p>
          <a:p>
            <a:pPr lvl="2"/>
            <a:r>
              <a:rPr lang="en-GB" dirty="0" smtClean="0"/>
              <a:t>US 2010 Census - </a:t>
            </a:r>
            <a:r>
              <a:rPr lang="en-GB" dirty="0"/>
              <a:t>$42 per person </a:t>
            </a:r>
            <a:r>
              <a:rPr lang="en-GB" dirty="0" smtClean="0"/>
              <a:t>counted</a:t>
            </a:r>
          </a:p>
          <a:p>
            <a:pPr lvl="1"/>
            <a:r>
              <a:rPr lang="en-GB" dirty="0" smtClean="0"/>
              <a:t>Reported </a:t>
            </a:r>
            <a:r>
              <a:rPr lang="en-GB" dirty="0"/>
              <a:t>with a margin of error 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Organic</a:t>
            </a:r>
          </a:p>
          <a:p>
            <a:pPr lvl="1"/>
            <a:r>
              <a:rPr lang="en-GB" dirty="0" smtClean="0"/>
              <a:t>Often high frequency </a:t>
            </a:r>
            <a:r>
              <a:rPr lang="mr-IN" dirty="0" smtClean="0"/>
              <a:t>–</a:t>
            </a:r>
            <a:r>
              <a:rPr lang="en-GB" dirty="0" smtClean="0"/>
              <a:t> fast dynamics</a:t>
            </a:r>
          </a:p>
          <a:p>
            <a:pPr lvl="1"/>
            <a:r>
              <a:rPr lang="en-GB" dirty="0" err="1" smtClean="0"/>
              <a:t>Byproduct</a:t>
            </a:r>
            <a:r>
              <a:rPr lang="en-GB" dirty="0" smtClean="0"/>
              <a:t> </a:t>
            </a:r>
            <a:r>
              <a:rPr lang="en-GB" dirty="0"/>
              <a:t>of some transactional </a:t>
            </a:r>
            <a:r>
              <a:rPr lang="en-GB" dirty="0" smtClean="0"/>
              <a:t>process</a:t>
            </a:r>
          </a:p>
          <a:p>
            <a:pPr lvl="2"/>
            <a:r>
              <a:rPr lang="en-GB" dirty="0" smtClean="0"/>
              <a:t>Relatively cheap</a:t>
            </a:r>
            <a:r>
              <a:rPr lang="mr-IN" dirty="0" smtClean="0"/>
              <a:t>…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Relative little metadata or measures of uncertainty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444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Margins of Error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Many large surveys are reported with a margin of error</a:t>
            </a:r>
          </a:p>
          <a:p>
            <a:pPr lvl="1"/>
            <a:r>
              <a:rPr lang="en-GB" dirty="0" smtClean="0"/>
              <a:t>Reflects </a:t>
            </a:r>
            <a:r>
              <a:rPr lang="en-GB" dirty="0"/>
              <a:t>that when a poll is conducted not everyone within a country is contacted, and some of the people who are contacted do not </a:t>
            </a:r>
            <a:r>
              <a:rPr lang="en-GB" dirty="0" smtClean="0"/>
              <a:t>respond</a:t>
            </a:r>
          </a:p>
          <a:p>
            <a:pPr lvl="1"/>
            <a:r>
              <a:rPr lang="en-GB" dirty="0" smtClean="0"/>
              <a:t>Uncertainty </a:t>
            </a:r>
            <a:r>
              <a:rPr lang="en-GB" dirty="0"/>
              <a:t>in how close each poll’s findings are to the “truth.” </a:t>
            </a:r>
            <a:endParaRPr lang="en-GB" dirty="0" smtClean="0"/>
          </a:p>
          <a:p>
            <a:pPr lvl="1"/>
            <a:r>
              <a:rPr lang="en-GB" dirty="0" smtClean="0"/>
              <a:t>Systematic problems</a:t>
            </a:r>
          </a:p>
          <a:p>
            <a:pPr lvl="2"/>
            <a:r>
              <a:rPr lang="en-GB" dirty="0" smtClean="0"/>
              <a:t>Are there particular segments who are more likely to not respond?</a:t>
            </a:r>
          </a:p>
          <a:p>
            <a:pPr lvl="3"/>
            <a:r>
              <a:rPr lang="en-GB" dirty="0" smtClean="0"/>
              <a:t>E.g. political poll </a:t>
            </a:r>
            <a:r>
              <a:rPr lang="mr-IN" dirty="0" smtClean="0"/>
              <a:t>–</a:t>
            </a:r>
            <a:r>
              <a:rPr lang="en-GB" dirty="0" smtClean="0"/>
              <a:t> trust of the media?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8684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National Statistics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Most countries have a body responsible for national statistics</a:t>
            </a:r>
          </a:p>
          <a:p>
            <a:pPr lvl="1"/>
            <a:r>
              <a:rPr lang="en-GB" dirty="0" smtClean="0"/>
              <a:t>E.g. US Census Bureau or Office for National Statistics (UK)</a:t>
            </a:r>
          </a:p>
          <a:p>
            <a:r>
              <a:rPr lang="en-GB" dirty="0" smtClean="0"/>
              <a:t>Types of data</a:t>
            </a:r>
            <a:r>
              <a:rPr lang="mr-IN" dirty="0" smtClean="0"/>
              <a:t>…</a:t>
            </a:r>
            <a:r>
              <a:rPr lang="en-GB" dirty="0" smtClean="0"/>
              <a:t> (not in every context)</a:t>
            </a:r>
          </a:p>
          <a:p>
            <a:pPr lvl="1"/>
            <a:r>
              <a:rPr lang="en-GB" dirty="0" smtClean="0"/>
              <a:t>Surveys</a:t>
            </a:r>
          </a:p>
          <a:p>
            <a:pPr lvl="1"/>
            <a:r>
              <a:rPr lang="en-GB" i="1" dirty="0" smtClean="0"/>
              <a:t>Census</a:t>
            </a:r>
          </a:p>
          <a:p>
            <a:pPr lvl="1"/>
            <a:r>
              <a:rPr lang="en-GB" dirty="0" smtClean="0"/>
              <a:t>Population registers</a:t>
            </a:r>
          </a:p>
        </p:txBody>
      </p:sp>
    </p:spTree>
    <p:extLst>
      <p:ext uri="{BB962C8B-B14F-4D97-AF65-F5344CB8AC3E}">
        <p14:creationId xmlns:p14="http://schemas.microsoft.com/office/powerpoint/2010/main" val="76913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Census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Effort to collect details on every person in a country</a:t>
            </a:r>
          </a:p>
          <a:p>
            <a:pPr lvl="1"/>
            <a:r>
              <a:rPr lang="en-GB" dirty="0" smtClean="0"/>
              <a:t>Survey by mail, telephone, web, face to face </a:t>
            </a:r>
            <a:r>
              <a:rPr lang="en-GB" dirty="0" err="1" smtClean="0"/>
              <a:t>etc</a:t>
            </a:r>
            <a:endParaRPr lang="en-GB" dirty="0"/>
          </a:p>
          <a:p>
            <a:r>
              <a:rPr lang="en-GB" dirty="0" smtClean="0"/>
              <a:t>Often legally obliged to complete the survey</a:t>
            </a:r>
          </a:p>
          <a:p>
            <a:r>
              <a:rPr lang="en-GB" dirty="0" smtClean="0"/>
              <a:t>Usually every 5 or 10 years</a:t>
            </a:r>
          </a:p>
          <a:p>
            <a:r>
              <a:rPr lang="en-GB" dirty="0" smtClean="0"/>
              <a:t>Vary in size / detail</a:t>
            </a:r>
          </a:p>
          <a:p>
            <a:r>
              <a:rPr lang="en-GB" dirty="0" smtClean="0"/>
              <a:t>Setting those questions asked is complex</a:t>
            </a:r>
          </a:p>
          <a:p>
            <a:pPr lvl="1"/>
            <a:r>
              <a:rPr lang="en-GB" dirty="0" smtClean="0"/>
              <a:t>Long questionnaires and certain questions get lower response</a:t>
            </a:r>
          </a:p>
          <a:p>
            <a:pPr lvl="2"/>
            <a:r>
              <a:rPr lang="en-GB" dirty="0" smtClean="0"/>
              <a:t>Greater uncertainty</a:t>
            </a:r>
          </a:p>
          <a:p>
            <a:pPr lvl="1"/>
            <a:r>
              <a:rPr lang="en-GB" dirty="0" smtClean="0"/>
              <a:t>Extensive testing of census surveys is common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748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663</TotalTime>
  <Words>546</Words>
  <Application>Microsoft Macintosh PowerPoint</Application>
  <PresentationFormat>On-screen Show (4:3)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Mangal</vt:lpstr>
      <vt:lpstr>Arial</vt:lpstr>
      <vt:lpstr>Office Theme</vt:lpstr>
      <vt:lpstr>Traditional Data</vt:lpstr>
      <vt:lpstr>Learning Objectives</vt:lpstr>
      <vt:lpstr>Urban Data</vt:lpstr>
      <vt:lpstr>Macroscope…</vt:lpstr>
      <vt:lpstr>Types of data</vt:lpstr>
      <vt:lpstr>Types of Data</vt:lpstr>
      <vt:lpstr>Margins of Error</vt:lpstr>
      <vt:lpstr>National Statistics Data</vt:lpstr>
      <vt:lpstr>Census</vt:lpstr>
      <vt:lpstr>Large Surveys</vt:lpstr>
      <vt:lpstr>Conclusions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Singleton, Alexander</dc:creator>
  <cp:lastModifiedBy>Singleton, Alexander</cp:lastModifiedBy>
  <cp:revision>57</cp:revision>
  <dcterms:created xsi:type="dcterms:W3CDTF">2017-09-18T06:06:42Z</dcterms:created>
  <dcterms:modified xsi:type="dcterms:W3CDTF">2017-09-21T02:32:30Z</dcterms:modified>
</cp:coreProperties>
</file>