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B01"/>
    <a:srgbClr val="69A02C"/>
    <a:srgbClr val="78B832"/>
    <a:srgbClr val="FD73D9"/>
    <a:srgbClr val="0015DA"/>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3324" y="10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930" y="5414165"/>
            <a:ext cx="7772400" cy="859205"/>
          </a:xfrm>
          <a:effectLst/>
        </p:spPr>
        <p:txBody>
          <a:bodyPr>
            <a:normAutofit/>
          </a:bodyPr>
          <a:lstStyle>
            <a:lvl1pPr algn="ctr">
              <a:defRPr sz="3600">
                <a:solidFill>
                  <a:srgbClr val="A9BB01"/>
                </a:solidFill>
              </a:defRPr>
            </a:lvl1pPr>
          </a:lstStyle>
          <a:p>
            <a:r>
              <a:rPr lang="en-US" dirty="0"/>
              <a:t>Click to edit Master title style</a:t>
            </a:r>
          </a:p>
        </p:txBody>
      </p:sp>
      <p:sp>
        <p:nvSpPr>
          <p:cNvPr id="3" name="Subtitle 2"/>
          <p:cNvSpPr>
            <a:spLocks noGrp="1"/>
          </p:cNvSpPr>
          <p:nvPr>
            <p:ph type="subTitle" idx="1"/>
          </p:nvPr>
        </p:nvSpPr>
        <p:spPr>
          <a:xfrm>
            <a:off x="1365195" y="4803345"/>
            <a:ext cx="6400800" cy="610820"/>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985720"/>
            <a:ext cx="8229600" cy="1143000"/>
          </a:xfrm>
          <a:noFill/>
        </p:spPr>
        <p:txBody>
          <a:bodyPr>
            <a:normAutofit/>
          </a:bodyPr>
          <a:lstStyle>
            <a:lvl1pPr algn="ctr">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448965" y="220736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4250" y="222195"/>
            <a:ext cx="7016195" cy="1143000"/>
          </a:xfrm>
        </p:spPr>
        <p:txBody>
          <a:bodyPr>
            <a:normAutofit/>
          </a:bodyPr>
          <a:lstStyle>
            <a:lvl1pPr algn="l">
              <a:defRPr sz="3600">
                <a:solidFill>
                  <a:srgbClr val="A9BB01"/>
                </a:solidFill>
              </a:defRPr>
            </a:lvl1pPr>
          </a:lstStyle>
          <a:p>
            <a:r>
              <a:rPr lang="en-US" dirty="0"/>
              <a:t>Click to edit Master title style</a:t>
            </a:r>
          </a:p>
        </p:txBody>
      </p:sp>
      <p:sp>
        <p:nvSpPr>
          <p:cNvPr id="3" name="Content Placeholder 2"/>
          <p:cNvSpPr>
            <a:spLocks noGrp="1"/>
          </p:cNvSpPr>
          <p:nvPr>
            <p:ph idx="1"/>
          </p:nvPr>
        </p:nvSpPr>
        <p:spPr>
          <a:xfrm>
            <a:off x="1984250" y="1291130"/>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64360"/>
            <a:ext cx="8229600" cy="990295"/>
          </a:xfrm>
        </p:spPr>
        <p:txBody>
          <a:bodyPr>
            <a:normAutofit/>
          </a:bodyPr>
          <a:lstStyle>
            <a:lvl1pPr algn="ctr">
              <a:defRPr sz="3600">
                <a:solidFill>
                  <a:srgbClr val="A9BB01"/>
                </a:solidFill>
              </a:defRPr>
            </a:lvl1pPr>
          </a:lstStyle>
          <a:p>
            <a:r>
              <a:rPr lang="en-US" dirty="0"/>
              <a:t>Click to edit Master title style</a:t>
            </a:r>
          </a:p>
        </p:txBody>
      </p:sp>
      <p:sp>
        <p:nvSpPr>
          <p:cNvPr id="3" name="Text Placeholder 2"/>
          <p:cNvSpPr>
            <a:spLocks noGrp="1"/>
          </p:cNvSpPr>
          <p:nvPr>
            <p:ph type="body" idx="1"/>
          </p:nvPr>
        </p:nvSpPr>
        <p:spPr>
          <a:xfrm>
            <a:off x="448965" y="203561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6547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3561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6547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61460"/>
            <a:ext cx="7772400" cy="859205"/>
          </a:xfrm>
        </p:spPr>
        <p:txBody>
          <a:bodyPr/>
          <a:lstStyle/>
          <a:p>
            <a:r>
              <a:rPr lang="en-US" dirty="0"/>
              <a:t>NFL and College Football Data Analysis</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a:t>
            </a:r>
          </a:p>
        </p:txBody>
      </p:sp>
      <p:sp>
        <p:nvSpPr>
          <p:cNvPr id="3" name="Content Placeholder 2"/>
          <p:cNvSpPr>
            <a:spLocks noGrp="1"/>
          </p:cNvSpPr>
          <p:nvPr>
            <p:ph idx="1"/>
          </p:nvPr>
        </p:nvSpPr>
        <p:spPr/>
        <p:txBody>
          <a:bodyPr/>
          <a:lstStyle/>
          <a:p>
            <a:r>
              <a:rPr lang="en-US" dirty="0"/>
              <a:t>Introduction</a:t>
            </a:r>
          </a:p>
          <a:p>
            <a:r>
              <a:rPr lang="en-US" dirty="0"/>
              <a:t>Data</a:t>
            </a:r>
          </a:p>
          <a:p>
            <a:r>
              <a:rPr lang="en-US" dirty="0"/>
              <a:t>Analysis</a:t>
            </a:r>
          </a:p>
          <a:p>
            <a:pPr lvl="1"/>
            <a:r>
              <a:rPr lang="en-US" dirty="0"/>
              <a:t>Linear Regression</a:t>
            </a:r>
          </a:p>
          <a:p>
            <a:pPr lvl="1"/>
            <a:r>
              <a:rPr lang="en-US" dirty="0"/>
              <a:t>Clustering</a:t>
            </a:r>
          </a:p>
          <a:p>
            <a:r>
              <a:rPr lang="en-US" dirty="0"/>
              <a:t>Conclusion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Introduction</a:t>
            </a:r>
          </a:p>
        </p:txBody>
      </p:sp>
      <p:sp>
        <p:nvSpPr>
          <p:cNvPr id="5" name="Content Placeholder 4"/>
          <p:cNvSpPr>
            <a:spLocks noGrp="1"/>
          </p:cNvSpPr>
          <p:nvPr>
            <p:ph idx="1"/>
          </p:nvPr>
        </p:nvSpPr>
        <p:spPr>
          <a:xfrm>
            <a:off x="1984250" y="1291130"/>
            <a:ext cx="7016195" cy="4581150"/>
          </a:xfrm>
        </p:spPr>
        <p:txBody>
          <a:bodyPr>
            <a:normAutofit fontScale="92500" lnSpcReduction="10000"/>
          </a:bodyPr>
          <a:lstStyle/>
          <a:p>
            <a:pPr marL="0" indent="0">
              <a:buNone/>
            </a:pPr>
            <a:r>
              <a:rPr lang="en-US" sz="1800" dirty="0"/>
              <a:t>As the most popular sport in the United States, football draws numerous attention from American people. We want to find out what football game statistics have more influence on game results and predict the performance of football teams in future seasons.</a:t>
            </a:r>
          </a:p>
          <a:p>
            <a:pPr marL="0" indent="0">
              <a:buNone/>
            </a:pPr>
            <a:r>
              <a:rPr lang="en-US" sz="1800" dirty="0"/>
              <a:t> </a:t>
            </a:r>
          </a:p>
          <a:p>
            <a:pPr marL="0" indent="0">
              <a:buNone/>
            </a:pPr>
            <a:r>
              <a:rPr lang="en-US" sz="1800" dirty="0"/>
              <a:t>Therefore, we first pick the predictors that has significant influence on game result using subset selection. With these predictors and data from 2000 season to 2012 season, we train a linear regression model and test it with the data from 2013 season for both NFL teams and College Football teams.</a:t>
            </a:r>
          </a:p>
          <a:p>
            <a:pPr marL="0" indent="0">
              <a:buNone/>
            </a:pPr>
            <a:endParaRPr lang="en-US" sz="1800" dirty="0"/>
          </a:p>
          <a:p>
            <a:pPr marL="0" indent="0">
              <a:buNone/>
            </a:pPr>
            <a:r>
              <a:rPr lang="en-US" sz="1800" dirty="0"/>
              <a:t>Then, we utilize PCA (principle component analysis) to reduce the dimension of our model to only two predictors. Afterwards, we impalement K-Means clustering using the PCA predictors obtained above to generate 2 clusters. One cluster contains teams that have great possibility to qualify the playoffs and the other cluster contains teams that are not likely to qualify the playoffs.</a:t>
            </a:r>
          </a:p>
          <a:p>
            <a:pPr marL="0" indent="0">
              <a:buNone/>
            </a:pPr>
            <a:r>
              <a:rPr lang="en-US" sz="1800" dirty="0"/>
              <a:t>We also test our clustering model on the data of 2013 season and find the result greatly fits the reality. </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 y="374900"/>
            <a:ext cx="8229600" cy="990295"/>
          </a:xfrm>
        </p:spPr>
        <p:txBody>
          <a:bodyPr/>
          <a:lstStyle/>
          <a:p>
            <a:r>
              <a:rPr lang="en-US" dirty="0"/>
              <a:t>Data</a:t>
            </a:r>
          </a:p>
        </p:txBody>
      </p:sp>
      <p:sp>
        <p:nvSpPr>
          <p:cNvPr id="6" name="Content Placeholder 5"/>
          <p:cNvSpPr>
            <a:spLocks noGrp="1"/>
          </p:cNvSpPr>
          <p:nvPr>
            <p:ph sz="half" idx="2"/>
          </p:nvPr>
        </p:nvSpPr>
        <p:spPr>
          <a:xfrm>
            <a:off x="448965" y="1365195"/>
            <a:ext cx="7940660" cy="3645878"/>
          </a:xfrm>
        </p:spPr>
        <p:txBody>
          <a:bodyPr>
            <a:normAutofit/>
          </a:bodyPr>
          <a:lstStyle/>
          <a:p>
            <a:r>
              <a:rPr lang="en-US" sz="1800" dirty="0"/>
              <a:t>Data used: NFL and College Football cumulative statistics and regular season data from 2000 to 2013</a:t>
            </a:r>
          </a:p>
          <a:p>
            <a:r>
              <a:rPr lang="en-US" sz="1800" dirty="0"/>
              <a:t>Data Processing: </a:t>
            </a:r>
          </a:p>
          <a:p>
            <a:pPr lvl="1"/>
            <a:r>
              <a:rPr lang="en-US" sz="1800" dirty="0"/>
              <a:t>For a specific team, sum up its statistics in that single season.</a:t>
            </a:r>
          </a:p>
          <a:p>
            <a:pPr lvl="1"/>
            <a:r>
              <a:rPr lang="en-US" sz="1800" dirty="0"/>
              <a:t>Put the data of every team from every season into one csv file and named it </a:t>
            </a:r>
            <a:r>
              <a:rPr lang="en-US" sz="1800" i="1" dirty="0"/>
              <a:t>nfl_all_data </a:t>
            </a:r>
            <a:r>
              <a:rPr lang="en-US" sz="1800" dirty="0"/>
              <a:t>and </a:t>
            </a:r>
            <a:r>
              <a:rPr lang="en-US" sz="1800" i="1" dirty="0"/>
              <a:t>cfc_all_data</a:t>
            </a:r>
            <a:r>
              <a:rPr lang="en-US" sz="1800" dirty="0"/>
              <a:t>. For the </a:t>
            </a:r>
            <a:r>
              <a:rPr lang="en-US" sz="1800" i="1" dirty="0"/>
              <a:t>nfl_all_data</a:t>
            </a:r>
            <a:r>
              <a:rPr lang="en-US" sz="1800" dirty="0"/>
              <a:t>, add another column with 1 represents that team made to the playoff that season and 0 represents the team didn’t make it and name it as </a:t>
            </a:r>
            <a:r>
              <a:rPr lang="en-US" sz="1800" i="1" dirty="0"/>
              <a:t>nfl_playoff_all_data.</a:t>
            </a:r>
          </a:p>
          <a:p>
            <a:pPr lvl="1"/>
            <a:r>
              <a:rPr lang="en-US" sz="1800" dirty="0"/>
              <a:t>Sample data (</a:t>
            </a:r>
            <a:r>
              <a:rPr lang="en-US" sz="1800" i="1" dirty="0"/>
              <a:t>nfl_playoff_all_data</a:t>
            </a:r>
            <a:r>
              <a:rPr lang="en-US" sz="1800" dirty="0"/>
              <a:t>) shown below. </a:t>
            </a:r>
          </a:p>
        </p:txBody>
      </p:sp>
      <p:pic>
        <p:nvPicPr>
          <p:cNvPr id="14" name="Picture 13">
            <a:extLst>
              <a:ext uri="{FF2B5EF4-FFF2-40B4-BE49-F238E27FC236}">
                <a16:creationId xmlns:a16="http://schemas.microsoft.com/office/drawing/2014/main" id="{620B5513-E238-492E-88E4-2701B7110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4192525"/>
            <a:ext cx="8551480" cy="2474910"/>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5AB-14A3-410E-9E39-A8CC94FB391A}"/>
              </a:ext>
            </a:extLst>
          </p:cNvPr>
          <p:cNvSpPr>
            <a:spLocks noGrp="1"/>
          </p:cNvSpPr>
          <p:nvPr>
            <p:ph type="title"/>
          </p:nvPr>
        </p:nvSpPr>
        <p:spPr/>
        <p:txBody>
          <a:bodyPr/>
          <a:lstStyle/>
          <a:p>
            <a:r>
              <a:rPr lang="en-US" dirty="0"/>
              <a:t>Analysis – Linear Regression</a:t>
            </a:r>
          </a:p>
        </p:txBody>
      </p:sp>
      <p:sp>
        <p:nvSpPr>
          <p:cNvPr id="6" name="Content Placeholder 5">
            <a:extLst>
              <a:ext uri="{FF2B5EF4-FFF2-40B4-BE49-F238E27FC236}">
                <a16:creationId xmlns:a16="http://schemas.microsoft.com/office/drawing/2014/main" id="{4D2223FC-F910-4A57-BE31-142A8E3EB17D}"/>
              </a:ext>
            </a:extLst>
          </p:cNvPr>
          <p:cNvSpPr>
            <a:spLocks noGrp="1"/>
          </p:cNvSpPr>
          <p:nvPr>
            <p:ph sz="quarter" idx="4"/>
          </p:nvPr>
        </p:nvSpPr>
        <p:spPr>
          <a:xfrm>
            <a:off x="754376" y="2054655"/>
            <a:ext cx="7924190" cy="3645878"/>
          </a:xfrm>
        </p:spPr>
        <p:txBody>
          <a:bodyPr/>
          <a:lstStyle/>
          <a:p>
            <a:endParaRPr lang="en-US" dirty="0"/>
          </a:p>
        </p:txBody>
      </p:sp>
    </p:spTree>
    <p:extLst>
      <p:ext uri="{BB962C8B-B14F-4D97-AF65-F5344CB8AC3E}">
        <p14:creationId xmlns:p14="http://schemas.microsoft.com/office/powerpoint/2010/main" val="242267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71E9-0998-48DF-B5BA-1AA8457FDB99}"/>
              </a:ext>
            </a:extLst>
          </p:cNvPr>
          <p:cNvSpPr>
            <a:spLocks noGrp="1"/>
          </p:cNvSpPr>
          <p:nvPr>
            <p:ph type="title"/>
          </p:nvPr>
        </p:nvSpPr>
        <p:spPr/>
        <p:txBody>
          <a:bodyPr/>
          <a:lstStyle/>
          <a:p>
            <a:r>
              <a:rPr lang="en-US" dirty="0"/>
              <a:t>Analysis - Clustering</a:t>
            </a:r>
          </a:p>
        </p:txBody>
      </p:sp>
      <p:sp>
        <p:nvSpPr>
          <p:cNvPr id="6" name="Content Placeholder 5">
            <a:extLst>
              <a:ext uri="{FF2B5EF4-FFF2-40B4-BE49-F238E27FC236}">
                <a16:creationId xmlns:a16="http://schemas.microsoft.com/office/drawing/2014/main" id="{0CA4AA9E-0F1B-41A2-AD2E-781F182669B0}"/>
              </a:ext>
            </a:extLst>
          </p:cNvPr>
          <p:cNvSpPr>
            <a:spLocks noGrp="1"/>
          </p:cNvSpPr>
          <p:nvPr>
            <p:ph sz="quarter" idx="4"/>
          </p:nvPr>
        </p:nvSpPr>
        <p:spPr>
          <a:xfrm>
            <a:off x="686257" y="1995057"/>
            <a:ext cx="7771485" cy="3798583"/>
          </a:xfrm>
        </p:spPr>
        <p:txBody>
          <a:bodyPr/>
          <a:lstStyle/>
          <a:p>
            <a:endParaRPr lang="en-US" dirty="0"/>
          </a:p>
        </p:txBody>
      </p:sp>
    </p:spTree>
    <p:extLst>
      <p:ext uri="{BB962C8B-B14F-4D97-AF65-F5344CB8AC3E}">
        <p14:creationId xmlns:p14="http://schemas.microsoft.com/office/powerpoint/2010/main" val="271737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1E56-3DB3-4FF1-9E59-357054B4A85C}"/>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3944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TotalTime>
  <Words>328</Words>
  <Application>Microsoft Office PowerPoint</Application>
  <PresentationFormat>On-screen Show (4:3)</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NFL and College Football Data Analysis</vt:lpstr>
      <vt:lpstr>Catalog</vt:lpstr>
      <vt:lpstr>Introduction</vt:lpstr>
      <vt:lpstr>Data</vt:lpstr>
      <vt:lpstr>Analysis – Linear Regression</vt:lpstr>
      <vt:lpstr>Analysis - Clustering</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hanso</cp:lastModifiedBy>
  <cp:revision>26</cp:revision>
  <dcterms:created xsi:type="dcterms:W3CDTF">2013-08-21T19:17:07Z</dcterms:created>
  <dcterms:modified xsi:type="dcterms:W3CDTF">2020-10-04T13:59:33Z</dcterms:modified>
</cp:coreProperties>
</file>