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3" r:id="rId6"/>
    <p:sldId id="260" r:id="rId7"/>
    <p:sldId id="266" r:id="rId8"/>
    <p:sldId id="267" r:id="rId9"/>
    <p:sldId id="261" r:id="rId10"/>
    <p:sldId id="265" r:id="rId11"/>
    <p:sldId id="264"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BB01"/>
    <a:srgbClr val="69A02C"/>
    <a:srgbClr val="78B832"/>
    <a:srgbClr val="FD73D9"/>
    <a:srgbClr val="0015DA"/>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312" y="10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9930" y="5414165"/>
            <a:ext cx="7772400" cy="859205"/>
          </a:xfrm>
          <a:effectLst/>
        </p:spPr>
        <p:txBody>
          <a:bodyPr>
            <a:normAutofit/>
          </a:bodyPr>
          <a:lstStyle>
            <a:lvl1pPr algn="ctr">
              <a:defRPr sz="3600">
                <a:solidFill>
                  <a:srgbClr val="A9BB01"/>
                </a:solidFill>
              </a:defRPr>
            </a:lvl1pPr>
          </a:lstStyle>
          <a:p>
            <a:r>
              <a:rPr lang="en-US" dirty="0"/>
              <a:t>Click to edit Master title style</a:t>
            </a:r>
          </a:p>
        </p:txBody>
      </p:sp>
      <p:sp>
        <p:nvSpPr>
          <p:cNvPr id="3" name="Subtitle 2"/>
          <p:cNvSpPr>
            <a:spLocks noGrp="1"/>
          </p:cNvSpPr>
          <p:nvPr>
            <p:ph type="subTitle" idx="1"/>
          </p:nvPr>
        </p:nvSpPr>
        <p:spPr>
          <a:xfrm>
            <a:off x="1365195" y="4803345"/>
            <a:ext cx="6400800" cy="610820"/>
          </a:xfrm>
        </p:spPr>
        <p:txBody>
          <a:bodyPr>
            <a:normAutofit/>
          </a:bodyPr>
          <a:lstStyle>
            <a:lvl1pPr marL="0" indent="0" algn="ctr">
              <a:buNone/>
              <a:defRPr sz="2800">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985720"/>
            <a:ext cx="8229600" cy="1143000"/>
          </a:xfrm>
          <a:noFill/>
        </p:spPr>
        <p:txBody>
          <a:bodyPr>
            <a:normAutofit/>
          </a:bodyPr>
          <a:lstStyle>
            <a:lvl1pPr algn="ctr">
              <a:defRPr sz="3600">
                <a:solidFill>
                  <a:srgbClr val="A9BB01"/>
                </a:solidFill>
              </a:defRPr>
            </a:lvl1pPr>
          </a:lstStyle>
          <a:p>
            <a:r>
              <a:rPr lang="en-US" dirty="0"/>
              <a:t>Click to edit Master title style</a:t>
            </a:r>
          </a:p>
        </p:txBody>
      </p:sp>
      <p:sp>
        <p:nvSpPr>
          <p:cNvPr id="3" name="Content Placeholder 2"/>
          <p:cNvSpPr>
            <a:spLocks noGrp="1"/>
          </p:cNvSpPr>
          <p:nvPr>
            <p:ph idx="1"/>
          </p:nvPr>
        </p:nvSpPr>
        <p:spPr>
          <a:xfrm>
            <a:off x="448965" y="2207360"/>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84250" y="222195"/>
            <a:ext cx="7016195" cy="1143000"/>
          </a:xfrm>
        </p:spPr>
        <p:txBody>
          <a:bodyPr>
            <a:normAutofit/>
          </a:bodyPr>
          <a:lstStyle>
            <a:lvl1pPr algn="l">
              <a:defRPr sz="3600">
                <a:solidFill>
                  <a:srgbClr val="A9BB01"/>
                </a:solidFill>
              </a:defRPr>
            </a:lvl1pPr>
          </a:lstStyle>
          <a:p>
            <a:r>
              <a:rPr lang="en-US" dirty="0"/>
              <a:t>Click to edit Master title style</a:t>
            </a:r>
          </a:p>
        </p:txBody>
      </p:sp>
      <p:sp>
        <p:nvSpPr>
          <p:cNvPr id="3" name="Content Placeholder 2"/>
          <p:cNvSpPr>
            <a:spLocks noGrp="1"/>
          </p:cNvSpPr>
          <p:nvPr>
            <p:ph idx="1"/>
          </p:nvPr>
        </p:nvSpPr>
        <p:spPr>
          <a:xfrm>
            <a:off x="1984250" y="1291130"/>
            <a:ext cx="7016195"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064360"/>
            <a:ext cx="8229600" cy="990295"/>
          </a:xfrm>
        </p:spPr>
        <p:txBody>
          <a:bodyPr>
            <a:normAutofit/>
          </a:bodyPr>
          <a:lstStyle>
            <a:lvl1pPr algn="ctr">
              <a:defRPr sz="3600">
                <a:solidFill>
                  <a:srgbClr val="A9BB01"/>
                </a:solidFill>
              </a:defRPr>
            </a:lvl1pPr>
          </a:lstStyle>
          <a:p>
            <a:r>
              <a:rPr lang="en-US" dirty="0"/>
              <a:t>Click to edit Master title style</a:t>
            </a:r>
          </a:p>
        </p:txBody>
      </p:sp>
      <p:sp>
        <p:nvSpPr>
          <p:cNvPr id="3" name="Text Placeholder 2"/>
          <p:cNvSpPr>
            <a:spLocks noGrp="1"/>
          </p:cNvSpPr>
          <p:nvPr>
            <p:ph type="body" idx="1"/>
          </p:nvPr>
        </p:nvSpPr>
        <p:spPr>
          <a:xfrm>
            <a:off x="448965" y="2035612"/>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665475"/>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2035612"/>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665475"/>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61460"/>
            <a:ext cx="7772400" cy="859205"/>
          </a:xfrm>
        </p:spPr>
        <p:txBody>
          <a:bodyPr/>
          <a:lstStyle/>
          <a:p>
            <a:r>
              <a:rPr lang="en-US" dirty="0"/>
              <a:t>NFL and College Football Data Analysis</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71E9-0998-48DF-B5BA-1AA8457FDB99}"/>
              </a:ext>
            </a:extLst>
          </p:cNvPr>
          <p:cNvSpPr>
            <a:spLocks noGrp="1"/>
          </p:cNvSpPr>
          <p:nvPr>
            <p:ph type="title"/>
          </p:nvPr>
        </p:nvSpPr>
        <p:spPr>
          <a:xfrm>
            <a:off x="465435" y="620443"/>
            <a:ext cx="8229600" cy="990295"/>
          </a:xfrm>
        </p:spPr>
        <p:txBody>
          <a:bodyPr/>
          <a:lstStyle/>
          <a:p>
            <a:r>
              <a:rPr lang="en-US" dirty="0"/>
              <a:t>Analysis - Clustering</a:t>
            </a:r>
          </a:p>
        </p:txBody>
      </p:sp>
      <p:pic>
        <p:nvPicPr>
          <p:cNvPr id="11" name="Content Placeholder 10">
            <a:extLst>
              <a:ext uri="{FF2B5EF4-FFF2-40B4-BE49-F238E27FC236}">
                <a16:creationId xmlns:a16="http://schemas.microsoft.com/office/drawing/2014/main" id="{267879E1-7F56-47DB-85A8-674FC7A1E93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59866" y="3734410"/>
            <a:ext cx="4041775" cy="2692311"/>
          </a:xfrm>
        </p:spPr>
      </p:pic>
      <p:pic>
        <p:nvPicPr>
          <p:cNvPr id="13" name="Picture 12">
            <a:extLst>
              <a:ext uri="{FF2B5EF4-FFF2-40B4-BE49-F238E27FC236}">
                <a16:creationId xmlns:a16="http://schemas.microsoft.com/office/drawing/2014/main" id="{893039A1-0390-4DEF-B91B-D231A3AF3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361" y="3734411"/>
            <a:ext cx="4112134" cy="2692310"/>
          </a:xfrm>
          <a:prstGeom prst="rect">
            <a:avLst/>
          </a:prstGeom>
        </p:spPr>
      </p:pic>
      <p:sp>
        <p:nvSpPr>
          <p:cNvPr id="3" name="TextBox 2">
            <a:extLst>
              <a:ext uri="{FF2B5EF4-FFF2-40B4-BE49-F238E27FC236}">
                <a16:creationId xmlns:a16="http://schemas.microsoft.com/office/drawing/2014/main" id="{27DA286A-5835-4DE5-90FD-56A5F45A9889}"/>
              </a:ext>
            </a:extLst>
          </p:cNvPr>
          <p:cNvSpPr txBox="1"/>
          <p:nvPr/>
        </p:nvSpPr>
        <p:spPr>
          <a:xfrm>
            <a:off x="601670" y="1621744"/>
            <a:ext cx="8213129" cy="2062103"/>
          </a:xfrm>
          <a:prstGeom prst="rect">
            <a:avLst/>
          </a:prstGeom>
          <a:noFill/>
        </p:spPr>
        <p:txBody>
          <a:bodyPr wrap="square" rtlCol="0">
            <a:spAutoFit/>
          </a:bodyPr>
          <a:lstStyle/>
          <a:p>
            <a:r>
              <a:rPr lang="en-US" sz="1600" dirty="0">
                <a:solidFill>
                  <a:schemeClr val="bg1"/>
                </a:solidFill>
              </a:rPr>
              <a:t>Using the K-Means Elbow Method, we found the ideal number of clusters to be 2. The figure on the left contains 2 clusters, which is the optimal number of clusters. Clusters represent the quality of teams based on collected input variables. According to the table (0 and 1 represent whether the team makes the playoff, 1 = yes), cluster 1 represents the non-playoff teams and cluster 2 are playoff caliber teams. Cluster 1 contained 5/215 = 2.32% of the playoff teams, while cluster 2 contained 75.4% of the playoff teams. This indicates that teams in cluster 2 were more than 30 times more likely to make the playoffs than cluster 1 teams. We also plot the figure that contains 3 clusters.</a:t>
            </a:r>
          </a:p>
        </p:txBody>
      </p:sp>
    </p:spTree>
    <p:extLst>
      <p:ext uri="{BB962C8B-B14F-4D97-AF65-F5344CB8AC3E}">
        <p14:creationId xmlns:p14="http://schemas.microsoft.com/office/powerpoint/2010/main" val="88392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71E9-0998-48DF-B5BA-1AA8457FDB99}"/>
              </a:ext>
            </a:extLst>
          </p:cNvPr>
          <p:cNvSpPr>
            <a:spLocks noGrp="1"/>
          </p:cNvSpPr>
          <p:nvPr>
            <p:ph type="title"/>
          </p:nvPr>
        </p:nvSpPr>
        <p:spPr/>
        <p:txBody>
          <a:bodyPr/>
          <a:lstStyle/>
          <a:p>
            <a:r>
              <a:rPr lang="en-US" dirty="0"/>
              <a:t>Analysis - Clustering</a:t>
            </a:r>
          </a:p>
        </p:txBody>
      </p:sp>
      <p:pic>
        <p:nvPicPr>
          <p:cNvPr id="4" name="Content Placeholder 3">
            <a:extLst>
              <a:ext uri="{FF2B5EF4-FFF2-40B4-BE49-F238E27FC236}">
                <a16:creationId xmlns:a16="http://schemas.microsoft.com/office/drawing/2014/main" id="{EB1793DB-F7F8-4D7F-A220-0C4BF141AA4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419295" y="2512770"/>
            <a:ext cx="4548210" cy="3000196"/>
          </a:xfrm>
        </p:spPr>
      </p:pic>
      <p:sp>
        <p:nvSpPr>
          <p:cNvPr id="3" name="TextBox 2">
            <a:extLst>
              <a:ext uri="{FF2B5EF4-FFF2-40B4-BE49-F238E27FC236}">
                <a16:creationId xmlns:a16="http://schemas.microsoft.com/office/drawing/2014/main" id="{E14CFDCC-9C21-43DE-9E35-253AD5A1C7B7}"/>
              </a:ext>
            </a:extLst>
          </p:cNvPr>
          <p:cNvSpPr txBox="1"/>
          <p:nvPr/>
        </p:nvSpPr>
        <p:spPr>
          <a:xfrm>
            <a:off x="754374" y="2054655"/>
            <a:ext cx="3512215"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Lastly, we apply the K-Means algorithm to the 2013 season to predict its playoff teams, shown on the side. </a:t>
            </a:r>
          </a:p>
          <a:p>
            <a:pPr marL="285750" indent="-285750">
              <a:buFont typeface="Arial" panose="020B0604020202020204" pitchFamily="34" charset="0"/>
              <a:buChar char="•"/>
            </a:pPr>
            <a:r>
              <a:rPr lang="en-US" dirty="0">
                <a:solidFill>
                  <a:schemeClr val="bg1"/>
                </a:solidFill>
              </a:rPr>
              <a:t>The result demonstrates that Cluster 1 of our model predicts 79% of the teams correctly and does represent the playoff caliber teams. Cluster 2 yields a 5.5% of playoff team, showing that clustering really gives an accurate prediction on whether a team makes the NFL playoff based on its performance.</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439341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1E56-3DB3-4FF1-9E59-357054B4A85C}"/>
              </a:ext>
            </a:extLst>
          </p:cNvPr>
          <p:cNvSpPr>
            <a:spLocks noGrp="1"/>
          </p:cNvSpPr>
          <p:nvPr>
            <p:ph type="title"/>
          </p:nvPr>
        </p:nvSpPr>
        <p:spPr>
          <a:xfrm>
            <a:off x="457200" y="2665475"/>
            <a:ext cx="8229600" cy="990295"/>
          </a:xfrm>
        </p:spPr>
        <p:txBody>
          <a:bodyPr>
            <a:normAutofit/>
          </a:bodyPr>
          <a:lstStyle/>
          <a:p>
            <a:r>
              <a:rPr lang="en-US" sz="4800" dirty="0"/>
              <a:t>Thank you!</a:t>
            </a:r>
          </a:p>
        </p:txBody>
      </p:sp>
    </p:spTree>
    <p:extLst>
      <p:ext uri="{BB962C8B-B14F-4D97-AF65-F5344CB8AC3E}">
        <p14:creationId xmlns:p14="http://schemas.microsoft.com/office/powerpoint/2010/main" val="393944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Catalog</a:t>
            </a:r>
          </a:p>
        </p:txBody>
      </p:sp>
      <p:sp>
        <p:nvSpPr>
          <p:cNvPr id="3" name="Content Placeholder 2"/>
          <p:cNvSpPr>
            <a:spLocks noGrp="1"/>
          </p:cNvSpPr>
          <p:nvPr>
            <p:ph idx="1"/>
          </p:nvPr>
        </p:nvSpPr>
        <p:spPr/>
        <p:txBody>
          <a:bodyPr/>
          <a:lstStyle/>
          <a:p>
            <a:r>
              <a:rPr lang="en-US" dirty="0"/>
              <a:t>Introduction</a:t>
            </a:r>
          </a:p>
          <a:p>
            <a:r>
              <a:rPr lang="en-US" dirty="0"/>
              <a:t>Data</a:t>
            </a:r>
          </a:p>
          <a:p>
            <a:r>
              <a:rPr lang="en-US" dirty="0"/>
              <a:t>Analysis</a:t>
            </a:r>
          </a:p>
          <a:p>
            <a:pPr lvl="1"/>
            <a:r>
              <a:rPr lang="en-US" dirty="0"/>
              <a:t>Linear Regression</a:t>
            </a:r>
          </a:p>
          <a:p>
            <a:pPr lvl="1"/>
            <a:r>
              <a:rPr lang="en-US" dirty="0"/>
              <a:t>Clustering</a:t>
            </a:r>
          </a:p>
          <a:p>
            <a:r>
              <a:rPr lang="en-US" dirty="0"/>
              <a:t>Conclusion</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Introduction</a:t>
            </a:r>
          </a:p>
        </p:txBody>
      </p:sp>
      <p:sp>
        <p:nvSpPr>
          <p:cNvPr id="5" name="Content Placeholder 4"/>
          <p:cNvSpPr>
            <a:spLocks noGrp="1"/>
          </p:cNvSpPr>
          <p:nvPr>
            <p:ph idx="1"/>
          </p:nvPr>
        </p:nvSpPr>
        <p:spPr>
          <a:xfrm>
            <a:off x="1984250" y="1291130"/>
            <a:ext cx="7016195" cy="4581150"/>
          </a:xfrm>
        </p:spPr>
        <p:txBody>
          <a:bodyPr>
            <a:normAutofit fontScale="92500" lnSpcReduction="20000"/>
          </a:bodyPr>
          <a:lstStyle/>
          <a:p>
            <a:pPr marL="0" indent="0">
              <a:buNone/>
            </a:pPr>
            <a:r>
              <a:rPr lang="en-US" sz="1800" dirty="0"/>
              <a:t>As the most popular sport in the United States, football draws numerous attention from American people. We want to find out what football game statistics have more influence on game results and predict the performance of football teams in future seasons.</a:t>
            </a:r>
          </a:p>
          <a:p>
            <a:pPr marL="0" indent="0">
              <a:buNone/>
            </a:pPr>
            <a:r>
              <a:rPr lang="en-US" sz="1800" dirty="0"/>
              <a:t> </a:t>
            </a:r>
          </a:p>
          <a:p>
            <a:pPr marL="0" indent="0">
              <a:buNone/>
            </a:pPr>
            <a:r>
              <a:rPr lang="en-US" sz="1800" dirty="0"/>
              <a:t>Therefore, we first pick the number of predictors that has significant influence on game result using subset selection. We then compared the models suggested by best subset selection and penalized regression (LASSO). With these predictors and data from 2000 season to 2013 season, we train a linear regression model and test it with cross-validation to estimate our mean squared prediction error.</a:t>
            </a:r>
          </a:p>
          <a:p>
            <a:pPr marL="0" indent="0">
              <a:buNone/>
            </a:pPr>
            <a:endParaRPr lang="en-US" sz="1800" dirty="0"/>
          </a:p>
          <a:p>
            <a:pPr marL="0" indent="0">
              <a:buNone/>
            </a:pPr>
            <a:r>
              <a:rPr lang="en-US" sz="1800" dirty="0"/>
              <a:t>Then, we utilize PCA (principle component analysis) to reduce the dimension of our model to only two PC -values. Afterwards, we impalement K-Means clustering using the PC -values obtained above to generate 2 clusters. One cluster contains teams that have great possibility to qualify the playoffs and the other cluster contains teams that are not likely to qualify the playoffs.</a:t>
            </a:r>
          </a:p>
          <a:p>
            <a:pPr marL="0" indent="0">
              <a:buNone/>
            </a:pPr>
            <a:r>
              <a:rPr lang="en-US" sz="1800" dirty="0"/>
              <a:t>We also test our clustering model on the data of 2013 season and find the result greatly fits the reality. </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495" y="374900"/>
            <a:ext cx="8229600" cy="990295"/>
          </a:xfrm>
        </p:spPr>
        <p:txBody>
          <a:bodyPr/>
          <a:lstStyle/>
          <a:p>
            <a:r>
              <a:rPr lang="en-US" dirty="0"/>
              <a:t>Data</a:t>
            </a:r>
          </a:p>
        </p:txBody>
      </p:sp>
      <p:sp>
        <p:nvSpPr>
          <p:cNvPr id="6" name="Content Placeholder 5"/>
          <p:cNvSpPr>
            <a:spLocks noGrp="1"/>
          </p:cNvSpPr>
          <p:nvPr>
            <p:ph sz="half" idx="2"/>
          </p:nvPr>
        </p:nvSpPr>
        <p:spPr>
          <a:xfrm>
            <a:off x="448965" y="1365195"/>
            <a:ext cx="7940660" cy="3645878"/>
          </a:xfrm>
        </p:spPr>
        <p:txBody>
          <a:bodyPr>
            <a:normAutofit/>
          </a:bodyPr>
          <a:lstStyle/>
          <a:p>
            <a:r>
              <a:rPr lang="en-US" sz="1800" dirty="0"/>
              <a:t>Data used: NFL and College Football cumulative statistics and regular season data from 2000 to 2013</a:t>
            </a:r>
          </a:p>
          <a:p>
            <a:r>
              <a:rPr lang="en-US" sz="1800" dirty="0"/>
              <a:t>Data Processing: </a:t>
            </a:r>
          </a:p>
          <a:p>
            <a:pPr lvl="1"/>
            <a:r>
              <a:rPr lang="en-US" sz="1800" dirty="0"/>
              <a:t>For a specific team, sum up its statistics in that single season.</a:t>
            </a:r>
          </a:p>
          <a:p>
            <a:pPr lvl="1"/>
            <a:r>
              <a:rPr lang="en-US" sz="1800" dirty="0"/>
              <a:t>Put the data of every team from every season into one csv file and named it </a:t>
            </a:r>
            <a:r>
              <a:rPr lang="en-US" sz="1800" i="1" dirty="0"/>
              <a:t>nfl_all_data </a:t>
            </a:r>
            <a:r>
              <a:rPr lang="en-US" sz="1800" dirty="0"/>
              <a:t>and </a:t>
            </a:r>
            <a:r>
              <a:rPr lang="en-US" sz="1800" i="1" dirty="0"/>
              <a:t>cfc_all_data</a:t>
            </a:r>
            <a:r>
              <a:rPr lang="en-US" sz="1800" dirty="0"/>
              <a:t>. For the </a:t>
            </a:r>
            <a:r>
              <a:rPr lang="en-US" sz="1800" i="1" dirty="0"/>
              <a:t>nfl_all_data</a:t>
            </a:r>
            <a:r>
              <a:rPr lang="en-US" sz="1800" dirty="0"/>
              <a:t>, add another column with 1 represents that team made to the playoff that season and 0 represents the team didn’t make it and name it as </a:t>
            </a:r>
            <a:r>
              <a:rPr lang="en-US" sz="1800" i="1" dirty="0"/>
              <a:t>nfl_playoff_all_data.</a:t>
            </a:r>
          </a:p>
          <a:p>
            <a:pPr lvl="1"/>
            <a:r>
              <a:rPr lang="en-US" sz="1800" dirty="0"/>
              <a:t>Sample data (</a:t>
            </a:r>
            <a:r>
              <a:rPr lang="en-US" sz="1800" i="1" dirty="0"/>
              <a:t>nfl_playoff_all_data</a:t>
            </a:r>
            <a:r>
              <a:rPr lang="en-US" sz="1800" dirty="0"/>
              <a:t>) shown below. </a:t>
            </a:r>
          </a:p>
        </p:txBody>
      </p:sp>
      <p:pic>
        <p:nvPicPr>
          <p:cNvPr id="14" name="Picture 13">
            <a:extLst>
              <a:ext uri="{FF2B5EF4-FFF2-40B4-BE49-F238E27FC236}">
                <a16:creationId xmlns:a16="http://schemas.microsoft.com/office/drawing/2014/main" id="{620B5513-E238-492E-88E4-2701B7110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4192525"/>
            <a:ext cx="8551480" cy="2474910"/>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D5AB-14A3-410E-9E39-A8CC94FB391A}"/>
              </a:ext>
            </a:extLst>
          </p:cNvPr>
          <p:cNvSpPr>
            <a:spLocks noGrp="1"/>
          </p:cNvSpPr>
          <p:nvPr>
            <p:ph type="title"/>
          </p:nvPr>
        </p:nvSpPr>
        <p:spPr/>
        <p:txBody>
          <a:bodyPr/>
          <a:lstStyle/>
          <a:p>
            <a:r>
              <a:rPr lang="en-US" dirty="0"/>
              <a:t>Analysis – Linear Regression</a:t>
            </a:r>
          </a:p>
        </p:txBody>
      </p:sp>
      <p:pic>
        <p:nvPicPr>
          <p:cNvPr id="4" name="Content Placeholder 3">
            <a:extLst>
              <a:ext uri="{FF2B5EF4-FFF2-40B4-BE49-F238E27FC236}">
                <a16:creationId xmlns:a16="http://schemas.microsoft.com/office/drawing/2014/main" id="{B6DF5A06-AF19-415D-BAF5-5E99955E63C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1670" y="2054655"/>
            <a:ext cx="3728801" cy="3646488"/>
          </a:xfrm>
        </p:spPr>
      </p:pic>
      <p:sp>
        <p:nvSpPr>
          <p:cNvPr id="3" name="TextBox 2">
            <a:extLst>
              <a:ext uri="{FF2B5EF4-FFF2-40B4-BE49-F238E27FC236}">
                <a16:creationId xmlns:a16="http://schemas.microsoft.com/office/drawing/2014/main" id="{D20941FB-3A39-425A-827B-583B59074218}"/>
              </a:ext>
            </a:extLst>
          </p:cNvPr>
          <p:cNvSpPr txBox="1"/>
          <p:nvPr/>
        </p:nvSpPr>
        <p:spPr>
          <a:xfrm>
            <a:off x="4737247" y="2054655"/>
            <a:ext cx="3206805"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We plot the correlation graph of our 23 potential predictors to check if there’s possible highly related predictor. </a:t>
            </a:r>
          </a:p>
          <a:p>
            <a:pPr marL="285750" indent="-285750">
              <a:buFont typeface="Arial" panose="020B0604020202020204" pitchFamily="34" charset="0"/>
              <a:buChar char="•"/>
            </a:pPr>
            <a:r>
              <a:rPr lang="en-US" dirty="0">
                <a:solidFill>
                  <a:schemeClr val="bg1"/>
                </a:solidFill>
              </a:rPr>
              <a:t>Most of the predictors look in shape, so we will keep all predictors for further subset selection process. </a:t>
            </a:r>
          </a:p>
        </p:txBody>
      </p:sp>
      <p:sp>
        <p:nvSpPr>
          <p:cNvPr id="5" name="TextBox 4">
            <a:extLst>
              <a:ext uri="{FF2B5EF4-FFF2-40B4-BE49-F238E27FC236}">
                <a16:creationId xmlns:a16="http://schemas.microsoft.com/office/drawing/2014/main" id="{B1AC56BD-9D6E-4ED7-A059-F8ABF7E5DBBA}"/>
              </a:ext>
            </a:extLst>
          </p:cNvPr>
          <p:cNvSpPr txBox="1"/>
          <p:nvPr/>
        </p:nvSpPr>
        <p:spPr>
          <a:xfrm>
            <a:off x="786315" y="5701143"/>
            <a:ext cx="3359510" cy="369332"/>
          </a:xfrm>
          <a:prstGeom prst="rect">
            <a:avLst/>
          </a:prstGeom>
          <a:noFill/>
        </p:spPr>
        <p:txBody>
          <a:bodyPr wrap="square" rtlCol="0">
            <a:spAutoFit/>
          </a:bodyPr>
          <a:lstStyle/>
          <a:p>
            <a:pPr algn="ctr"/>
            <a:r>
              <a:rPr lang="en-US" dirty="0">
                <a:solidFill>
                  <a:schemeClr val="bg1"/>
                </a:solidFill>
              </a:rPr>
              <a:t>NFL Predictors Correlation</a:t>
            </a:r>
          </a:p>
        </p:txBody>
      </p:sp>
    </p:spTree>
    <p:extLst>
      <p:ext uri="{BB962C8B-B14F-4D97-AF65-F5344CB8AC3E}">
        <p14:creationId xmlns:p14="http://schemas.microsoft.com/office/powerpoint/2010/main" val="113786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D5AB-14A3-410E-9E39-A8CC94FB391A}"/>
              </a:ext>
            </a:extLst>
          </p:cNvPr>
          <p:cNvSpPr>
            <a:spLocks noGrp="1"/>
          </p:cNvSpPr>
          <p:nvPr>
            <p:ph type="title"/>
          </p:nvPr>
        </p:nvSpPr>
        <p:spPr/>
        <p:txBody>
          <a:bodyPr/>
          <a:lstStyle/>
          <a:p>
            <a:r>
              <a:rPr lang="en-US" dirty="0"/>
              <a:t>Analysis – Linear Regression</a:t>
            </a:r>
          </a:p>
        </p:txBody>
      </p:sp>
      <p:pic>
        <p:nvPicPr>
          <p:cNvPr id="4" name="Content Placeholder 3">
            <a:extLst>
              <a:ext uri="{FF2B5EF4-FFF2-40B4-BE49-F238E27FC236}">
                <a16:creationId xmlns:a16="http://schemas.microsoft.com/office/drawing/2014/main" id="{CA98D69F-B6A0-432C-997C-07658955E91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61180" y="2360065"/>
            <a:ext cx="4936468" cy="3321592"/>
          </a:xfrm>
        </p:spPr>
      </p:pic>
      <p:sp>
        <p:nvSpPr>
          <p:cNvPr id="3" name="TextBox 2">
            <a:extLst>
              <a:ext uri="{FF2B5EF4-FFF2-40B4-BE49-F238E27FC236}">
                <a16:creationId xmlns:a16="http://schemas.microsoft.com/office/drawing/2014/main" id="{C2CAA04E-706D-4667-9A9D-A9DD3F5E4E4E}"/>
              </a:ext>
            </a:extLst>
          </p:cNvPr>
          <p:cNvSpPr txBox="1"/>
          <p:nvPr/>
        </p:nvSpPr>
        <p:spPr>
          <a:xfrm>
            <a:off x="448965" y="2360065"/>
            <a:ext cx="3206805"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Use the </a:t>
            </a:r>
            <a:r>
              <a:rPr lang="en-US" i="1" dirty="0" err="1">
                <a:solidFill>
                  <a:schemeClr val="bg1"/>
                </a:solidFill>
              </a:rPr>
              <a:t>regsubsets</a:t>
            </a:r>
            <a:r>
              <a:rPr lang="en-US" dirty="0">
                <a:solidFill>
                  <a:schemeClr val="bg1"/>
                </a:solidFill>
              </a:rPr>
              <a:t> function to perform best subset selection in order to choose the best model containing our 23 predictors according to Cp, BIC, and adjusted R2.</a:t>
            </a:r>
          </a:p>
          <a:p>
            <a:pPr marL="285750" indent="-285750">
              <a:buFont typeface="Arial" panose="020B0604020202020204" pitchFamily="34" charset="0"/>
              <a:buChar char="•"/>
            </a:pPr>
            <a:r>
              <a:rPr lang="en-US" dirty="0">
                <a:solidFill>
                  <a:schemeClr val="bg1"/>
                </a:solidFill>
              </a:rPr>
              <a:t>The best subset method yields a result of 7 best predictors: </a:t>
            </a:r>
            <a:r>
              <a:rPr lang="en-US" dirty="0" err="1">
                <a:solidFill>
                  <a:schemeClr val="bg1"/>
                </a:solidFill>
              </a:rPr>
              <a:t>ScoreOff</a:t>
            </a:r>
            <a:r>
              <a:rPr lang="en-US" dirty="0">
                <a:solidFill>
                  <a:schemeClr val="bg1"/>
                </a:solidFill>
              </a:rPr>
              <a:t>, </a:t>
            </a:r>
            <a:r>
              <a:rPr lang="en-US" dirty="0" err="1">
                <a:solidFill>
                  <a:schemeClr val="bg1"/>
                </a:solidFill>
              </a:rPr>
              <a:t>RushAttOff</a:t>
            </a:r>
            <a:r>
              <a:rPr lang="en-US" dirty="0">
                <a:solidFill>
                  <a:schemeClr val="bg1"/>
                </a:solidFill>
              </a:rPr>
              <a:t>, </a:t>
            </a:r>
            <a:r>
              <a:rPr lang="en-US" dirty="0" err="1">
                <a:solidFill>
                  <a:schemeClr val="bg1"/>
                </a:solidFill>
              </a:rPr>
              <a:t>RushYdsOff</a:t>
            </a:r>
            <a:r>
              <a:rPr lang="en-US" dirty="0">
                <a:solidFill>
                  <a:schemeClr val="bg1"/>
                </a:solidFill>
              </a:rPr>
              <a:t>, </a:t>
            </a:r>
            <a:r>
              <a:rPr lang="en-US" dirty="0" err="1">
                <a:solidFill>
                  <a:schemeClr val="bg1"/>
                </a:solidFill>
              </a:rPr>
              <a:t>ScoreDef</a:t>
            </a:r>
            <a:r>
              <a:rPr lang="en-US" dirty="0">
                <a:solidFill>
                  <a:schemeClr val="bg1"/>
                </a:solidFill>
              </a:rPr>
              <a:t>, </a:t>
            </a:r>
            <a:r>
              <a:rPr lang="en-US" dirty="0" err="1">
                <a:solidFill>
                  <a:schemeClr val="bg1"/>
                </a:solidFill>
              </a:rPr>
              <a:t>RushYdsDef</a:t>
            </a:r>
            <a:r>
              <a:rPr lang="en-US" dirty="0">
                <a:solidFill>
                  <a:schemeClr val="bg1"/>
                </a:solidFill>
              </a:rPr>
              <a:t>, </a:t>
            </a:r>
            <a:r>
              <a:rPr lang="en-US" dirty="0" err="1">
                <a:solidFill>
                  <a:schemeClr val="bg1"/>
                </a:solidFill>
              </a:rPr>
              <a:t>PassAttDef</a:t>
            </a:r>
            <a:r>
              <a:rPr lang="en-US" dirty="0">
                <a:solidFill>
                  <a:schemeClr val="bg1"/>
                </a:solidFill>
              </a:rPr>
              <a:t>, </a:t>
            </a:r>
            <a:r>
              <a:rPr lang="en-US" dirty="0" err="1">
                <a:solidFill>
                  <a:schemeClr val="bg1"/>
                </a:solidFill>
              </a:rPr>
              <a:t>FumblesDef</a:t>
            </a:r>
            <a:r>
              <a:rPr lang="en-US" dirty="0">
                <a:solidFill>
                  <a:schemeClr val="bg1"/>
                </a:solidFill>
              </a:rPr>
              <a:t>.</a:t>
            </a:r>
          </a:p>
        </p:txBody>
      </p:sp>
    </p:spTree>
    <p:extLst>
      <p:ext uri="{BB962C8B-B14F-4D97-AF65-F5344CB8AC3E}">
        <p14:creationId xmlns:p14="http://schemas.microsoft.com/office/powerpoint/2010/main" val="242267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71E9-0998-48DF-B5BA-1AA8457FDB99}"/>
              </a:ext>
            </a:extLst>
          </p:cNvPr>
          <p:cNvSpPr>
            <a:spLocks noGrp="1"/>
          </p:cNvSpPr>
          <p:nvPr>
            <p:ph type="title"/>
          </p:nvPr>
        </p:nvSpPr>
        <p:spPr/>
        <p:txBody>
          <a:bodyPr/>
          <a:lstStyle/>
          <a:p>
            <a:r>
              <a:rPr lang="en-US" dirty="0"/>
              <a:t>Analysis – LASSO</a:t>
            </a:r>
          </a:p>
        </p:txBody>
      </p:sp>
      <p:sp>
        <p:nvSpPr>
          <p:cNvPr id="5" name="Content Placeholder 4">
            <a:extLst>
              <a:ext uri="{FF2B5EF4-FFF2-40B4-BE49-F238E27FC236}">
                <a16:creationId xmlns:a16="http://schemas.microsoft.com/office/drawing/2014/main" id="{2CFD42E6-22EE-4D52-9B86-D1B37078EA02}"/>
              </a:ext>
            </a:extLst>
          </p:cNvPr>
          <p:cNvSpPr>
            <a:spLocks noGrp="1"/>
          </p:cNvSpPr>
          <p:nvPr>
            <p:ph sz="quarter" idx="4"/>
          </p:nvPr>
        </p:nvSpPr>
        <p:spPr>
          <a:xfrm>
            <a:off x="4857537" y="2207360"/>
            <a:ext cx="4041775" cy="3492240"/>
          </a:xfrm>
        </p:spPr>
        <p:txBody>
          <a:bodyPr>
            <a:noAutofit/>
          </a:bodyPr>
          <a:lstStyle/>
          <a:p>
            <a:r>
              <a:rPr lang="en-US" sz="1600" dirty="0"/>
              <a:t>For the sake of space, we only show the result of LASSO instead of the linear regression model.</a:t>
            </a:r>
          </a:p>
          <a:p>
            <a:r>
              <a:rPr lang="en-US" sz="1600" dirty="0"/>
              <a:t>The LASSO Regression yields a optimal lambda of 0.08683439 and gives the following model with also 7 variables: Wins = 5.84 + 0.0134ScoreOff + 0.0003RushAttOff - 0.0178PassIntOff - 0.0009SackYdsOff - 0.0111ScoreDef + 0.0035PassAttDef + 0.0085PassIntDef. This model has an </a:t>
            </a:r>
            <a:r>
              <a:rPr lang="en-US" sz="1600" dirty="0" err="1"/>
              <a:t>Avg.MSPE</a:t>
            </a:r>
            <a:r>
              <a:rPr lang="en-US" sz="1600" dirty="0"/>
              <a:t> of 3.054585, which is “better” than the linear regression model.</a:t>
            </a:r>
          </a:p>
          <a:p>
            <a:r>
              <a:rPr lang="en-US" sz="1600" dirty="0"/>
              <a:t>We conduct the same procedure for college football teams and yields similar results. </a:t>
            </a:r>
          </a:p>
        </p:txBody>
      </p:sp>
      <p:pic>
        <p:nvPicPr>
          <p:cNvPr id="7" name="Picture 6">
            <a:extLst>
              <a:ext uri="{FF2B5EF4-FFF2-40B4-BE49-F238E27FC236}">
                <a16:creationId xmlns:a16="http://schemas.microsoft.com/office/drawing/2014/main" id="{FBF19AA4-BD5D-4D9A-BD6F-D0A1E39FE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2685450"/>
            <a:ext cx="4411654" cy="2735082"/>
          </a:xfrm>
          <a:prstGeom prst="rect">
            <a:avLst/>
          </a:prstGeom>
        </p:spPr>
      </p:pic>
    </p:spTree>
    <p:extLst>
      <p:ext uri="{BB962C8B-B14F-4D97-AF65-F5344CB8AC3E}">
        <p14:creationId xmlns:p14="http://schemas.microsoft.com/office/powerpoint/2010/main" val="289604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71E9-0998-48DF-B5BA-1AA8457FDB99}"/>
              </a:ext>
            </a:extLst>
          </p:cNvPr>
          <p:cNvSpPr>
            <a:spLocks noGrp="1"/>
          </p:cNvSpPr>
          <p:nvPr>
            <p:ph type="title"/>
          </p:nvPr>
        </p:nvSpPr>
        <p:spPr>
          <a:xfrm>
            <a:off x="465436" y="837408"/>
            <a:ext cx="8229600" cy="990295"/>
          </a:xfrm>
        </p:spPr>
        <p:txBody>
          <a:bodyPr/>
          <a:lstStyle/>
          <a:p>
            <a:r>
              <a:rPr lang="en-US" dirty="0"/>
              <a:t>Analysis - Clustering</a:t>
            </a:r>
          </a:p>
        </p:txBody>
      </p:sp>
      <p:sp>
        <p:nvSpPr>
          <p:cNvPr id="5" name="Content Placeholder 4">
            <a:extLst>
              <a:ext uri="{FF2B5EF4-FFF2-40B4-BE49-F238E27FC236}">
                <a16:creationId xmlns:a16="http://schemas.microsoft.com/office/drawing/2014/main" id="{173B2AC3-8E1C-47B9-9AEE-3A6B87F7BFDD}"/>
              </a:ext>
            </a:extLst>
          </p:cNvPr>
          <p:cNvSpPr>
            <a:spLocks noGrp="1"/>
          </p:cNvSpPr>
          <p:nvPr>
            <p:ph sz="quarter" idx="4"/>
          </p:nvPr>
        </p:nvSpPr>
        <p:spPr>
          <a:xfrm>
            <a:off x="465436" y="1901950"/>
            <a:ext cx="8213130" cy="4428445"/>
          </a:xfrm>
        </p:spPr>
        <p:txBody>
          <a:bodyPr>
            <a:noAutofit/>
          </a:bodyPr>
          <a:lstStyle/>
          <a:p>
            <a:r>
              <a:rPr lang="en-US" sz="1800" dirty="0"/>
              <a:t>NFL teams that performed poorly in win column one year can rise to Super Bowl champions the next (like the Philadelphia Eagles). An NFL game has been sometimes referred to as a “game of inches” in which wins and losses can be determined by chance, hiding the true potential of a team. This could lead to the seemingly surprising rise of a team like the Eagles. </a:t>
            </a:r>
          </a:p>
          <a:p>
            <a:r>
              <a:rPr lang="en-US" sz="1800" dirty="0"/>
              <a:t>We can use machine learning to look beyond just team record to determine which teams that performed poorly last year could compete for a Super Bowl this year. Our goal is to create a machine learning model that groups NFL teams together, predicting a set of playoff teams. We’d look at NFL season (2000-2013) that we used to predict “Wins” with a column indicating whether a team makes the playoff or not. to test our model on predicting former playoff teams, and then later we will predict next season’s. Since we want to visualize the groupings of NFL teams, we must reduce the dimensionality of all the variable data we collected using Principal Component Analysis (PCA).</a:t>
            </a:r>
          </a:p>
        </p:txBody>
      </p:sp>
    </p:spTree>
    <p:extLst>
      <p:ext uri="{BB962C8B-B14F-4D97-AF65-F5344CB8AC3E}">
        <p14:creationId xmlns:p14="http://schemas.microsoft.com/office/powerpoint/2010/main" val="183505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71E9-0998-48DF-B5BA-1AA8457FDB99}"/>
              </a:ext>
            </a:extLst>
          </p:cNvPr>
          <p:cNvSpPr>
            <a:spLocks noGrp="1"/>
          </p:cNvSpPr>
          <p:nvPr>
            <p:ph type="title"/>
          </p:nvPr>
        </p:nvSpPr>
        <p:spPr>
          <a:xfrm>
            <a:off x="523601" y="985720"/>
            <a:ext cx="8229600" cy="990295"/>
          </a:xfrm>
        </p:spPr>
        <p:txBody>
          <a:bodyPr/>
          <a:lstStyle/>
          <a:p>
            <a:r>
              <a:rPr lang="en-US" dirty="0"/>
              <a:t>Analysis - Clustering</a:t>
            </a:r>
          </a:p>
        </p:txBody>
      </p:sp>
      <p:pic>
        <p:nvPicPr>
          <p:cNvPr id="4" name="Content Placeholder 3">
            <a:extLst>
              <a:ext uri="{FF2B5EF4-FFF2-40B4-BE49-F238E27FC236}">
                <a16:creationId xmlns:a16="http://schemas.microsoft.com/office/drawing/2014/main" id="{7FAC61FE-2CB1-4685-8D0C-2CEEA7F6466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52534" y="2054655"/>
            <a:ext cx="4848382" cy="3664920"/>
          </a:xfrm>
        </p:spPr>
      </p:pic>
      <p:sp>
        <p:nvSpPr>
          <p:cNvPr id="6" name="TextBox 5">
            <a:extLst>
              <a:ext uri="{FF2B5EF4-FFF2-40B4-BE49-F238E27FC236}">
                <a16:creationId xmlns:a16="http://schemas.microsoft.com/office/drawing/2014/main" id="{34190695-2359-4AF5-A78C-63744F004809}"/>
              </a:ext>
            </a:extLst>
          </p:cNvPr>
          <p:cNvSpPr txBox="1"/>
          <p:nvPr/>
        </p:nvSpPr>
        <p:spPr>
          <a:xfrm>
            <a:off x="5488230" y="1901950"/>
            <a:ext cx="30541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Every point represents the performance of a team in a certain season. A point further away from the origin means the team’s performance is more outstanding compare to the average. For example, the New England Patriots made to the Super Bowl in 2012 and its point is far away from the origin. </a:t>
            </a:r>
          </a:p>
          <a:p>
            <a:pPr marL="285750" indent="-285750">
              <a:buFont typeface="Arial" panose="020B0604020202020204" pitchFamily="34" charset="0"/>
              <a:buChar char="•"/>
            </a:pPr>
            <a:r>
              <a:rPr lang="en-US" dirty="0">
                <a:solidFill>
                  <a:schemeClr val="bg1"/>
                </a:solidFill>
              </a:rPr>
              <a:t>PC1 And PC2 are the reduced variables based on the predictors we use. </a:t>
            </a:r>
          </a:p>
        </p:txBody>
      </p:sp>
    </p:spTree>
    <p:extLst>
      <p:ext uri="{BB962C8B-B14F-4D97-AF65-F5344CB8AC3E}">
        <p14:creationId xmlns:p14="http://schemas.microsoft.com/office/powerpoint/2010/main" val="2717374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1433</TotalTime>
  <Words>1037</Words>
  <Application>Microsoft Office PowerPoint</Application>
  <PresentationFormat>On-screen Show (4:3)</PresentationFormat>
  <Paragraphs>44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NFL and College Football Data Analysis</vt:lpstr>
      <vt:lpstr>Catalog</vt:lpstr>
      <vt:lpstr>Introduction</vt:lpstr>
      <vt:lpstr>Data</vt:lpstr>
      <vt:lpstr>Analysis – Linear Regression</vt:lpstr>
      <vt:lpstr>Analysis – Linear Regression</vt:lpstr>
      <vt:lpstr>Analysis – LASSO</vt:lpstr>
      <vt:lpstr>Analysis - Clustering</vt:lpstr>
      <vt:lpstr>Analysis - Clustering</vt:lpstr>
      <vt:lpstr>Analysis - Clustering</vt:lpstr>
      <vt:lpstr>Analysis - Clustering</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hanso</cp:lastModifiedBy>
  <cp:revision>33</cp:revision>
  <dcterms:created xsi:type="dcterms:W3CDTF">2013-08-21T19:17:07Z</dcterms:created>
  <dcterms:modified xsi:type="dcterms:W3CDTF">2020-10-04T15:27:18Z</dcterms:modified>
</cp:coreProperties>
</file>