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7" r:id="rId4"/>
    <p:sldId id="268" r:id="rId5"/>
    <p:sldId id="269" r:id="rId6"/>
    <p:sldId id="260" r:id="rId7"/>
    <p:sldId id="261" r:id="rId8"/>
    <p:sldId id="270" r:id="rId9"/>
    <p:sldId id="271" r:id="rId10"/>
    <p:sldId id="272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897" autoAdjust="0"/>
  </p:normalViewPr>
  <p:slideViewPr>
    <p:cSldViewPr>
      <p:cViewPr>
        <p:scale>
          <a:sx n="89" d="100"/>
          <a:sy n="89" d="100"/>
        </p:scale>
        <p:origin x="1374" y="330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Hello everyone, my name is Vidusha Rao. I am a student at the Institute for Advanced Analytics, and I will be talking about NFL data and statistics that will not help you win Fantasy Football.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50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thing that needs to be said is that from 2000 to 2013, the New England Patriots had a 73% Win Percentage.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That is nuts. I am by no means a Patriots fan and I am definitely not a Tom Brady fan, but I have to respect the fact that they know how to win.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feel gross hyping up the Patriots but as an aspiring data scientist I have represent my findings honestly.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50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to the data. The NFL data set I worked with, after combining all the data sets, had 7156 observations and 31 variables and spanned 14 seasons.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then ordered the data by seasons and filtered out variables that were not relevant to statistics related to Offense (leaving me with 13 variables).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 though Defense wins championships, I filtered out the Defense-related data as there would be a high degree of alignment with the other teams’ Offense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then grouped the data by season, then by team, and then completed logistic regression analysis on the variables.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season grouping, I looked for trends over time for different variables.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variables showed a positive trend, some showed a negative trend, and some showed trends flatter than the footballs that were used during Deflate-Gate.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Down Conversion Percentages stayed relatively consistent over the 14-year time frame.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seems that clutch situations have not been improved upon during this time period.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6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Fumbles per Game and Average Interceptions per Game showed a visible decline over the 14 seasons.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Score per Game and Average Pass Completion Percentage per Game both showed increased over the time frame.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best guesses for explaining these patterns are: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Offenses became more structured and organized, which helped to minimize the errors made and improve upon the amount of successful plays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Defenses have been deteriorating in quality over time and cannot keep up with Offense-related skills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guesses come from a guy who spends more time coding about the NFL than actually watching it, so who knows what the actual reasons are.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8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Next, I will show you the wonderful world of bar graphs and logistic regression.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graph shows the Average Score per Game for all the NFL teams (Red teams belong to the AFC, blue to the NFC) along with the logistic regression plot.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scores have higher predicted probabilities of winning, but having more points does not guarantee a win.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opposing team scores more points, you lose the game, regardless of how much you scored.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78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is an example of a negative relationship with fumbles.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predicted probabilities of winning the game decrease as the number of fumbles per game increases.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48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slide shows which team had the best average for each variable.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you can see, New England hogs the leaderboard as they have the top stats for 4 out of the 11 variables.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4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NFL STATISTICS THAT WILL NOT HELP YOU IN FANTASY FOOTBALL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Vidusha Rao</a:t>
            </a:r>
          </a:p>
          <a:p>
            <a:r>
              <a:rPr lang="en-US" dirty="0"/>
              <a:t>Institute for Advanced Analytics, NC State University</a:t>
            </a:r>
          </a:p>
          <a:p>
            <a:r>
              <a:rPr lang="en-US" dirty="0"/>
              <a:t>Carolina Data Challenge 2020</a:t>
            </a:r>
          </a:p>
          <a:p>
            <a:r>
              <a:rPr lang="en-US" dirty="0"/>
              <a:t>10/04/2020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CB25-5A77-495E-B6FD-738A1585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0302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PATRIOTS ARE THE NFL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E17BDF9-5ACF-472D-BD56-81EA5F2CF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35" y="1752600"/>
            <a:ext cx="7970354" cy="470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SHOW ME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5F294-D82A-43CA-8F76-432D880D9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4" y="2551837"/>
            <a:ext cx="1057275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A95342-2749-411D-8C71-75B2050C9D3A}"/>
              </a:ext>
            </a:extLst>
          </p:cNvPr>
          <p:cNvSpPr txBox="1"/>
          <p:nvPr/>
        </p:nvSpPr>
        <p:spPr>
          <a:xfrm>
            <a:off x="2817812" y="2790075"/>
            <a:ext cx="49530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14 data sets </a:t>
            </a:r>
            <a:r>
              <a:rPr lang="en-US" sz="2400" dirty="0">
                <a:sym typeface="Wingdings" panose="05000000000000000000" pitchFamily="2" charset="2"/>
              </a:rPr>
              <a:t> 1 large data set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7156 observations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30 variables </a:t>
            </a:r>
            <a:r>
              <a:rPr lang="en-US" sz="2400" dirty="0">
                <a:sym typeface="Wingdings" panose="05000000000000000000" pitchFamily="2" charset="2"/>
              </a:rPr>
              <a:t> 13 variables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Variables related to Offense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98C04B-3381-4DA9-A5BB-6A634EF1E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138" y="1695001"/>
            <a:ext cx="3333750" cy="2304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C0DF96-983E-4C50-B853-83B17AC08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138" y="4342760"/>
            <a:ext cx="3333750" cy="207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YA LIKE LINES?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388556" y="3329781"/>
            <a:ext cx="3962399" cy="1828800"/>
          </a:xfrm>
        </p:spPr>
        <p:txBody>
          <a:bodyPr/>
          <a:lstStyle/>
          <a:p>
            <a:r>
              <a:rPr lang="en-US" dirty="0"/>
              <a:t>No noticeable change in the average 3</a:t>
            </a:r>
            <a:r>
              <a:rPr lang="en-US" baseline="30000" dirty="0"/>
              <a:t>rd</a:t>
            </a:r>
            <a:r>
              <a:rPr lang="en-US" dirty="0"/>
              <a:t> Down Conversion Percentage over the 14-season time frame</a:t>
            </a:r>
          </a:p>
        </p:txBody>
      </p:sp>
      <p:pic>
        <p:nvPicPr>
          <p:cNvPr id="6" name="Picture 5" descr="A picture containing indoor, table, sitting, toy&#10;&#10;Description automatically generated">
            <a:extLst>
              <a:ext uri="{FF2B5EF4-FFF2-40B4-BE49-F238E27FC236}">
                <a16:creationId xmlns:a16="http://schemas.microsoft.com/office/drawing/2014/main" id="{F7E77F2E-F65C-486F-80D0-F66CB9718F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52400"/>
            <a:ext cx="2057400" cy="2057400"/>
          </a:xfrm>
          <a:prstGeom prst="rect">
            <a:avLst/>
          </a:prstGeom>
        </p:spPr>
      </p:pic>
      <p:pic>
        <p:nvPicPr>
          <p:cNvPr id="10" name="Picture 9" descr="Graph on document with pen">
            <a:extLst>
              <a:ext uri="{FF2B5EF4-FFF2-40B4-BE49-F238E27FC236}">
                <a16:creationId xmlns:a16="http://schemas.microsoft.com/office/drawing/2014/main" id="{70FAE28E-DDCC-45A0-B0DD-5DE749FF15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756" y="751850"/>
            <a:ext cx="1487156" cy="991195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96D3B323-42AB-4964-9D2F-011CB5183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962" y="1905000"/>
            <a:ext cx="5193152" cy="46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BY-SEASON ANALYSIS CONTINUED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46C45B0-7EB9-4823-8885-D47FF8C10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35" y="2103438"/>
            <a:ext cx="4566877" cy="4068762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29FFC920-F86C-456A-8EC1-8789AA566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12" y="2103438"/>
            <a:ext cx="4546570" cy="40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LOOK AT THOSE CURVES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1E68DC9-F480-45E6-9CB0-CDE0634B5A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905000"/>
            <a:ext cx="5034452" cy="29718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3F930910-FF6D-4DA1-AD10-7F7C05836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1905000"/>
            <a:ext cx="3969537" cy="2971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68A9CD-F2D8-426D-B211-0C970AD86F25}"/>
              </a:ext>
            </a:extLst>
          </p:cNvPr>
          <p:cNvSpPr txBox="1"/>
          <p:nvPr/>
        </p:nvSpPr>
        <p:spPr>
          <a:xfrm>
            <a:off x="1522414" y="5105400"/>
            <a:ext cx="470071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New England Patriots – 27 points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Cleveland Browns – 17 points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 CONTINUED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7F44D45-A9F7-47A5-8EA2-82C8AC05D2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5" y="1828800"/>
            <a:ext cx="5029198" cy="2978004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02D4856-5B85-42C1-B5F3-3F0C6D39E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1822596"/>
            <a:ext cx="3979376" cy="2983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447160-BACF-4E0F-8FC8-B4D31AB2BBDB}"/>
              </a:ext>
            </a:extLst>
          </p:cNvPr>
          <p:cNvSpPr txBox="1"/>
          <p:nvPr/>
        </p:nvSpPr>
        <p:spPr>
          <a:xfrm>
            <a:off x="1519033" y="5181600"/>
            <a:ext cx="602273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Indianapolis Colts – 0.58 Fumbles per Game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Arizona Cardinals – 0.85 Fumbles per Game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82F0-793D-4409-A4BA-75210371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RANKINGS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80E2DA-518E-46F2-A6A1-DAC709F13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00434"/>
              </p:ext>
            </p:extLst>
          </p:nvPr>
        </p:nvGraphicFramePr>
        <p:xfrm>
          <a:off x="3236912" y="1828800"/>
          <a:ext cx="5715000" cy="4114797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1904592">
                  <a:extLst>
                    <a:ext uri="{9D8B030D-6E8A-4147-A177-3AD203B41FA5}">
                      <a16:colId xmlns:a16="http://schemas.microsoft.com/office/drawing/2014/main" val="2392550805"/>
                    </a:ext>
                  </a:extLst>
                </a:gridCol>
                <a:gridCol w="1905204">
                  <a:extLst>
                    <a:ext uri="{9D8B030D-6E8A-4147-A177-3AD203B41FA5}">
                      <a16:colId xmlns:a16="http://schemas.microsoft.com/office/drawing/2014/main" val="1331313322"/>
                    </a:ext>
                  </a:extLst>
                </a:gridCol>
                <a:gridCol w="1905204">
                  <a:extLst>
                    <a:ext uri="{9D8B030D-6E8A-4147-A177-3AD203B41FA5}">
                      <a16:colId xmlns:a16="http://schemas.microsoft.com/office/drawing/2014/main" val="2461140381"/>
                    </a:ext>
                  </a:extLst>
                </a:gridCol>
              </a:tblGrid>
              <a:tr h="3730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Offense Score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New England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29.94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020059"/>
                  </a:ext>
                </a:extLst>
              </a:tr>
              <a:tr h="3730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First Downs per Game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New England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21.58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9221788"/>
                  </a:ext>
                </a:extLst>
              </a:tr>
              <a:tr h="37876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r>
                        <a:rPr lang="en-US" sz="1200" baseline="30000" dirty="0">
                          <a:effectLst/>
                        </a:rPr>
                        <a:t>rd</a:t>
                      </a:r>
                      <a:r>
                        <a:rPr lang="en-US" sz="1200" dirty="0">
                          <a:effectLst/>
                        </a:rPr>
                        <a:t> Down Percentage per Game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Indianapolis Colts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44.33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8577480"/>
                  </a:ext>
                </a:extLst>
              </a:tr>
              <a:tr h="3730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Rush Yards per Game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Denver Broncos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132.12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9491203"/>
                  </a:ext>
                </a:extLst>
              </a:tr>
              <a:tr h="3730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Yards Per Rush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Minnesota Vikings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2222332"/>
                  </a:ext>
                </a:extLst>
              </a:tr>
              <a:tr h="3730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 Yards per Game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 Orleans Saints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269.41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5702967"/>
                  </a:ext>
                </a:extLst>
              </a:tr>
              <a:tr h="37876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 Completion Percent per Game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Indianapolis Colts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64.02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2991072"/>
                  </a:ext>
                </a:extLst>
              </a:tr>
              <a:tr h="3730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Yards Per Pass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Pittsburgh Steelers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350913"/>
                  </a:ext>
                </a:extLst>
              </a:tr>
              <a:tr h="3730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Interceptions per Game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 England Patriots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385258"/>
                  </a:ext>
                </a:extLst>
              </a:tr>
              <a:tr h="3730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Fumbles per Game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Indianapolis Colts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0761202"/>
                  </a:ext>
                </a:extLst>
              </a:tr>
              <a:tr h="3730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Overall Win Proportion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 England Patriots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3754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03A1D7-D600-49BA-818E-1B3E857DEAFE}"/>
              </a:ext>
            </a:extLst>
          </p:cNvPr>
          <p:cNvSpPr txBox="1"/>
          <p:nvPr/>
        </p:nvSpPr>
        <p:spPr>
          <a:xfrm>
            <a:off x="3769256" y="6058541"/>
            <a:ext cx="46503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Top performers for each variable</a:t>
            </a:r>
          </a:p>
        </p:txBody>
      </p:sp>
    </p:spTree>
    <p:extLst>
      <p:ext uri="{BB962C8B-B14F-4D97-AF65-F5344CB8AC3E}">
        <p14:creationId xmlns:p14="http://schemas.microsoft.com/office/powerpoint/2010/main" val="415624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1770-46E7-4725-8972-B50FD8C4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RANKINGS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B2AC-BFD6-4AE6-B273-FBAAF44E8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4419598" cy="2435711"/>
          </a:xfrm>
        </p:spPr>
        <p:txBody>
          <a:bodyPr/>
          <a:lstStyle/>
          <a:p>
            <a:r>
              <a:rPr lang="en-US" dirty="0"/>
              <a:t>Top 5 Teams for 2000 to 2013:</a:t>
            </a:r>
          </a:p>
          <a:p>
            <a:pPr marL="731520" lvl="1" indent="-457200">
              <a:buAutoNum type="arabicParenR"/>
            </a:pPr>
            <a:r>
              <a:rPr lang="en-US" dirty="0"/>
              <a:t>New England Patriots</a:t>
            </a:r>
          </a:p>
          <a:p>
            <a:pPr marL="731520" lvl="1" indent="-457200">
              <a:buAutoNum type="arabicParenR"/>
            </a:pPr>
            <a:r>
              <a:rPr lang="en-US" dirty="0"/>
              <a:t>Denver Broncos</a:t>
            </a:r>
          </a:p>
          <a:p>
            <a:pPr marL="731520" lvl="1" indent="-457200">
              <a:buAutoNum type="arabicParenR"/>
            </a:pPr>
            <a:r>
              <a:rPr lang="en-US" dirty="0"/>
              <a:t>Indianapolis Colts</a:t>
            </a:r>
          </a:p>
          <a:p>
            <a:pPr marL="731520" lvl="1" indent="-457200">
              <a:buAutoNum type="arabicParenR"/>
            </a:pPr>
            <a:r>
              <a:rPr lang="en-US" dirty="0"/>
              <a:t>Green Bay Packers</a:t>
            </a:r>
          </a:p>
          <a:p>
            <a:pPr marL="731520" lvl="1" indent="-457200">
              <a:buAutoNum type="arabicParenR"/>
            </a:pPr>
            <a:r>
              <a:rPr lang="en-US" dirty="0"/>
              <a:t>Pittsburgh Steelers</a:t>
            </a:r>
          </a:p>
          <a:p>
            <a:pPr marL="731520" lvl="1" indent="-457200">
              <a:buAutoNum type="arabicParenR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3F7A06-0C36-4D0A-9FB3-00470022762B}"/>
              </a:ext>
            </a:extLst>
          </p:cNvPr>
          <p:cNvSpPr txBox="1">
            <a:spLocks/>
          </p:cNvSpPr>
          <p:nvPr/>
        </p:nvSpPr>
        <p:spPr>
          <a:xfrm>
            <a:off x="6248812" y="1907689"/>
            <a:ext cx="4798600" cy="2435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Bottom 5 Teams for 2000 to 2013:</a:t>
            </a:r>
          </a:p>
          <a:p>
            <a:pPr marL="731520" lvl="1" indent="-457200">
              <a:buFont typeface="Consolas" pitchFamily="49" charset="0"/>
              <a:buAutoNum type="arabicParenR"/>
            </a:pPr>
            <a:r>
              <a:rPr lang="en-US" dirty="0"/>
              <a:t>Cleveland Browns</a:t>
            </a:r>
          </a:p>
          <a:p>
            <a:pPr marL="731520" lvl="1" indent="-457200">
              <a:buFont typeface="Consolas" pitchFamily="49" charset="0"/>
              <a:buAutoNum type="arabicParenR"/>
            </a:pPr>
            <a:r>
              <a:rPr lang="en-US" dirty="0"/>
              <a:t>Arizona Cardinals</a:t>
            </a:r>
          </a:p>
          <a:p>
            <a:pPr marL="731520" lvl="1" indent="-457200">
              <a:buFont typeface="Consolas" pitchFamily="49" charset="0"/>
              <a:buAutoNum type="arabicParenR"/>
            </a:pPr>
            <a:r>
              <a:rPr lang="en-US" dirty="0"/>
              <a:t>Chicago Bears</a:t>
            </a:r>
          </a:p>
          <a:p>
            <a:pPr marL="731520" lvl="1" indent="-457200">
              <a:buFont typeface="Consolas" pitchFamily="49" charset="0"/>
              <a:buAutoNum type="arabicParenR"/>
            </a:pPr>
            <a:r>
              <a:rPr lang="en-US" dirty="0"/>
              <a:t>Buffalo Bills</a:t>
            </a:r>
          </a:p>
          <a:p>
            <a:pPr marL="731520" lvl="1" indent="-457200">
              <a:buFont typeface="Consolas" pitchFamily="49" charset="0"/>
              <a:buAutoNum type="arabicParenR"/>
            </a:pPr>
            <a:r>
              <a:rPr lang="en-US" dirty="0"/>
              <a:t>Detroit Lions</a:t>
            </a:r>
          </a:p>
          <a:p>
            <a:pPr marL="731520" lvl="1" indent="-457200">
              <a:buFont typeface="Consolas" pitchFamily="49" charset="0"/>
              <a:buAutoNum type="arabicParenR"/>
            </a:pPr>
            <a:endParaRPr lang="en-US" dirty="0"/>
          </a:p>
        </p:txBody>
      </p:sp>
      <p:pic>
        <p:nvPicPr>
          <p:cNvPr id="2050" name="Picture 2" descr="New England Patriots Logo transparent PNG - StickPNG">
            <a:extLst>
              <a:ext uri="{FF2B5EF4-FFF2-40B4-BE49-F238E27FC236}">
                <a16:creationId xmlns:a16="http://schemas.microsoft.com/office/drawing/2014/main" id="{791E6EE0-9BDF-4BC7-9010-EEAB87042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4340711"/>
            <a:ext cx="2131217" cy="100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.com : NFL Siskiyou Sports Fan Shop Denver Broncos Logo Magnets 8  inch sheet Team Color : Sports &amp; Outdoors">
            <a:extLst>
              <a:ext uri="{FF2B5EF4-FFF2-40B4-BE49-F238E27FC236}">
                <a16:creationId xmlns:a16="http://schemas.microsoft.com/office/drawing/2014/main" id="{D47016DA-8A00-4134-888F-56911AE36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4340710"/>
            <a:ext cx="1562099" cy="100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9455EDF-4EF2-4847-A5CE-102684EAA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5470553"/>
            <a:ext cx="1063350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pplied Icon NFL Green Bay Packers Outdoor Logo Graphic- Large-NFOP1203 -  The Home Depot">
            <a:extLst>
              <a:ext uri="{FF2B5EF4-FFF2-40B4-BE49-F238E27FC236}">
                <a16:creationId xmlns:a16="http://schemas.microsoft.com/office/drawing/2014/main" id="{C0FEE623-A4B9-436A-9D5E-84DB212E2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428" y="5470553"/>
            <a:ext cx="1112809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mazon.com: NFL Logo Pittsburgh Steelers Football Fan Team Spirit 18MM -  20MM Fashion Snap Charm: Jewelry">
            <a:extLst>
              <a:ext uri="{FF2B5EF4-FFF2-40B4-BE49-F238E27FC236}">
                <a16:creationId xmlns:a16="http://schemas.microsoft.com/office/drawing/2014/main" id="{85F7F225-6A32-4442-A309-8A2495881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902" y="5470553"/>
            <a:ext cx="1112809" cy="112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leveland Browns unveil new logo that's just as boring as before | For The  Win">
            <a:extLst>
              <a:ext uri="{FF2B5EF4-FFF2-40B4-BE49-F238E27FC236}">
                <a16:creationId xmlns:a16="http://schemas.microsoft.com/office/drawing/2014/main" id="{987F54C7-8429-4250-8784-16155CBAE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5" y="4340710"/>
            <a:ext cx="1295398" cy="100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3C586-5261-4F31-A499-6ADC27AEE0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909" y="4340710"/>
            <a:ext cx="1114341" cy="1000633"/>
          </a:xfrm>
          <a:prstGeom prst="rect">
            <a:avLst/>
          </a:prstGeom>
        </p:spPr>
      </p:pic>
      <p:pic>
        <p:nvPicPr>
          <p:cNvPr id="2062" name="Picture 14" descr="Chicago Bears Primary Logo - National Football League (NFL) - Chris  Creamer's Sports Logos Page - SportsLogos.Net">
            <a:extLst>
              <a:ext uri="{FF2B5EF4-FFF2-40B4-BE49-F238E27FC236}">
                <a16:creationId xmlns:a16="http://schemas.microsoft.com/office/drawing/2014/main" id="{6F99839E-8046-4FA4-8739-4E33ED5C2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959" y="4340710"/>
            <a:ext cx="1495452" cy="100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Buffalo Bills | Bleacher Report | Latest News, Scores, Stats and Standings">
            <a:extLst>
              <a:ext uri="{FF2B5EF4-FFF2-40B4-BE49-F238E27FC236}">
                <a16:creationId xmlns:a16="http://schemas.microsoft.com/office/drawing/2014/main" id="{30E15D90-7C5F-4D9E-BCE0-D9795021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163" y="5470552"/>
            <a:ext cx="1112809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Detroit Lions tweak logo and font, will alter uniforms, too">
            <a:extLst>
              <a:ext uri="{FF2B5EF4-FFF2-40B4-BE49-F238E27FC236}">
                <a16:creationId xmlns:a16="http://schemas.microsoft.com/office/drawing/2014/main" id="{C685F77D-E53A-4CF8-A1DB-CA2262E7B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220" y="5479294"/>
            <a:ext cx="1483745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16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59</TotalTime>
  <Words>803</Words>
  <Application>Microsoft Office PowerPoint</Application>
  <PresentationFormat>Custom</PresentationFormat>
  <Paragraphs>105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Corbel</vt:lpstr>
      <vt:lpstr>Times New Roman</vt:lpstr>
      <vt:lpstr>Chalkboard 16x9</vt:lpstr>
      <vt:lpstr>NFL STATISTICS THAT WILL NOT HELP YOU IN FANTASY FOOTBALL</vt:lpstr>
      <vt:lpstr>THE PATRIOTS ARE THE NFL</vt:lpstr>
      <vt:lpstr>SHOW ME THE DATA</vt:lpstr>
      <vt:lpstr>YA LIKE LINES?</vt:lpstr>
      <vt:lpstr>BY-SEASON ANALYSIS CONTINUED</vt:lpstr>
      <vt:lpstr>LOOK AT THOSE CURVES</vt:lpstr>
      <vt:lpstr>LOGISTIC REGRESSION CONTINUED</vt:lpstr>
      <vt:lpstr>RANKINGS</vt:lpstr>
      <vt:lpstr>RANKINGS CONTINUED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STATISTICS THAT WILL NOT HELP YOU IN FANTASY FOOTBALL</dc:title>
  <dc:creator>Vidusha Rao</dc:creator>
  <cp:lastModifiedBy>Vidusha Rao</cp:lastModifiedBy>
  <cp:revision>13</cp:revision>
  <dcterms:created xsi:type="dcterms:W3CDTF">2020-10-04T04:10:38Z</dcterms:created>
  <dcterms:modified xsi:type="dcterms:W3CDTF">2020-10-04T05:10:02Z</dcterms:modified>
</cp:coreProperties>
</file>