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72" r:id="rId2"/>
    <p:sldId id="257" r:id="rId3"/>
    <p:sldId id="260" r:id="rId4"/>
    <p:sldId id="258" r:id="rId5"/>
    <p:sldId id="259" r:id="rId6"/>
    <p:sldId id="261" r:id="rId7"/>
    <p:sldId id="262" r:id="rId8"/>
    <p:sldId id="273"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DEA23-7EF3-41F6-8E04-2E64DFF986D7}" v="5" dt="2022-04-07T16:37:1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1652" autoAdjust="0"/>
  </p:normalViewPr>
  <p:slideViewPr>
    <p:cSldViewPr snapToGrid="0">
      <p:cViewPr varScale="1">
        <p:scale>
          <a:sx n="64" d="100"/>
          <a:sy n="64" d="100"/>
        </p:scale>
        <p:origin x="90"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e Rivadeneira" userId="3a1c3b4e-7fae-401c-8a34-9593f9219477" providerId="ADAL" clId="{D901F89A-8498-475B-9AF6-3FED06455A29}"/>
    <pc:docChg chg="undo custSel addSld delSld modSld sldOrd delMainMaster">
      <pc:chgData name="Natalie Rivadeneira" userId="3a1c3b4e-7fae-401c-8a34-9593f9219477" providerId="ADAL" clId="{D901F89A-8498-475B-9AF6-3FED06455A29}" dt="2022-04-06T17:08:01.934" v="557" actId="33524"/>
      <pc:docMkLst>
        <pc:docMk/>
      </pc:docMkLst>
      <pc:sldChg chg="del">
        <pc:chgData name="Natalie Rivadeneira" userId="3a1c3b4e-7fae-401c-8a34-9593f9219477" providerId="ADAL" clId="{D901F89A-8498-475B-9AF6-3FED06455A29}" dt="2022-04-06T17:01:30.804" v="157" actId="2696"/>
        <pc:sldMkLst>
          <pc:docMk/>
          <pc:sldMk cId="1024794772" sldId="256"/>
        </pc:sldMkLst>
      </pc:sldChg>
      <pc:sldChg chg="modNotesTx">
        <pc:chgData name="Natalie Rivadeneira" userId="3a1c3b4e-7fae-401c-8a34-9593f9219477" providerId="ADAL" clId="{D901F89A-8498-475B-9AF6-3FED06455A29}" dt="2022-04-06T16:57:40.189" v="153" actId="20577"/>
        <pc:sldMkLst>
          <pc:docMk/>
          <pc:sldMk cId="1411187426" sldId="257"/>
        </pc:sldMkLst>
      </pc:sldChg>
      <pc:sldChg chg="modNotesTx">
        <pc:chgData name="Natalie Rivadeneira" userId="3a1c3b4e-7fae-401c-8a34-9593f9219477" providerId="ADAL" clId="{D901F89A-8498-475B-9AF6-3FED06455A29}" dt="2022-04-06T17:06:52.601" v="498" actId="20577"/>
        <pc:sldMkLst>
          <pc:docMk/>
          <pc:sldMk cId="1268850000" sldId="263"/>
        </pc:sldMkLst>
      </pc:sldChg>
      <pc:sldChg chg="modNotesTx">
        <pc:chgData name="Natalie Rivadeneira" userId="3a1c3b4e-7fae-401c-8a34-9593f9219477" providerId="ADAL" clId="{D901F89A-8498-475B-9AF6-3FED06455A29}" dt="2022-04-06T17:07:33.247" v="525" actId="20577"/>
        <pc:sldMkLst>
          <pc:docMk/>
          <pc:sldMk cId="3361702781" sldId="266"/>
        </pc:sldMkLst>
      </pc:sldChg>
      <pc:sldChg chg="modNotesTx">
        <pc:chgData name="Natalie Rivadeneira" userId="3a1c3b4e-7fae-401c-8a34-9593f9219477" providerId="ADAL" clId="{D901F89A-8498-475B-9AF6-3FED06455A29}" dt="2022-04-06T17:08:01.934" v="557" actId="33524"/>
        <pc:sldMkLst>
          <pc:docMk/>
          <pc:sldMk cId="1479343010" sldId="268"/>
        </pc:sldMkLst>
      </pc:sldChg>
      <pc:sldChg chg="modSp new mod ord modNotesTx">
        <pc:chgData name="Natalie Rivadeneira" userId="3a1c3b4e-7fae-401c-8a34-9593f9219477" providerId="ADAL" clId="{D901F89A-8498-475B-9AF6-3FED06455A29}" dt="2022-04-06T17:05:45.939" v="428" actId="5793"/>
        <pc:sldMkLst>
          <pc:docMk/>
          <pc:sldMk cId="98740556" sldId="272"/>
        </pc:sldMkLst>
        <pc:spChg chg="mod">
          <ac:chgData name="Natalie Rivadeneira" userId="3a1c3b4e-7fae-401c-8a34-9593f9219477" providerId="ADAL" clId="{D901F89A-8498-475B-9AF6-3FED06455A29}" dt="2022-04-06T17:04:02.290" v="301" actId="404"/>
          <ac:spMkLst>
            <pc:docMk/>
            <pc:sldMk cId="98740556" sldId="272"/>
            <ac:spMk id="2" creationId="{1EA08DE8-8A73-4D49-A2FC-4825296F4ACA}"/>
          </ac:spMkLst>
        </pc:spChg>
        <pc:spChg chg="mod">
          <ac:chgData name="Natalie Rivadeneira" userId="3a1c3b4e-7fae-401c-8a34-9593f9219477" providerId="ADAL" clId="{D901F89A-8498-475B-9AF6-3FED06455A29}" dt="2022-04-06T17:03:47.081" v="296" actId="122"/>
          <ac:spMkLst>
            <pc:docMk/>
            <pc:sldMk cId="98740556" sldId="272"/>
            <ac:spMk id="3" creationId="{98EC3A9B-737C-4021-9CE3-D15DFC18CDE7}"/>
          </ac:spMkLst>
        </pc:spChg>
      </pc:sldChg>
      <pc:sldMasterChg chg="del delSldLayout">
        <pc:chgData name="Natalie Rivadeneira" userId="3a1c3b4e-7fae-401c-8a34-9593f9219477" providerId="ADAL" clId="{D901F89A-8498-475B-9AF6-3FED06455A29}" dt="2022-04-06T17:01:30.804" v="157" actId="2696"/>
        <pc:sldMasterMkLst>
          <pc:docMk/>
          <pc:sldMasterMk cId="3158943706" sldId="2147483648"/>
        </pc:sldMasterMkLst>
        <pc:sldLayoutChg chg="del">
          <pc:chgData name="Natalie Rivadeneira" userId="3a1c3b4e-7fae-401c-8a34-9593f9219477" providerId="ADAL" clId="{D901F89A-8498-475B-9AF6-3FED06455A29}" dt="2022-04-06T17:01:30.804" v="157" actId="2696"/>
          <pc:sldLayoutMkLst>
            <pc:docMk/>
            <pc:sldMasterMk cId="3158943706" sldId="2147483648"/>
            <pc:sldLayoutMk cId="1338614157" sldId="2147483649"/>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3491272004" sldId="2147483650"/>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3107837415" sldId="2147483651"/>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2726476820" sldId="2147483652"/>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1089569504" sldId="2147483653"/>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3799467493" sldId="2147483654"/>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503686616" sldId="2147483655"/>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4137539778" sldId="2147483656"/>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2322708122" sldId="2147483657"/>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1379797193" sldId="2147483658"/>
          </pc:sldLayoutMkLst>
        </pc:sldLayoutChg>
        <pc:sldLayoutChg chg="del">
          <pc:chgData name="Natalie Rivadeneira" userId="3a1c3b4e-7fae-401c-8a34-9593f9219477" providerId="ADAL" clId="{D901F89A-8498-475B-9AF6-3FED06455A29}" dt="2022-04-06T17:01:30.804" v="157" actId="2696"/>
          <pc:sldLayoutMkLst>
            <pc:docMk/>
            <pc:sldMasterMk cId="3158943706" sldId="2147483648"/>
            <pc:sldLayoutMk cId="3434241837" sldId="2147483659"/>
          </pc:sldLayoutMkLst>
        </pc:sldLayoutChg>
      </pc:sldMasterChg>
    </pc:docChg>
  </pc:docChgLst>
  <pc:docChgLst>
    <pc:chgData name="Natalie A Rivadeneira" userId="E+mG1rxGzqY5MHS7tLBZi0dRHJqJkra1Rv52sUoKe1k=" providerId="None" clId="Web-{EFFDEA23-7EF3-41F6-8E04-2E64DFF986D7}"/>
    <pc:docChg chg="modSld sldOrd">
      <pc:chgData name="Natalie A Rivadeneira" userId="E+mG1rxGzqY5MHS7tLBZi0dRHJqJkra1Rv52sUoKe1k=" providerId="None" clId="Web-{EFFDEA23-7EF3-41F6-8E04-2E64DFF986D7}" dt="2022-04-07T16:37:13.377" v="3"/>
      <pc:docMkLst>
        <pc:docMk/>
      </pc:docMkLst>
      <pc:sldChg chg="modSp">
        <pc:chgData name="Natalie A Rivadeneira" userId="E+mG1rxGzqY5MHS7tLBZi0dRHJqJkra1Rv52sUoKe1k=" providerId="None" clId="Web-{EFFDEA23-7EF3-41F6-8E04-2E64DFF986D7}" dt="2022-04-07T16:29:25.771" v="2" actId="20577"/>
        <pc:sldMkLst>
          <pc:docMk/>
          <pc:sldMk cId="1411187426" sldId="257"/>
        </pc:sldMkLst>
        <pc:spChg chg="mod">
          <ac:chgData name="Natalie A Rivadeneira" userId="E+mG1rxGzqY5MHS7tLBZi0dRHJqJkra1Rv52sUoKe1k=" providerId="None" clId="Web-{EFFDEA23-7EF3-41F6-8E04-2E64DFF986D7}" dt="2022-04-07T16:29:25.771" v="2" actId="20577"/>
          <ac:spMkLst>
            <pc:docMk/>
            <pc:sldMk cId="1411187426" sldId="257"/>
            <ac:spMk id="3" creationId="{834F59CE-7B3E-4952-8E36-D85749CB90F4}"/>
          </ac:spMkLst>
        </pc:spChg>
      </pc:sldChg>
      <pc:sldChg chg="ord">
        <pc:chgData name="Natalie A Rivadeneira" userId="E+mG1rxGzqY5MHS7tLBZi0dRHJqJkra1Rv52sUoKe1k=" providerId="None" clId="Web-{EFFDEA23-7EF3-41F6-8E04-2E64DFF986D7}" dt="2022-04-07T16:37:13.377" v="3"/>
        <pc:sldMkLst>
          <pc:docMk/>
          <pc:sldMk cId="1707069279"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1981F-D97E-4945-B052-8174A94FCE0A}"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696A2-E5E9-4D20-995A-9C55171D16C4}" type="slidenum">
              <a:rPr lang="en-US" smtClean="0"/>
              <a:t>‹#›</a:t>
            </a:fld>
            <a:endParaRPr lang="en-US"/>
          </a:p>
        </p:txBody>
      </p:sp>
    </p:spTree>
    <p:extLst>
      <p:ext uri="{BB962C8B-B14F-4D97-AF65-F5344CB8AC3E}">
        <p14:creationId xmlns:p14="http://schemas.microsoft.com/office/powerpoint/2010/main" val="269496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email me if there are any questions about the presentation and/or GitHub in general!</a:t>
            </a:r>
          </a:p>
        </p:txBody>
      </p:sp>
      <p:sp>
        <p:nvSpPr>
          <p:cNvPr id="4" name="Slide Number Placeholder 3"/>
          <p:cNvSpPr>
            <a:spLocks noGrp="1"/>
          </p:cNvSpPr>
          <p:nvPr>
            <p:ph type="sldNum" sz="quarter" idx="5"/>
          </p:nvPr>
        </p:nvSpPr>
        <p:spPr/>
        <p:txBody>
          <a:bodyPr/>
          <a:lstStyle/>
          <a:p>
            <a:fld id="{7DF696A2-E5E9-4D20-995A-9C55171D16C4}" type="slidenum">
              <a:rPr lang="en-US" smtClean="0"/>
              <a:t>1</a:t>
            </a:fld>
            <a:endParaRPr lang="en-US"/>
          </a:p>
        </p:txBody>
      </p:sp>
    </p:spTree>
    <p:extLst>
      <p:ext uri="{BB962C8B-B14F-4D97-AF65-F5344CB8AC3E}">
        <p14:creationId xmlns:p14="http://schemas.microsoft.com/office/powerpoint/2010/main" val="84579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overview of Git. A basic understanding of Git will give you insight on how to do version control on GitHub itself. </a:t>
            </a:r>
          </a:p>
        </p:txBody>
      </p:sp>
      <p:sp>
        <p:nvSpPr>
          <p:cNvPr id="4" name="Slide Number Placeholder 3"/>
          <p:cNvSpPr>
            <a:spLocks noGrp="1"/>
          </p:cNvSpPr>
          <p:nvPr>
            <p:ph type="sldNum" sz="quarter" idx="5"/>
          </p:nvPr>
        </p:nvSpPr>
        <p:spPr/>
        <p:txBody>
          <a:bodyPr/>
          <a:lstStyle/>
          <a:p>
            <a:fld id="{7DF696A2-E5E9-4D20-995A-9C55171D16C4}" type="slidenum">
              <a:rPr lang="en-US" smtClean="0"/>
              <a:t>2</a:t>
            </a:fld>
            <a:endParaRPr lang="en-US"/>
          </a:p>
        </p:txBody>
      </p:sp>
    </p:spTree>
    <p:extLst>
      <p:ext uri="{BB962C8B-B14F-4D97-AF65-F5344CB8AC3E}">
        <p14:creationId xmlns:p14="http://schemas.microsoft.com/office/powerpoint/2010/main" val="18230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works on the concept of ‘branches’</a:t>
            </a:r>
          </a:p>
          <a:p>
            <a:r>
              <a:rPr lang="en-US" dirty="0"/>
              <a:t>The main branch is where the main files live.</a:t>
            </a:r>
          </a:p>
          <a:p>
            <a:r>
              <a:rPr lang="en-US" dirty="0"/>
              <a:t>Changes are pulled into a new branch. All the work in the new branch is also tracked by git. Once everyone agrees to changes, they can be committed and merged back to the main file.</a:t>
            </a:r>
          </a:p>
        </p:txBody>
      </p:sp>
      <p:sp>
        <p:nvSpPr>
          <p:cNvPr id="4" name="Slide Number Placeholder 3"/>
          <p:cNvSpPr>
            <a:spLocks noGrp="1"/>
          </p:cNvSpPr>
          <p:nvPr>
            <p:ph type="sldNum" sz="quarter" idx="5"/>
          </p:nvPr>
        </p:nvSpPr>
        <p:spPr/>
        <p:txBody>
          <a:bodyPr/>
          <a:lstStyle/>
          <a:p>
            <a:fld id="{7A517DD4-A7C7-4584-B8B5-A78ECEF87CF4}" type="slidenum">
              <a:rPr lang="en-US" smtClean="0"/>
              <a:t>5</a:t>
            </a:fld>
            <a:endParaRPr lang="en-US"/>
          </a:p>
        </p:txBody>
      </p:sp>
    </p:spTree>
    <p:extLst>
      <p:ext uri="{BB962C8B-B14F-4D97-AF65-F5344CB8AC3E}">
        <p14:creationId xmlns:p14="http://schemas.microsoft.com/office/powerpoint/2010/main" val="313990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tutorials on how Unix Shell (the tool need to use Git) and Git (How to track changes using this program)</a:t>
            </a:r>
          </a:p>
        </p:txBody>
      </p:sp>
      <p:sp>
        <p:nvSpPr>
          <p:cNvPr id="4" name="Slide Number Placeholder 3"/>
          <p:cNvSpPr>
            <a:spLocks noGrp="1"/>
          </p:cNvSpPr>
          <p:nvPr>
            <p:ph type="sldNum" sz="quarter" idx="5"/>
          </p:nvPr>
        </p:nvSpPr>
        <p:spPr/>
        <p:txBody>
          <a:bodyPr/>
          <a:lstStyle/>
          <a:p>
            <a:fld id="{7A517DD4-A7C7-4584-B8B5-A78ECEF87CF4}" type="slidenum">
              <a:rPr lang="en-US" smtClean="0"/>
              <a:t>6</a:t>
            </a:fld>
            <a:endParaRPr lang="en-US"/>
          </a:p>
        </p:txBody>
      </p:sp>
    </p:spTree>
    <p:extLst>
      <p:ext uri="{BB962C8B-B14F-4D97-AF65-F5344CB8AC3E}">
        <p14:creationId xmlns:p14="http://schemas.microsoft.com/office/powerpoint/2010/main" val="4189336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paper/project repository will be public on CHC GitHub</a:t>
            </a:r>
          </a:p>
          <a:p>
            <a:endParaRPr lang="en-US" dirty="0"/>
          </a:p>
        </p:txBody>
      </p:sp>
      <p:sp>
        <p:nvSpPr>
          <p:cNvPr id="4" name="Slide Number Placeholder 3"/>
          <p:cNvSpPr>
            <a:spLocks noGrp="1"/>
          </p:cNvSpPr>
          <p:nvPr>
            <p:ph type="sldNum" sz="quarter" idx="5"/>
          </p:nvPr>
        </p:nvSpPr>
        <p:spPr/>
        <p:txBody>
          <a:bodyPr/>
          <a:lstStyle/>
          <a:p>
            <a:fld id="{7DF696A2-E5E9-4D20-995A-9C55171D16C4}" type="slidenum">
              <a:rPr lang="en-US" smtClean="0"/>
              <a:t>9</a:t>
            </a:fld>
            <a:endParaRPr lang="en-US"/>
          </a:p>
        </p:txBody>
      </p:sp>
    </p:spTree>
    <p:extLst>
      <p:ext uri="{BB962C8B-B14F-4D97-AF65-F5344CB8AC3E}">
        <p14:creationId xmlns:p14="http://schemas.microsoft.com/office/powerpoint/2010/main" val="119821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repositories on CHC GitHub page will be public. Do not upload files with protected health information.</a:t>
            </a:r>
          </a:p>
          <a:p>
            <a:r>
              <a:rPr lang="en-US" dirty="0"/>
              <a:t>Use the README for project/paper description and directory of files</a:t>
            </a:r>
          </a:p>
          <a:p>
            <a:endParaRPr lang="en-US" dirty="0"/>
          </a:p>
          <a:p>
            <a:r>
              <a:rPr lang="en-US" dirty="0"/>
              <a:t>An aside: The ‘Choose a license’ is an option reserved for any thing you wish to have additional protection to your code or other IP that isn’t covered by standard U.S. copyright law. If this applies to you (not that common in research, but say you are developing software based on your work), then research the types of license to see which best applies to your work.</a:t>
            </a:r>
          </a:p>
        </p:txBody>
      </p:sp>
      <p:sp>
        <p:nvSpPr>
          <p:cNvPr id="4" name="Slide Number Placeholder 3"/>
          <p:cNvSpPr>
            <a:spLocks noGrp="1"/>
          </p:cNvSpPr>
          <p:nvPr>
            <p:ph type="sldNum" sz="quarter" idx="5"/>
          </p:nvPr>
        </p:nvSpPr>
        <p:spPr/>
        <p:txBody>
          <a:bodyPr/>
          <a:lstStyle/>
          <a:p>
            <a:fld id="{7DF696A2-E5E9-4D20-995A-9C55171D16C4}" type="slidenum">
              <a:rPr lang="en-US" smtClean="0"/>
              <a:t>12</a:t>
            </a:fld>
            <a:endParaRPr lang="en-US"/>
          </a:p>
        </p:txBody>
      </p:sp>
    </p:spTree>
    <p:extLst>
      <p:ext uri="{BB962C8B-B14F-4D97-AF65-F5344CB8AC3E}">
        <p14:creationId xmlns:p14="http://schemas.microsoft.com/office/powerpoint/2010/main" val="110342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‘Add File’ on top right of repository page. Two options will appear. Either is fine. </a:t>
            </a:r>
          </a:p>
        </p:txBody>
      </p:sp>
      <p:sp>
        <p:nvSpPr>
          <p:cNvPr id="4" name="Slide Number Placeholder 3"/>
          <p:cNvSpPr>
            <a:spLocks noGrp="1"/>
          </p:cNvSpPr>
          <p:nvPr>
            <p:ph type="sldNum" sz="quarter" idx="5"/>
          </p:nvPr>
        </p:nvSpPr>
        <p:spPr/>
        <p:txBody>
          <a:bodyPr/>
          <a:lstStyle/>
          <a:p>
            <a:fld id="{7DF696A2-E5E9-4D20-995A-9C55171D16C4}" type="slidenum">
              <a:rPr lang="en-US" smtClean="0"/>
              <a:t>13</a:t>
            </a:fld>
            <a:endParaRPr lang="en-US"/>
          </a:p>
        </p:txBody>
      </p:sp>
    </p:spTree>
    <p:extLst>
      <p:ext uri="{BB962C8B-B14F-4D97-AF65-F5344CB8AC3E}">
        <p14:creationId xmlns:p14="http://schemas.microsoft.com/office/powerpoint/2010/main" val="2192753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brief description of what file you are uploading on the top line (80-character max). Use the larger box to put more information on the file, such as file format and program purpose. Do not upload files with protected health information.</a:t>
            </a:r>
          </a:p>
        </p:txBody>
      </p:sp>
      <p:sp>
        <p:nvSpPr>
          <p:cNvPr id="4" name="Slide Number Placeholder 3"/>
          <p:cNvSpPr>
            <a:spLocks noGrp="1"/>
          </p:cNvSpPr>
          <p:nvPr>
            <p:ph type="sldNum" sz="quarter" idx="5"/>
          </p:nvPr>
        </p:nvSpPr>
        <p:spPr/>
        <p:txBody>
          <a:bodyPr/>
          <a:lstStyle/>
          <a:p>
            <a:fld id="{7DF696A2-E5E9-4D20-995A-9C55171D16C4}" type="slidenum">
              <a:rPr lang="en-US" smtClean="0"/>
              <a:t>14</a:t>
            </a:fld>
            <a:endParaRPr lang="en-US"/>
          </a:p>
        </p:txBody>
      </p:sp>
    </p:spTree>
    <p:extLst>
      <p:ext uri="{BB962C8B-B14F-4D97-AF65-F5344CB8AC3E}">
        <p14:creationId xmlns:p14="http://schemas.microsoft.com/office/powerpoint/2010/main" val="174360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 through pull requests. Will demonstrate. For more information on pull request, read this tutorial https://www.earthdatascience.org/courses/intro-to-earth-data-science/git-github/github-collaboration/how-to-submit-pull-requests-on-github/</a:t>
            </a:r>
          </a:p>
        </p:txBody>
      </p:sp>
      <p:sp>
        <p:nvSpPr>
          <p:cNvPr id="4" name="Slide Number Placeholder 3"/>
          <p:cNvSpPr>
            <a:spLocks noGrp="1"/>
          </p:cNvSpPr>
          <p:nvPr>
            <p:ph type="sldNum" sz="quarter" idx="5"/>
          </p:nvPr>
        </p:nvSpPr>
        <p:spPr/>
        <p:txBody>
          <a:bodyPr/>
          <a:lstStyle/>
          <a:p>
            <a:fld id="{7DF696A2-E5E9-4D20-995A-9C55171D16C4}" type="slidenum">
              <a:rPr lang="en-US" smtClean="0"/>
              <a:t>15</a:t>
            </a:fld>
            <a:endParaRPr lang="en-US"/>
          </a:p>
        </p:txBody>
      </p:sp>
    </p:spTree>
    <p:extLst>
      <p:ext uri="{BB962C8B-B14F-4D97-AF65-F5344CB8AC3E}">
        <p14:creationId xmlns:p14="http://schemas.microsoft.com/office/powerpoint/2010/main" val="146886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A0D31-38E3-41F8-89BF-762E68AD9D2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B1F4C-D79F-4C38-9E5D-FEB6A5E1FB1A}" type="slidenum">
              <a:rPr lang="en-US" smtClean="0"/>
              <a:t>‹#›</a:t>
            </a:fld>
            <a:endParaRPr lang="en-US"/>
          </a:p>
        </p:txBody>
      </p:sp>
    </p:spTree>
    <p:extLst>
      <p:ext uri="{BB962C8B-B14F-4D97-AF65-F5344CB8AC3E}">
        <p14:creationId xmlns:p14="http://schemas.microsoft.com/office/powerpoint/2010/main" val="18971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A0D31-38E3-41F8-89BF-762E68AD9D2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B1F4C-D79F-4C38-9E5D-FEB6A5E1FB1A}" type="slidenum">
              <a:rPr lang="en-US" smtClean="0"/>
              <a:t>‹#›</a:t>
            </a:fld>
            <a:endParaRPr lang="en-US"/>
          </a:p>
        </p:txBody>
      </p:sp>
    </p:spTree>
    <p:extLst>
      <p:ext uri="{BB962C8B-B14F-4D97-AF65-F5344CB8AC3E}">
        <p14:creationId xmlns:p14="http://schemas.microsoft.com/office/powerpoint/2010/main" val="925412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34A0D31-38E3-41F8-89BF-762E68AD9D2D}" type="datetimeFigureOut">
              <a:rPr lang="en-US" smtClean="0"/>
              <a:t>4/7/2022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9DB1F4C-D79F-4C38-9E5D-FEB6A5E1FB1A}" type="slidenum">
              <a:rPr lang="en-US" smtClean="0"/>
              <a:t>‹#›</a:t>
            </a:fld>
            <a:endParaRPr lang="en-US"/>
          </a:p>
        </p:txBody>
      </p:sp>
    </p:spTree>
    <p:extLst>
      <p:ext uri="{BB962C8B-B14F-4D97-AF65-F5344CB8AC3E}">
        <p14:creationId xmlns:p14="http://schemas.microsoft.com/office/powerpoint/2010/main" val="146340752"/>
      </p:ext>
    </p:extLst>
  </p:cSld>
  <p:clrMap bg1="dk1" tx1="lt1" bg2="dk2" tx2="lt2" accent1="accent1" accent2="accent2" accent3="accent3" accent4="accent4" accent5="accent5" accent6="accent6" hlink="hlink" folHlink="folHlink"/>
  <p:sldLayoutIdLst>
    <p:sldLayoutId id="2147483716" r:id="rId1"/>
    <p:sldLayoutId id="2147483710" r:id="rId2"/>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atacarpentry.org/rr-version-control/02-git-in-github/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wcarpentry.github.io/git-novic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swcarpentry.github.io/shell-novic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8DE8-8A73-4D49-A2FC-4825296F4ACA}"/>
              </a:ext>
            </a:extLst>
          </p:cNvPr>
          <p:cNvSpPr>
            <a:spLocks noGrp="1"/>
          </p:cNvSpPr>
          <p:nvPr>
            <p:ph type="title"/>
          </p:nvPr>
        </p:nvSpPr>
        <p:spPr>
          <a:xfrm>
            <a:off x="1928208" y="795337"/>
            <a:ext cx="9244618" cy="3962400"/>
          </a:xfrm>
        </p:spPr>
        <p:txBody>
          <a:bodyPr>
            <a:normAutofit/>
          </a:bodyPr>
          <a:lstStyle/>
          <a:p>
            <a:r>
              <a:rPr lang="en-US" sz="4800" dirty="0"/>
              <a:t>Using the Carolina Hysterectomy Cohort GitHub</a:t>
            </a:r>
          </a:p>
        </p:txBody>
      </p:sp>
      <p:sp>
        <p:nvSpPr>
          <p:cNvPr id="3" name="Content Placeholder 2">
            <a:extLst>
              <a:ext uri="{FF2B5EF4-FFF2-40B4-BE49-F238E27FC236}">
                <a16:creationId xmlns:a16="http://schemas.microsoft.com/office/drawing/2014/main" id="{98EC3A9B-737C-4021-9CE3-D15DFC18CDE7}"/>
              </a:ext>
            </a:extLst>
          </p:cNvPr>
          <p:cNvSpPr>
            <a:spLocks noGrp="1"/>
          </p:cNvSpPr>
          <p:nvPr>
            <p:ph idx="1"/>
          </p:nvPr>
        </p:nvSpPr>
        <p:spPr>
          <a:xfrm>
            <a:off x="1200149" y="5314949"/>
            <a:ext cx="10687051" cy="1185863"/>
          </a:xfrm>
        </p:spPr>
        <p:txBody>
          <a:bodyPr>
            <a:normAutofit fontScale="92500" lnSpcReduction="10000"/>
          </a:bodyPr>
          <a:lstStyle/>
          <a:p>
            <a:pPr marL="36900" indent="0" algn="ctr">
              <a:buNone/>
            </a:pPr>
            <a:r>
              <a:rPr lang="en-US" sz="3600" dirty="0"/>
              <a:t>Natalie Rivadeneira</a:t>
            </a:r>
          </a:p>
          <a:p>
            <a:pPr marL="36900" indent="0" algn="ctr">
              <a:buNone/>
            </a:pPr>
            <a:r>
              <a:rPr lang="en-US" sz="3600" dirty="0"/>
              <a:t>natriv@ad.unc.edu</a:t>
            </a:r>
            <a:endParaRPr lang="en-US" dirty="0"/>
          </a:p>
        </p:txBody>
      </p:sp>
    </p:spTree>
    <p:extLst>
      <p:ext uri="{BB962C8B-B14F-4D97-AF65-F5344CB8AC3E}">
        <p14:creationId xmlns:p14="http://schemas.microsoft.com/office/powerpoint/2010/main" val="987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335B-0998-4B04-A1EE-0BDFEE19B8CB}"/>
              </a:ext>
            </a:extLst>
          </p:cNvPr>
          <p:cNvSpPr>
            <a:spLocks noGrp="1"/>
          </p:cNvSpPr>
          <p:nvPr>
            <p:ph type="title"/>
          </p:nvPr>
        </p:nvSpPr>
        <p:spPr/>
        <p:txBody>
          <a:bodyPr/>
          <a:lstStyle/>
          <a:p>
            <a:r>
              <a:rPr lang="en-US" dirty="0"/>
              <a:t>Working on GitHub</a:t>
            </a:r>
          </a:p>
        </p:txBody>
      </p:sp>
      <p:sp>
        <p:nvSpPr>
          <p:cNvPr id="3" name="Content Placeholder 2">
            <a:extLst>
              <a:ext uri="{FF2B5EF4-FFF2-40B4-BE49-F238E27FC236}">
                <a16:creationId xmlns:a16="http://schemas.microsoft.com/office/drawing/2014/main" id="{8FA1F905-A99D-4AFC-88CD-EF95F90C9910}"/>
              </a:ext>
            </a:extLst>
          </p:cNvPr>
          <p:cNvSpPr>
            <a:spLocks noGrp="1"/>
          </p:cNvSpPr>
          <p:nvPr>
            <p:ph idx="1"/>
          </p:nvPr>
        </p:nvSpPr>
        <p:spPr/>
        <p:txBody>
          <a:bodyPr>
            <a:normAutofit fontScale="77500" lnSpcReduction="20000"/>
          </a:bodyPr>
          <a:lstStyle/>
          <a:p>
            <a:pPr marL="36900" indent="0">
              <a:buNone/>
            </a:pPr>
            <a:r>
              <a:rPr lang="en-US" sz="2600" dirty="0"/>
              <a:t>5. Create and Commit Changes to a Branch</a:t>
            </a:r>
          </a:p>
          <a:p>
            <a:pPr lvl="1"/>
            <a:r>
              <a:rPr lang="en-US" sz="2400" dirty="0"/>
              <a:t>Click the file you want to change, then hit the pencil icon in the upper right. Make edits, describe changes by writing a commit message, and then click “commit changes.” </a:t>
            </a:r>
          </a:p>
          <a:p>
            <a:pPr marL="36900" indent="0">
              <a:buNone/>
            </a:pPr>
            <a:r>
              <a:rPr lang="en-US" sz="2600" dirty="0"/>
              <a:t>6. Open A Pull Request</a:t>
            </a:r>
          </a:p>
          <a:p>
            <a:pPr lvl="1"/>
            <a:r>
              <a:rPr lang="en-US" sz="2400" dirty="0"/>
              <a:t> 	This notifies collaborators about your request to incorporate changes into their branch. </a:t>
            </a:r>
          </a:p>
          <a:p>
            <a:pPr lvl="1"/>
            <a:r>
              <a:rPr lang="en-US" sz="2400" dirty="0"/>
              <a:t>A pull request will show in red and green the differences of the content between branches. </a:t>
            </a:r>
          </a:p>
          <a:p>
            <a:pPr marL="36900" indent="0">
              <a:buNone/>
            </a:pPr>
            <a:r>
              <a:rPr lang="en-US" sz="2600" dirty="0"/>
              <a:t>7. Merge Your Pull Request</a:t>
            </a:r>
          </a:p>
          <a:p>
            <a:pPr lvl="1"/>
            <a:r>
              <a:rPr lang="en-US" sz="2400" dirty="0"/>
              <a:t>	Incorporate changes to the file on the main branch </a:t>
            </a:r>
          </a:p>
          <a:p>
            <a:pPr marL="36900" indent="0">
              <a:buNone/>
            </a:pPr>
            <a:endParaRPr lang="en-US" sz="2600" dirty="0"/>
          </a:p>
          <a:p>
            <a:pPr marL="36900" indent="0">
              <a:buNone/>
            </a:pPr>
            <a:r>
              <a:rPr lang="en-US" sz="2600" dirty="0"/>
              <a:t>* Data Carpentry GitHub tutorial: </a:t>
            </a:r>
            <a:r>
              <a:rPr lang="en-US" sz="2600" dirty="0">
                <a:hlinkClick r:id="rId2"/>
              </a:rPr>
              <a:t>https://datacarpentry.org/rr-version-control/02-git-in-github/index.html</a:t>
            </a:r>
            <a:endParaRPr lang="en-US" sz="2600" dirty="0"/>
          </a:p>
        </p:txBody>
      </p:sp>
    </p:spTree>
    <p:extLst>
      <p:ext uri="{BB962C8B-B14F-4D97-AF65-F5344CB8AC3E}">
        <p14:creationId xmlns:p14="http://schemas.microsoft.com/office/powerpoint/2010/main" val="96848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DF49-DF2A-45F3-A9A6-178695C9B35B}"/>
              </a:ext>
            </a:extLst>
          </p:cNvPr>
          <p:cNvSpPr>
            <a:spLocks noGrp="1"/>
          </p:cNvSpPr>
          <p:nvPr>
            <p:ph type="title"/>
          </p:nvPr>
        </p:nvSpPr>
        <p:spPr/>
        <p:txBody>
          <a:bodyPr/>
          <a:lstStyle/>
          <a:p>
            <a:r>
              <a:rPr lang="en-US" dirty="0"/>
              <a:t>How to start your repository </a:t>
            </a:r>
          </a:p>
        </p:txBody>
      </p:sp>
      <p:pic>
        <p:nvPicPr>
          <p:cNvPr id="5" name="Content Placeholder 4">
            <a:extLst>
              <a:ext uri="{FF2B5EF4-FFF2-40B4-BE49-F238E27FC236}">
                <a16:creationId xmlns:a16="http://schemas.microsoft.com/office/drawing/2014/main" id="{FDC17522-C608-4F7D-98D2-8EFEFC70B257}"/>
              </a:ext>
            </a:extLst>
          </p:cNvPr>
          <p:cNvPicPr>
            <a:picLocks noGrp="1" noChangeAspect="1"/>
          </p:cNvPicPr>
          <p:nvPr>
            <p:ph idx="1"/>
          </p:nvPr>
        </p:nvPicPr>
        <p:blipFill>
          <a:blip r:embed="rId2"/>
          <a:stretch>
            <a:fillRect/>
          </a:stretch>
        </p:blipFill>
        <p:spPr>
          <a:xfrm>
            <a:off x="1967558" y="1994209"/>
            <a:ext cx="8215495" cy="3626006"/>
          </a:xfrm>
        </p:spPr>
      </p:pic>
    </p:spTree>
    <p:extLst>
      <p:ext uri="{BB962C8B-B14F-4D97-AF65-F5344CB8AC3E}">
        <p14:creationId xmlns:p14="http://schemas.microsoft.com/office/powerpoint/2010/main" val="13228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5212-B99E-4F70-895E-8273ED998505}"/>
              </a:ext>
            </a:extLst>
          </p:cNvPr>
          <p:cNvSpPr>
            <a:spLocks noGrp="1"/>
          </p:cNvSpPr>
          <p:nvPr>
            <p:ph type="title"/>
          </p:nvPr>
        </p:nvSpPr>
        <p:spPr>
          <a:xfrm>
            <a:off x="802283" y="0"/>
            <a:ext cx="10353762" cy="970450"/>
          </a:xfrm>
        </p:spPr>
        <p:txBody>
          <a:bodyPr/>
          <a:lstStyle/>
          <a:p>
            <a:r>
              <a:rPr lang="en-US" dirty="0"/>
              <a:t>How to start your repository </a:t>
            </a:r>
          </a:p>
        </p:txBody>
      </p:sp>
      <p:pic>
        <p:nvPicPr>
          <p:cNvPr id="5" name="Content Placeholder 4">
            <a:extLst>
              <a:ext uri="{FF2B5EF4-FFF2-40B4-BE49-F238E27FC236}">
                <a16:creationId xmlns:a16="http://schemas.microsoft.com/office/drawing/2014/main" id="{33B50182-BC44-42AB-A134-4B7FED3E0B60}"/>
              </a:ext>
            </a:extLst>
          </p:cNvPr>
          <p:cNvPicPr>
            <a:picLocks noGrp="1" noChangeAspect="1"/>
          </p:cNvPicPr>
          <p:nvPr>
            <p:ph idx="1"/>
          </p:nvPr>
        </p:nvPicPr>
        <p:blipFill>
          <a:blip r:embed="rId3"/>
          <a:stretch>
            <a:fillRect/>
          </a:stretch>
        </p:blipFill>
        <p:spPr>
          <a:xfrm>
            <a:off x="2274849" y="1126273"/>
            <a:ext cx="7226881" cy="5670395"/>
          </a:xfrm>
        </p:spPr>
      </p:pic>
      <p:sp>
        <p:nvSpPr>
          <p:cNvPr id="6" name="TextBox 5">
            <a:extLst>
              <a:ext uri="{FF2B5EF4-FFF2-40B4-BE49-F238E27FC236}">
                <a16:creationId xmlns:a16="http://schemas.microsoft.com/office/drawing/2014/main" id="{35851B03-31FA-4127-ADD7-23853F74286D}"/>
              </a:ext>
            </a:extLst>
          </p:cNvPr>
          <p:cNvSpPr txBox="1"/>
          <p:nvPr/>
        </p:nvSpPr>
        <p:spPr>
          <a:xfrm>
            <a:off x="7582829" y="1984917"/>
            <a:ext cx="1204332" cy="369332"/>
          </a:xfrm>
          <a:prstGeom prst="rect">
            <a:avLst/>
          </a:prstGeom>
          <a:noFill/>
          <a:ln>
            <a:solidFill>
              <a:schemeClr val="tx1"/>
            </a:solidFill>
          </a:ln>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Required</a:t>
            </a:r>
          </a:p>
        </p:txBody>
      </p:sp>
      <p:sp>
        <p:nvSpPr>
          <p:cNvPr id="8" name="TextBox 7">
            <a:extLst>
              <a:ext uri="{FF2B5EF4-FFF2-40B4-BE49-F238E27FC236}">
                <a16:creationId xmlns:a16="http://schemas.microsoft.com/office/drawing/2014/main" id="{6C8DD96F-0C72-4EE3-8AA1-FE9ABD4027D5}"/>
              </a:ext>
            </a:extLst>
          </p:cNvPr>
          <p:cNvSpPr txBox="1"/>
          <p:nvPr/>
        </p:nvSpPr>
        <p:spPr>
          <a:xfrm>
            <a:off x="6721434" y="3212893"/>
            <a:ext cx="1204332" cy="369332"/>
          </a:xfrm>
          <a:prstGeom prst="rect">
            <a:avLst/>
          </a:prstGeom>
          <a:noFill/>
          <a:ln>
            <a:solidFill>
              <a:schemeClr val="tx1"/>
            </a:solidFill>
          </a:ln>
        </p:spPr>
        <p:txBody>
          <a:bodyPr wrap="square">
            <a:spAutoFit/>
          </a:bodyPr>
          <a:lstStyle/>
          <a:p>
            <a:r>
              <a:rPr lang="en-US" dirty="0">
                <a:ln w="0"/>
                <a:solidFill>
                  <a:schemeClr val="accent1"/>
                </a:solidFill>
                <a:effectLst>
                  <a:outerShdw blurRad="38100" dist="25400" dir="5400000" algn="ctr" rotWithShape="0">
                    <a:srgbClr val="6E747A">
                      <a:alpha val="43000"/>
                    </a:srgbClr>
                  </a:outerShdw>
                </a:effectLst>
              </a:rPr>
              <a:t>Required</a:t>
            </a:r>
          </a:p>
        </p:txBody>
      </p:sp>
      <p:sp>
        <p:nvSpPr>
          <p:cNvPr id="10" name="TextBox 9">
            <a:extLst>
              <a:ext uri="{FF2B5EF4-FFF2-40B4-BE49-F238E27FC236}">
                <a16:creationId xmlns:a16="http://schemas.microsoft.com/office/drawing/2014/main" id="{C60C6FDD-D1B4-4ED1-9E89-8F270DA79027}"/>
              </a:ext>
            </a:extLst>
          </p:cNvPr>
          <p:cNvSpPr txBox="1"/>
          <p:nvPr/>
        </p:nvSpPr>
        <p:spPr>
          <a:xfrm>
            <a:off x="6475455" y="4151695"/>
            <a:ext cx="1107374" cy="369332"/>
          </a:xfrm>
          <a:prstGeom prst="rect">
            <a:avLst/>
          </a:prstGeom>
          <a:noFill/>
          <a:ln>
            <a:solidFill>
              <a:schemeClr val="tx1"/>
            </a:solidFill>
          </a:ln>
        </p:spPr>
        <p:txBody>
          <a:bodyPr wrap="square">
            <a:spAutoFit/>
          </a:bodyPr>
          <a:lstStyle/>
          <a:p>
            <a:r>
              <a:rPr lang="en-US" dirty="0">
                <a:ln w="0"/>
                <a:solidFill>
                  <a:schemeClr val="accent1"/>
                </a:solidFill>
                <a:effectLst>
                  <a:outerShdw blurRad="38100" dist="25400" dir="5400000" algn="ctr" rotWithShape="0">
                    <a:srgbClr val="6E747A">
                      <a:alpha val="43000"/>
                    </a:srgbClr>
                  </a:outerShdw>
                </a:effectLst>
              </a:rPr>
              <a:t>Required</a:t>
            </a:r>
          </a:p>
        </p:txBody>
      </p:sp>
    </p:spTree>
    <p:extLst>
      <p:ext uri="{BB962C8B-B14F-4D97-AF65-F5344CB8AC3E}">
        <p14:creationId xmlns:p14="http://schemas.microsoft.com/office/powerpoint/2010/main" val="336170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A4D5-43A5-4FE7-A01C-B37EACEC4799}"/>
              </a:ext>
            </a:extLst>
          </p:cNvPr>
          <p:cNvSpPr>
            <a:spLocks noGrp="1"/>
          </p:cNvSpPr>
          <p:nvPr>
            <p:ph type="title"/>
          </p:nvPr>
        </p:nvSpPr>
        <p:spPr/>
        <p:txBody>
          <a:bodyPr/>
          <a:lstStyle/>
          <a:p>
            <a:r>
              <a:rPr lang="en-US" dirty="0"/>
              <a:t>Uploading files onto repository </a:t>
            </a:r>
          </a:p>
        </p:txBody>
      </p:sp>
      <p:pic>
        <p:nvPicPr>
          <p:cNvPr id="9" name="Content Placeholder 8">
            <a:extLst>
              <a:ext uri="{FF2B5EF4-FFF2-40B4-BE49-F238E27FC236}">
                <a16:creationId xmlns:a16="http://schemas.microsoft.com/office/drawing/2014/main" id="{0C795071-4D77-4B47-BBFE-5677CBD4C42A}"/>
              </a:ext>
            </a:extLst>
          </p:cNvPr>
          <p:cNvPicPr>
            <a:picLocks noGrp="1" noChangeAspect="1"/>
          </p:cNvPicPr>
          <p:nvPr>
            <p:ph idx="1"/>
          </p:nvPr>
        </p:nvPicPr>
        <p:blipFill>
          <a:blip r:embed="rId3"/>
          <a:stretch>
            <a:fillRect/>
          </a:stretch>
        </p:blipFill>
        <p:spPr>
          <a:xfrm>
            <a:off x="1603271" y="2200652"/>
            <a:ext cx="9327697" cy="3078919"/>
          </a:xfrm>
        </p:spPr>
      </p:pic>
      <p:sp>
        <p:nvSpPr>
          <p:cNvPr id="10" name="Arrow: Down 9">
            <a:extLst>
              <a:ext uri="{FF2B5EF4-FFF2-40B4-BE49-F238E27FC236}">
                <a16:creationId xmlns:a16="http://schemas.microsoft.com/office/drawing/2014/main" id="{0484C326-B904-47C0-B57B-24DB263C1D54}"/>
              </a:ext>
            </a:extLst>
          </p:cNvPr>
          <p:cNvSpPr/>
          <p:nvPr/>
        </p:nvSpPr>
        <p:spPr>
          <a:xfrm>
            <a:off x="8725989" y="275336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53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564E-49A0-4FEE-93B8-058422F088A4}"/>
              </a:ext>
            </a:extLst>
          </p:cNvPr>
          <p:cNvSpPr>
            <a:spLocks noGrp="1"/>
          </p:cNvSpPr>
          <p:nvPr>
            <p:ph type="title"/>
          </p:nvPr>
        </p:nvSpPr>
        <p:spPr/>
        <p:txBody>
          <a:bodyPr/>
          <a:lstStyle/>
          <a:p>
            <a:r>
              <a:rPr lang="en-US" dirty="0"/>
              <a:t>Uploading files onto repository </a:t>
            </a:r>
          </a:p>
        </p:txBody>
      </p:sp>
      <p:pic>
        <p:nvPicPr>
          <p:cNvPr id="5" name="Content Placeholder 4">
            <a:extLst>
              <a:ext uri="{FF2B5EF4-FFF2-40B4-BE49-F238E27FC236}">
                <a16:creationId xmlns:a16="http://schemas.microsoft.com/office/drawing/2014/main" id="{BA2499D8-D8C3-4745-88F6-E14A8D9F503B}"/>
              </a:ext>
            </a:extLst>
          </p:cNvPr>
          <p:cNvPicPr>
            <a:picLocks noGrp="1" noChangeAspect="1"/>
          </p:cNvPicPr>
          <p:nvPr>
            <p:ph idx="1"/>
          </p:nvPr>
        </p:nvPicPr>
        <p:blipFill>
          <a:blip r:embed="rId3"/>
          <a:stretch>
            <a:fillRect/>
          </a:stretch>
        </p:blipFill>
        <p:spPr>
          <a:xfrm>
            <a:off x="1764928" y="2191856"/>
            <a:ext cx="7989514" cy="3147111"/>
          </a:xfrm>
        </p:spPr>
      </p:pic>
      <p:sp>
        <p:nvSpPr>
          <p:cNvPr id="6" name="TextBox 5">
            <a:extLst>
              <a:ext uri="{FF2B5EF4-FFF2-40B4-BE49-F238E27FC236}">
                <a16:creationId xmlns:a16="http://schemas.microsoft.com/office/drawing/2014/main" id="{2DF38649-833D-4919-B4D0-657ABF222E3F}"/>
              </a:ext>
            </a:extLst>
          </p:cNvPr>
          <p:cNvSpPr txBox="1"/>
          <p:nvPr/>
        </p:nvSpPr>
        <p:spPr>
          <a:xfrm>
            <a:off x="5519056" y="2601686"/>
            <a:ext cx="3026229" cy="369332"/>
          </a:xfrm>
          <a:prstGeom prst="rect">
            <a:avLst/>
          </a:prstGeom>
          <a:noFill/>
          <a:ln>
            <a:solidFill>
              <a:schemeClr val="tx1"/>
            </a:solidFill>
          </a:ln>
        </p:spPr>
        <p:txBody>
          <a:bodyPr wrap="square" rtlCol="0">
            <a:spAutoFit/>
          </a:bodyPr>
          <a:lstStyle/>
          <a:p>
            <a:r>
              <a:rPr lang="en-US" dirty="0"/>
              <a:t>Brief description of file</a:t>
            </a:r>
          </a:p>
        </p:txBody>
      </p:sp>
      <p:sp>
        <p:nvSpPr>
          <p:cNvPr id="7" name="TextBox 6">
            <a:extLst>
              <a:ext uri="{FF2B5EF4-FFF2-40B4-BE49-F238E27FC236}">
                <a16:creationId xmlns:a16="http://schemas.microsoft.com/office/drawing/2014/main" id="{BFF6EB65-A477-4B0D-BF16-18734D775A34}"/>
              </a:ext>
            </a:extLst>
          </p:cNvPr>
          <p:cNvSpPr txBox="1"/>
          <p:nvPr/>
        </p:nvSpPr>
        <p:spPr>
          <a:xfrm>
            <a:off x="6814457" y="3180835"/>
            <a:ext cx="2819400" cy="369332"/>
          </a:xfrm>
          <a:prstGeom prst="rect">
            <a:avLst/>
          </a:prstGeom>
          <a:noFill/>
          <a:ln>
            <a:solidFill>
              <a:schemeClr val="tx1"/>
            </a:solidFill>
          </a:ln>
        </p:spPr>
        <p:txBody>
          <a:bodyPr wrap="square" rtlCol="0">
            <a:spAutoFit/>
          </a:bodyPr>
          <a:lstStyle/>
          <a:p>
            <a:r>
              <a:rPr lang="en-US" dirty="0"/>
              <a:t>Detailed description of file </a:t>
            </a:r>
          </a:p>
        </p:txBody>
      </p:sp>
      <p:sp>
        <p:nvSpPr>
          <p:cNvPr id="8" name="Arrow: Right 7">
            <a:extLst>
              <a:ext uri="{FF2B5EF4-FFF2-40B4-BE49-F238E27FC236}">
                <a16:creationId xmlns:a16="http://schemas.microsoft.com/office/drawing/2014/main" id="{51521455-9FF7-4267-83D3-4E4368C054FF}"/>
              </a:ext>
            </a:extLst>
          </p:cNvPr>
          <p:cNvSpPr/>
          <p:nvPr/>
        </p:nvSpPr>
        <p:spPr>
          <a:xfrm>
            <a:off x="1110343" y="4724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B4E3FF7-5265-4FBB-8E92-7A0A2BDAC5C0}"/>
              </a:ext>
            </a:extLst>
          </p:cNvPr>
          <p:cNvSpPr/>
          <p:nvPr/>
        </p:nvSpPr>
        <p:spPr>
          <a:xfrm>
            <a:off x="2177143" y="4038599"/>
            <a:ext cx="3091543" cy="3265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34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50C1-FF82-42B6-9387-074A51644170}"/>
              </a:ext>
            </a:extLst>
          </p:cNvPr>
          <p:cNvSpPr>
            <a:spLocks noGrp="1"/>
          </p:cNvSpPr>
          <p:nvPr>
            <p:ph type="title"/>
          </p:nvPr>
        </p:nvSpPr>
        <p:spPr>
          <a:xfrm>
            <a:off x="913795" y="0"/>
            <a:ext cx="10353762" cy="970450"/>
          </a:xfrm>
        </p:spPr>
        <p:txBody>
          <a:bodyPr>
            <a:normAutofit fontScale="90000"/>
          </a:bodyPr>
          <a:lstStyle/>
          <a:p>
            <a:br>
              <a:rPr lang="en-US" dirty="0"/>
            </a:br>
            <a:r>
              <a:rPr lang="en-US" dirty="0"/>
              <a:t>Making changes to files </a:t>
            </a:r>
          </a:p>
        </p:txBody>
      </p:sp>
      <p:pic>
        <p:nvPicPr>
          <p:cNvPr id="4" name="Content Placeholder 3">
            <a:extLst>
              <a:ext uri="{FF2B5EF4-FFF2-40B4-BE49-F238E27FC236}">
                <a16:creationId xmlns:a16="http://schemas.microsoft.com/office/drawing/2014/main" id="{E8185E67-0BDD-47EB-B1D3-F4B8CCD7DFCB}"/>
              </a:ext>
            </a:extLst>
          </p:cNvPr>
          <p:cNvPicPr>
            <a:picLocks noGrp="1" noChangeAspect="1"/>
          </p:cNvPicPr>
          <p:nvPr>
            <p:ph idx="1"/>
          </p:nvPr>
        </p:nvPicPr>
        <p:blipFill>
          <a:blip r:embed="rId3"/>
          <a:stretch>
            <a:fillRect/>
          </a:stretch>
        </p:blipFill>
        <p:spPr>
          <a:xfrm>
            <a:off x="1937053" y="1438050"/>
            <a:ext cx="7653262" cy="5227156"/>
          </a:xfrm>
          <a:prstGeom prst="rect">
            <a:avLst/>
          </a:prstGeom>
        </p:spPr>
      </p:pic>
    </p:spTree>
    <p:extLst>
      <p:ext uri="{BB962C8B-B14F-4D97-AF65-F5344CB8AC3E}">
        <p14:creationId xmlns:p14="http://schemas.microsoft.com/office/powerpoint/2010/main" val="397230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07DB-8055-4A56-A3A2-66C9CC7E88F2}"/>
              </a:ext>
            </a:extLst>
          </p:cNvPr>
          <p:cNvSpPr>
            <a:spLocks noGrp="1"/>
          </p:cNvSpPr>
          <p:nvPr>
            <p:ph type="title"/>
          </p:nvPr>
        </p:nvSpPr>
        <p:spPr/>
        <p:txBody>
          <a:bodyPr/>
          <a:lstStyle/>
          <a:p>
            <a:r>
              <a:rPr lang="en-US" dirty="0"/>
              <a:t>WARNING</a:t>
            </a:r>
          </a:p>
        </p:txBody>
      </p:sp>
      <p:sp>
        <p:nvSpPr>
          <p:cNvPr id="3" name="Content Placeholder 2">
            <a:extLst>
              <a:ext uri="{FF2B5EF4-FFF2-40B4-BE49-F238E27FC236}">
                <a16:creationId xmlns:a16="http://schemas.microsoft.com/office/drawing/2014/main" id="{3F52187A-CAEB-4511-AC8D-0F6B2A439450}"/>
              </a:ext>
            </a:extLst>
          </p:cNvPr>
          <p:cNvSpPr>
            <a:spLocks noGrp="1"/>
          </p:cNvSpPr>
          <p:nvPr>
            <p:ph idx="1"/>
          </p:nvPr>
        </p:nvSpPr>
        <p:spPr/>
        <p:txBody>
          <a:bodyPr>
            <a:normAutofit/>
          </a:bodyPr>
          <a:lstStyle/>
          <a:p>
            <a:r>
              <a:rPr lang="en-US" sz="2600" dirty="0"/>
              <a:t>Do not upload any protected health information (PHI) or any other identifying information on GitHub. </a:t>
            </a:r>
          </a:p>
        </p:txBody>
      </p:sp>
      <p:pic>
        <p:nvPicPr>
          <p:cNvPr id="5" name="Picture 4">
            <a:extLst>
              <a:ext uri="{FF2B5EF4-FFF2-40B4-BE49-F238E27FC236}">
                <a16:creationId xmlns:a16="http://schemas.microsoft.com/office/drawing/2014/main" id="{39EA27BA-7611-4A5C-9780-0F6BC7AD872D}"/>
              </a:ext>
            </a:extLst>
          </p:cNvPr>
          <p:cNvPicPr>
            <a:picLocks noChangeAspect="1"/>
          </p:cNvPicPr>
          <p:nvPr/>
        </p:nvPicPr>
        <p:blipFill>
          <a:blip r:embed="rId2"/>
          <a:stretch>
            <a:fillRect/>
          </a:stretch>
        </p:blipFill>
        <p:spPr>
          <a:xfrm>
            <a:off x="444103" y="3429000"/>
            <a:ext cx="5336692" cy="2466109"/>
          </a:xfrm>
          <a:prstGeom prst="rect">
            <a:avLst/>
          </a:prstGeom>
        </p:spPr>
      </p:pic>
      <p:pic>
        <p:nvPicPr>
          <p:cNvPr id="7" name="Picture 6">
            <a:extLst>
              <a:ext uri="{FF2B5EF4-FFF2-40B4-BE49-F238E27FC236}">
                <a16:creationId xmlns:a16="http://schemas.microsoft.com/office/drawing/2014/main" id="{DB092415-A69D-4DED-BE1C-F045C4DF409B}"/>
              </a:ext>
            </a:extLst>
          </p:cNvPr>
          <p:cNvPicPr>
            <a:picLocks noChangeAspect="1"/>
          </p:cNvPicPr>
          <p:nvPr/>
        </p:nvPicPr>
        <p:blipFill>
          <a:blip r:embed="rId3"/>
          <a:stretch>
            <a:fillRect/>
          </a:stretch>
        </p:blipFill>
        <p:spPr>
          <a:xfrm>
            <a:off x="6629357" y="2882482"/>
            <a:ext cx="4276619" cy="3365917"/>
          </a:xfrm>
          <a:prstGeom prst="rect">
            <a:avLst/>
          </a:prstGeom>
        </p:spPr>
      </p:pic>
    </p:spTree>
    <p:extLst>
      <p:ext uri="{BB962C8B-B14F-4D97-AF65-F5344CB8AC3E}">
        <p14:creationId xmlns:p14="http://schemas.microsoft.com/office/powerpoint/2010/main" val="15335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3D52-318D-4CD9-BD9D-EA7EEE72795B}"/>
              </a:ext>
            </a:extLst>
          </p:cNvPr>
          <p:cNvSpPr>
            <a:spLocks noGrp="1"/>
          </p:cNvSpPr>
          <p:nvPr>
            <p:ph type="title"/>
          </p:nvPr>
        </p:nvSpPr>
        <p:spPr/>
        <p:txBody>
          <a:bodyPr/>
          <a:lstStyle/>
          <a:p>
            <a:r>
              <a:rPr lang="en-US" dirty="0"/>
              <a:t>Data Use Agreement </a:t>
            </a:r>
          </a:p>
        </p:txBody>
      </p:sp>
      <p:sp>
        <p:nvSpPr>
          <p:cNvPr id="3" name="Content Placeholder 2">
            <a:extLst>
              <a:ext uri="{FF2B5EF4-FFF2-40B4-BE49-F238E27FC236}">
                <a16:creationId xmlns:a16="http://schemas.microsoft.com/office/drawing/2014/main" id="{6119679E-FAF3-490F-B541-2CFB3BE9D5A8}"/>
              </a:ext>
            </a:extLst>
          </p:cNvPr>
          <p:cNvSpPr>
            <a:spLocks noGrp="1"/>
          </p:cNvSpPr>
          <p:nvPr>
            <p:ph idx="1"/>
          </p:nvPr>
        </p:nvSpPr>
        <p:spPr/>
        <p:txBody>
          <a:bodyPr>
            <a:normAutofit/>
          </a:bodyPr>
          <a:lstStyle/>
          <a:p>
            <a:r>
              <a:rPr lang="en-US" sz="3200" dirty="0"/>
              <a:t>Will be distributed to those using CHC data</a:t>
            </a:r>
          </a:p>
          <a:p>
            <a:pPr marL="36900" indent="0">
              <a:buNone/>
            </a:pPr>
            <a:endParaRPr lang="en-US" sz="3200" dirty="0"/>
          </a:p>
          <a:p>
            <a:r>
              <a:rPr lang="en-US" sz="3200" dirty="0"/>
              <a:t>As part of agreement, those working on CHC analyses will need to upload de-identified codes to GitHub</a:t>
            </a:r>
          </a:p>
        </p:txBody>
      </p:sp>
    </p:spTree>
    <p:extLst>
      <p:ext uri="{BB962C8B-B14F-4D97-AF65-F5344CB8AC3E}">
        <p14:creationId xmlns:p14="http://schemas.microsoft.com/office/powerpoint/2010/main" val="238642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6AE2-271D-4953-A919-F6465D4DB45C}"/>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834F59CE-7B3E-4952-8E36-D85749CB90F4}"/>
              </a:ext>
            </a:extLst>
          </p:cNvPr>
          <p:cNvSpPr>
            <a:spLocks noGrp="1"/>
          </p:cNvSpPr>
          <p:nvPr>
            <p:ph idx="1"/>
          </p:nvPr>
        </p:nvSpPr>
        <p:spPr/>
        <p:txBody>
          <a:bodyPr>
            <a:normAutofit/>
          </a:bodyPr>
          <a:lstStyle/>
          <a:p>
            <a:r>
              <a:rPr lang="en-US" sz="3600" dirty="0">
                <a:latin typeface="Arial" panose="020B0604020202020204" pitchFamily="34" charset="0"/>
                <a:cs typeface="Arial" panose="020B0604020202020204" pitchFamily="34" charset="0"/>
              </a:rPr>
              <a:t>Git is a </a:t>
            </a:r>
            <a:r>
              <a:rPr lang="en-US" sz="3600" b="1" dirty="0">
                <a:latin typeface="Arial" panose="020B0604020202020204" pitchFamily="34" charset="0"/>
                <a:cs typeface="Arial" panose="020B0604020202020204" pitchFamily="34" charset="0"/>
              </a:rPr>
              <a:t>version control system</a:t>
            </a:r>
          </a:p>
          <a:p>
            <a:pPr indent="-305435"/>
            <a:r>
              <a:rPr lang="en-US" sz="3600" dirty="0">
                <a:ln>
                  <a:solidFill>
                    <a:prstClr val="black">
                      <a:lumMod val="75000"/>
                      <a:lumOff val="25000"/>
                      <a:alpha val="10000"/>
                    </a:prstClr>
                  </a:solidFill>
                </a:ln>
                <a:effectLst>
                  <a:outerShdw blurRad="9525" dist="25400" dir="14640000" algn="tl" rotWithShape="0">
                    <a:prstClr val="black">
                      <a:alpha val="30000"/>
                    </a:prstClr>
                  </a:outerShdw>
                </a:effectLst>
                <a:latin typeface="Arial"/>
                <a:cs typeface="Arial"/>
              </a:rPr>
              <a:t>Uses command-line interface (CLI) called </a:t>
            </a:r>
            <a:r>
              <a:rPr lang="en-US" sz="3600" b="1" dirty="0">
                <a:ln>
                  <a:solidFill>
                    <a:prstClr val="black">
                      <a:lumMod val="75000"/>
                      <a:lumOff val="25000"/>
                      <a:alpha val="10000"/>
                    </a:prstClr>
                  </a:solidFill>
                </a:ln>
                <a:effectLst>
                  <a:outerShdw blurRad="9525" dist="25400" dir="14640000" algn="tl" rotWithShape="0">
                    <a:prstClr val="black">
                      <a:alpha val="30000"/>
                    </a:prstClr>
                  </a:outerShdw>
                </a:effectLst>
                <a:latin typeface="Arial"/>
                <a:cs typeface="Arial"/>
              </a:rPr>
              <a:t>Bash</a:t>
            </a:r>
            <a:endParaRPr lang="en-US" sz="3600" dirty="0">
              <a:latin typeface="Arial"/>
              <a:cs typeface="Arial"/>
            </a:endParaRPr>
          </a:p>
          <a:p>
            <a:pPr indent="-305435"/>
            <a:r>
              <a:rPr lang="en-US" sz="3600" dirty="0">
                <a:latin typeface="Arial"/>
                <a:cs typeface="Arial"/>
              </a:rPr>
              <a:t>Installed locally</a:t>
            </a:r>
            <a:endParaRPr lang="en-US" dirty="0">
              <a:latin typeface="Arial"/>
              <a:cs typeface="Arial"/>
            </a:endParaRPr>
          </a:p>
          <a:p>
            <a:pPr indent="-305435"/>
            <a:endParaRPr lang="en-US" sz="3600" b="1" dirty="0">
              <a:ln>
                <a:solidFill>
                  <a:prstClr val="black">
                    <a:lumMod val="75000"/>
                    <a:lumOff val="25000"/>
                    <a:alpha val="10000"/>
                  </a:prstClr>
                </a:solidFill>
              </a:ln>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41118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AAD0-E07E-42D5-AC1C-DCB3D756E1DC}"/>
              </a:ext>
            </a:extLst>
          </p:cNvPr>
          <p:cNvSpPr>
            <a:spLocks noGrp="1"/>
          </p:cNvSpPr>
          <p:nvPr>
            <p:ph type="title"/>
          </p:nvPr>
        </p:nvSpPr>
        <p:spPr/>
        <p:txBody>
          <a:bodyPr/>
          <a:lstStyle/>
          <a:p>
            <a:r>
              <a:rPr lang="en-US" dirty="0"/>
              <a:t>How Git works</a:t>
            </a:r>
          </a:p>
        </p:txBody>
      </p:sp>
      <p:pic>
        <p:nvPicPr>
          <p:cNvPr id="2050" name="Picture 2">
            <a:extLst>
              <a:ext uri="{FF2B5EF4-FFF2-40B4-BE49-F238E27FC236}">
                <a16:creationId xmlns:a16="http://schemas.microsoft.com/office/drawing/2014/main" id="{3044CF79-287F-4D61-A41E-49C66AAD2B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3882" y="1968549"/>
            <a:ext cx="10353675" cy="3793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706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29791C-FA79-4B35-8C50-7AC19E49468C}"/>
              </a:ext>
            </a:extLst>
          </p:cNvPr>
          <p:cNvPicPr>
            <a:picLocks noGrp="1" noChangeAspect="1"/>
          </p:cNvPicPr>
          <p:nvPr>
            <p:ph idx="1"/>
          </p:nvPr>
        </p:nvPicPr>
        <p:blipFill>
          <a:blip r:embed="rId2"/>
          <a:stretch>
            <a:fillRect/>
          </a:stretch>
        </p:blipFill>
        <p:spPr>
          <a:xfrm>
            <a:off x="1228207" y="1492465"/>
            <a:ext cx="9401151" cy="3873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985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1A2B-3B6B-45CB-8D94-9CC6E0F25002}"/>
              </a:ext>
            </a:extLst>
          </p:cNvPr>
          <p:cNvSpPr>
            <a:spLocks noGrp="1"/>
          </p:cNvSpPr>
          <p:nvPr>
            <p:ph type="title"/>
          </p:nvPr>
        </p:nvSpPr>
        <p:spPr/>
        <p:txBody>
          <a:bodyPr/>
          <a:lstStyle/>
          <a:p>
            <a:r>
              <a:rPr lang="en-US" dirty="0"/>
              <a:t>Bash and Unix shell</a:t>
            </a:r>
          </a:p>
        </p:txBody>
      </p:sp>
      <p:sp>
        <p:nvSpPr>
          <p:cNvPr id="3" name="Content Placeholder 2">
            <a:extLst>
              <a:ext uri="{FF2B5EF4-FFF2-40B4-BE49-F238E27FC236}">
                <a16:creationId xmlns:a16="http://schemas.microsoft.com/office/drawing/2014/main" id="{5DFC043B-A4EF-4369-8FA3-81B00A2C0A29}"/>
              </a:ext>
            </a:extLst>
          </p:cNvPr>
          <p:cNvSpPr>
            <a:spLocks noGrp="1"/>
          </p:cNvSpPr>
          <p:nvPr>
            <p:ph idx="1"/>
          </p:nvPr>
        </p:nvSpPr>
        <p:spPr/>
        <p:txBody>
          <a:bodyPr>
            <a:normAutofit/>
          </a:bodyPr>
          <a:lstStyle/>
          <a:p>
            <a:r>
              <a:rPr lang="en-US" sz="3000" dirty="0">
                <a:latin typeface="Arial" panose="020B0604020202020204" pitchFamily="34" charset="0"/>
                <a:cs typeface="Arial" panose="020B0604020202020204" pitchFamily="34" charset="0"/>
              </a:rPr>
              <a:t>Bash refers to the CLI and language used to process commands </a:t>
            </a:r>
          </a:p>
          <a:p>
            <a:r>
              <a:rPr lang="en-US" sz="3000" dirty="0">
                <a:latin typeface="Arial" panose="020B0604020202020204" pitchFamily="34" charset="0"/>
                <a:cs typeface="Arial" panose="020B0604020202020204" pitchFamily="34" charset="0"/>
              </a:rPr>
              <a:t> Bash is based on Unix shell</a:t>
            </a:r>
          </a:p>
          <a:p>
            <a:pPr lvl="1"/>
            <a:r>
              <a:rPr lang="en-US" sz="3000" dirty="0">
                <a:latin typeface="Arial" panose="020B0604020202020204" pitchFamily="34" charset="0"/>
                <a:cs typeface="Arial" panose="020B0604020202020204" pitchFamily="34" charset="0"/>
              </a:rPr>
              <a:t>Windows users need to download Git Bash</a:t>
            </a:r>
          </a:p>
          <a:p>
            <a:pPr lvl="1"/>
            <a:r>
              <a:rPr lang="en-US" sz="3000" dirty="0">
                <a:latin typeface="Arial" panose="020B0604020202020204" pitchFamily="34" charset="0"/>
                <a:cs typeface="Arial" panose="020B0604020202020204" pitchFamily="34" charset="0"/>
              </a:rPr>
              <a:t>Mac users use “Terminal”</a:t>
            </a:r>
          </a:p>
          <a:p>
            <a:r>
              <a:rPr lang="en-US" sz="3000" dirty="0">
                <a:latin typeface="Arial" panose="020B0604020202020204" pitchFamily="34" charset="0"/>
                <a:cs typeface="Arial" panose="020B0604020202020204" pitchFamily="34" charset="0"/>
              </a:rPr>
              <a:t>Git commands using CLI v GUI</a:t>
            </a:r>
          </a:p>
        </p:txBody>
      </p:sp>
    </p:spTree>
    <p:extLst>
      <p:ext uri="{BB962C8B-B14F-4D97-AF65-F5344CB8AC3E}">
        <p14:creationId xmlns:p14="http://schemas.microsoft.com/office/powerpoint/2010/main" val="198737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B2B1-8B78-4B1B-9B72-AAF5B994FC42}"/>
              </a:ext>
            </a:extLst>
          </p:cNvPr>
          <p:cNvSpPr>
            <a:spLocks noGrp="1"/>
          </p:cNvSpPr>
          <p:nvPr>
            <p:ph type="title"/>
          </p:nvPr>
        </p:nvSpPr>
        <p:spPr/>
        <p:txBody>
          <a:bodyPr/>
          <a:lstStyle/>
          <a:p>
            <a:r>
              <a:rPr lang="en-US" dirty="0"/>
              <a:t>Where to learn</a:t>
            </a:r>
          </a:p>
        </p:txBody>
      </p:sp>
      <p:sp>
        <p:nvSpPr>
          <p:cNvPr id="3" name="Content Placeholder 2">
            <a:extLst>
              <a:ext uri="{FF2B5EF4-FFF2-40B4-BE49-F238E27FC236}">
                <a16:creationId xmlns:a16="http://schemas.microsoft.com/office/drawing/2014/main" id="{FDDF74B2-A376-4C56-BF02-B32A3CBADA0B}"/>
              </a:ext>
            </a:extLst>
          </p:cNvPr>
          <p:cNvSpPr>
            <a:spLocks noGrp="1"/>
          </p:cNvSpPr>
          <p:nvPr>
            <p:ph idx="1"/>
          </p:nvPr>
        </p:nvSpPr>
        <p:spPr/>
        <p:txBody>
          <a:bodyPr/>
          <a:lstStyle/>
          <a:p>
            <a:r>
              <a:rPr lang="en-US" sz="2600" dirty="0">
                <a:solidFill>
                  <a:schemeClr val="tx1"/>
                </a:solidFill>
                <a:hlinkClick r:id="rId3">
                  <a:extLst>
                    <a:ext uri="{A12FA001-AC4F-418D-AE19-62706E023703}">
                      <ahyp:hlinkClr xmlns:ahyp="http://schemas.microsoft.com/office/drawing/2018/hyperlinkcolor" val="tx"/>
                    </a:ext>
                  </a:extLst>
                </a:hlinkClick>
              </a:rPr>
              <a:t>Data Carpentry </a:t>
            </a:r>
          </a:p>
          <a:p>
            <a:pPr lvl="1"/>
            <a:r>
              <a:rPr lang="en-US" sz="2400" dirty="0">
                <a:solidFill>
                  <a:schemeClr val="tx1"/>
                </a:solidFill>
                <a:hlinkClick r:id="rId3">
                  <a:extLst>
                    <a:ext uri="{A12FA001-AC4F-418D-AE19-62706E023703}">
                      <ahyp:hlinkClr xmlns:ahyp="http://schemas.microsoft.com/office/drawing/2018/hyperlinkcolor" val="tx"/>
                    </a:ext>
                  </a:extLst>
                </a:hlinkClick>
              </a:rPr>
              <a:t>Learning Unix Shell </a:t>
            </a:r>
          </a:p>
          <a:p>
            <a:pPr lvl="2"/>
            <a:r>
              <a:rPr lang="en-US" sz="2200" dirty="0">
                <a:solidFill>
                  <a:schemeClr val="tx1"/>
                </a:solidFill>
                <a:hlinkClick r:id="rId4"/>
              </a:rPr>
              <a:t>https://swcarpentry.github.io/shell-novice/</a:t>
            </a:r>
            <a:endParaRPr lang="en-US" sz="2200" dirty="0">
              <a:solidFill>
                <a:schemeClr val="tx1"/>
              </a:solidFill>
              <a:hlinkClick r:id="rId3">
                <a:extLst>
                  <a:ext uri="{A12FA001-AC4F-418D-AE19-62706E023703}">
                    <ahyp:hlinkClr xmlns:ahyp="http://schemas.microsoft.com/office/drawing/2018/hyperlinkcolor" val="tx"/>
                  </a:ext>
                </a:extLst>
              </a:hlinkClick>
            </a:endParaRPr>
          </a:p>
          <a:p>
            <a:pPr lvl="1"/>
            <a:r>
              <a:rPr lang="en-US" sz="2400" dirty="0">
                <a:solidFill>
                  <a:schemeClr val="tx1"/>
                </a:solidFill>
                <a:hlinkClick r:id="rId3">
                  <a:extLst>
                    <a:ext uri="{A12FA001-AC4F-418D-AE19-62706E023703}">
                      <ahyp:hlinkClr xmlns:ahyp="http://schemas.microsoft.com/office/drawing/2018/hyperlinkcolor" val="tx"/>
                    </a:ext>
                  </a:extLst>
                </a:hlinkClick>
              </a:rPr>
              <a:t>Learning Git</a:t>
            </a:r>
          </a:p>
          <a:p>
            <a:pPr lvl="2"/>
            <a:r>
              <a:rPr lang="en-US" sz="2200" dirty="0">
                <a:solidFill>
                  <a:schemeClr val="tx1"/>
                </a:solidFill>
                <a:hlinkClick r:id="rId3">
                  <a:extLst>
                    <a:ext uri="{A12FA001-AC4F-418D-AE19-62706E023703}">
                      <ahyp:hlinkClr xmlns:ahyp="http://schemas.microsoft.com/office/drawing/2018/hyperlinkcolor" val="tx"/>
                    </a:ext>
                  </a:extLst>
                </a:hlinkClick>
              </a:rPr>
              <a:t>https://swcarpentry.github.io/git-novice/</a:t>
            </a:r>
            <a:endParaRPr lang="en-US" sz="2200" dirty="0">
              <a:solidFill>
                <a:schemeClr val="tx1"/>
              </a:solidFill>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5009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B333-8F57-4A31-A203-1977D88C1CB7}"/>
              </a:ext>
            </a:extLst>
          </p:cNvPr>
          <p:cNvSpPr>
            <a:spLocks noGrp="1"/>
          </p:cNvSpPr>
          <p:nvPr>
            <p:ph type="title"/>
          </p:nvPr>
        </p:nvSpPr>
        <p:spPr/>
        <p:txBody>
          <a:bodyPr>
            <a:normAutofit/>
          </a:bodyPr>
          <a:lstStyle/>
          <a:p>
            <a:r>
              <a:rPr lang="en-US" sz="4000" b="1" dirty="0"/>
              <a:t>GitHub</a:t>
            </a:r>
          </a:p>
        </p:txBody>
      </p:sp>
      <p:pic>
        <p:nvPicPr>
          <p:cNvPr id="1026" name="Picture 2" descr="Introduction to Git and GitHub | Basic of Git and GitHub | The Startup">
            <a:extLst>
              <a:ext uri="{FF2B5EF4-FFF2-40B4-BE49-F238E27FC236}">
                <a16:creationId xmlns:a16="http://schemas.microsoft.com/office/drawing/2014/main" id="{5BCBC1D0-DFD4-4EA1-BC48-E7FDE3902F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6163" y="1551623"/>
            <a:ext cx="6411912" cy="329755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0FD750CF-8085-4E97-8903-7BF221C477ED}"/>
              </a:ext>
            </a:extLst>
          </p:cNvPr>
          <p:cNvSpPr>
            <a:spLocks noGrp="1"/>
          </p:cNvSpPr>
          <p:nvPr>
            <p:ph type="body" sz="half" idx="2"/>
          </p:nvPr>
        </p:nvSpPr>
        <p:spPr/>
        <p:txBody>
          <a:bodyPr>
            <a:normAutofit/>
          </a:bodyPr>
          <a:lstStyle/>
          <a:p>
            <a:r>
              <a:rPr lang="en-US" sz="3200" dirty="0">
                <a:solidFill>
                  <a:schemeClr val="tx1"/>
                </a:solidFill>
                <a:latin typeface="Arial" panose="020B0604020202020204" pitchFamily="34" charset="0"/>
                <a:cs typeface="Arial" panose="020B0604020202020204" pitchFamily="34" charset="0"/>
              </a:rPr>
              <a:t>Cloud based platform where you </a:t>
            </a:r>
            <a:r>
              <a:rPr lang="en-US" sz="3200" b="0" i="0" dirty="0">
                <a:solidFill>
                  <a:schemeClr val="tx1"/>
                </a:solidFill>
                <a:effectLst/>
                <a:latin typeface="Arial" panose="020B0604020202020204" pitchFamily="34" charset="0"/>
                <a:cs typeface="Arial" panose="020B0604020202020204" pitchFamily="34" charset="0"/>
              </a:rPr>
              <a:t>can upload your tracked </a:t>
            </a:r>
            <a:r>
              <a:rPr lang="en-US" sz="3200" dirty="0">
                <a:solidFill>
                  <a:schemeClr val="tx1"/>
                </a:solidFill>
                <a:effectLst/>
                <a:latin typeface="Arial" panose="020B0604020202020204" pitchFamily="34" charset="0"/>
                <a:cs typeface="Arial" panose="020B0604020202020204" pitchFamily="34" charset="0"/>
              </a:rPr>
              <a:t>files</a:t>
            </a:r>
            <a:r>
              <a:rPr lang="en-US" sz="3200" b="0" i="0" dirty="0">
                <a:solidFill>
                  <a:schemeClr val="tx1"/>
                </a:solidFill>
                <a:effectLst/>
                <a:latin typeface="Arial" panose="020B0604020202020204" pitchFamily="34" charset="0"/>
                <a:cs typeface="Arial" panose="020B0604020202020204" pitchFamily="34" charset="0"/>
              </a:rPr>
              <a:t> and download tracked files from others</a:t>
            </a:r>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52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DD01-916D-4CBF-99BF-73390B412AA9}"/>
              </a:ext>
            </a:extLst>
          </p:cNvPr>
          <p:cNvSpPr>
            <a:spLocks noGrp="1"/>
          </p:cNvSpPr>
          <p:nvPr>
            <p:ph type="title"/>
          </p:nvPr>
        </p:nvSpPr>
        <p:spPr/>
        <p:txBody>
          <a:bodyPr/>
          <a:lstStyle/>
          <a:p>
            <a:r>
              <a:rPr lang="en-US" dirty="0"/>
              <a:t>Why use it?</a:t>
            </a:r>
          </a:p>
        </p:txBody>
      </p:sp>
      <p:sp>
        <p:nvSpPr>
          <p:cNvPr id="3" name="Content Placeholder 2">
            <a:extLst>
              <a:ext uri="{FF2B5EF4-FFF2-40B4-BE49-F238E27FC236}">
                <a16:creationId xmlns:a16="http://schemas.microsoft.com/office/drawing/2014/main" id="{9D03DDD8-8DE0-41B8-AF31-4FFBEAC8E20D}"/>
              </a:ext>
            </a:extLst>
          </p:cNvPr>
          <p:cNvSpPr>
            <a:spLocks noGrp="1"/>
          </p:cNvSpPr>
          <p:nvPr>
            <p:ph idx="1"/>
          </p:nvPr>
        </p:nvSpPr>
        <p:spPr/>
        <p:txBody>
          <a:bodyPr/>
          <a:lstStyle/>
          <a:p>
            <a:r>
              <a:rPr lang="en-US" sz="2400" dirty="0"/>
              <a:t>Data transparency and open science </a:t>
            </a:r>
          </a:p>
          <a:p>
            <a:pPr lvl="1"/>
            <a:r>
              <a:rPr lang="en-US" sz="2400" dirty="0"/>
              <a:t>Reproducibility </a:t>
            </a:r>
          </a:p>
          <a:p>
            <a:r>
              <a:rPr lang="en-US" sz="2400" dirty="0"/>
              <a:t>Exposure</a:t>
            </a:r>
          </a:p>
          <a:p>
            <a:pPr lvl="1"/>
            <a:r>
              <a:rPr lang="en-US" sz="2400" dirty="0"/>
              <a:t>Your research will reach a bigger audience</a:t>
            </a:r>
          </a:p>
          <a:p>
            <a:r>
              <a:rPr lang="en-US" sz="2400" dirty="0"/>
              <a:t>Collaboration</a:t>
            </a:r>
          </a:p>
          <a:p>
            <a:pPr lvl="1"/>
            <a:r>
              <a:rPr lang="en-US" sz="2400" dirty="0"/>
              <a:t>individuals work independently, then send work back to GitHub for reconciliation and transmission to the rest of the team.</a:t>
            </a:r>
          </a:p>
          <a:p>
            <a:endParaRPr lang="en-US" dirty="0"/>
          </a:p>
        </p:txBody>
      </p:sp>
    </p:spTree>
    <p:extLst>
      <p:ext uri="{BB962C8B-B14F-4D97-AF65-F5344CB8AC3E}">
        <p14:creationId xmlns:p14="http://schemas.microsoft.com/office/powerpoint/2010/main" val="345316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A078-5F1E-4EB8-AD10-752A25EC6E14}"/>
              </a:ext>
            </a:extLst>
          </p:cNvPr>
          <p:cNvSpPr>
            <a:spLocks noGrp="1"/>
          </p:cNvSpPr>
          <p:nvPr>
            <p:ph type="title"/>
          </p:nvPr>
        </p:nvSpPr>
        <p:spPr/>
        <p:txBody>
          <a:bodyPr/>
          <a:lstStyle/>
          <a:p>
            <a:r>
              <a:rPr lang="en-US" dirty="0"/>
              <a:t>Working on GitHub</a:t>
            </a:r>
          </a:p>
        </p:txBody>
      </p:sp>
      <p:sp>
        <p:nvSpPr>
          <p:cNvPr id="3" name="Content Placeholder 2">
            <a:extLst>
              <a:ext uri="{FF2B5EF4-FFF2-40B4-BE49-F238E27FC236}">
                <a16:creationId xmlns:a16="http://schemas.microsoft.com/office/drawing/2014/main" id="{173C2A89-106C-4E74-8ED2-3EAD004E038C}"/>
              </a:ext>
            </a:extLst>
          </p:cNvPr>
          <p:cNvSpPr>
            <a:spLocks noGrp="1"/>
          </p:cNvSpPr>
          <p:nvPr>
            <p:ph idx="1"/>
          </p:nvPr>
        </p:nvSpPr>
        <p:spPr>
          <a:xfrm>
            <a:off x="913795" y="1732449"/>
            <a:ext cx="10353762" cy="4744551"/>
          </a:xfrm>
        </p:spPr>
        <p:txBody>
          <a:bodyPr>
            <a:normAutofit lnSpcReduction="10000"/>
          </a:bodyPr>
          <a:lstStyle/>
          <a:p>
            <a:pPr marL="36900" indent="0">
              <a:buNone/>
            </a:pPr>
            <a:r>
              <a:rPr lang="en-US" sz="2800" dirty="0"/>
              <a:t>1. Create an account </a:t>
            </a:r>
          </a:p>
          <a:p>
            <a:pPr lvl="1"/>
            <a:r>
              <a:rPr lang="en-US" sz="2400" dirty="0">
                <a:hlinkClick r:id="rId3"/>
              </a:rPr>
              <a:t>https.www.github.com</a:t>
            </a:r>
            <a:endParaRPr lang="en-US" sz="2400" dirty="0"/>
          </a:p>
          <a:p>
            <a:pPr marL="36900" indent="0">
              <a:buNone/>
            </a:pPr>
            <a:r>
              <a:rPr lang="en-US" sz="2600" dirty="0"/>
              <a:t>2. Create Repositories</a:t>
            </a:r>
          </a:p>
          <a:p>
            <a:pPr lvl="1"/>
            <a:r>
              <a:rPr lang="en-US" sz="2400" dirty="0"/>
              <a:t>Stores everything pertinent to a specific project including files, images, spreadsheets, data sets	</a:t>
            </a:r>
          </a:p>
          <a:p>
            <a:pPr lvl="2"/>
            <a:r>
              <a:rPr lang="en-US" sz="2400" dirty="0"/>
              <a:t>Private v public</a:t>
            </a:r>
          </a:p>
          <a:p>
            <a:pPr marL="551250" indent="-514350">
              <a:buAutoNum type="arabicPeriod" startAt="3"/>
            </a:pPr>
            <a:r>
              <a:rPr lang="en-US" sz="2800" dirty="0"/>
              <a:t>Create a branch</a:t>
            </a:r>
          </a:p>
          <a:p>
            <a:pPr marL="928350" lvl="1" indent="-514350"/>
            <a:r>
              <a:rPr lang="en-US" sz="2600" dirty="0"/>
              <a:t>Allows you to edit files </a:t>
            </a:r>
          </a:p>
          <a:p>
            <a:pPr lvl="1"/>
            <a:r>
              <a:rPr lang="en-US" sz="2600" dirty="0"/>
              <a:t>Definitive branch is called ‘master’</a:t>
            </a:r>
          </a:p>
          <a:p>
            <a:pPr marL="450000" lvl="1" indent="0">
              <a:buNone/>
            </a:pPr>
            <a:endParaRPr lang="en-US" sz="2600" dirty="0"/>
          </a:p>
          <a:p>
            <a:pPr marL="504000" lvl="1" indent="0">
              <a:buNone/>
            </a:pPr>
            <a:endParaRPr lang="en-US" dirty="0"/>
          </a:p>
          <a:p>
            <a:pPr marL="504000" lvl="1" indent="0">
              <a:buNone/>
            </a:pPr>
            <a:endParaRPr lang="en-US" dirty="0"/>
          </a:p>
          <a:p>
            <a:pPr lvl="1"/>
            <a:endParaRPr lang="en-US" dirty="0"/>
          </a:p>
          <a:p>
            <a:pPr lvl="1"/>
            <a:endParaRPr lang="en-US" dirty="0"/>
          </a:p>
          <a:p>
            <a:pPr marL="450000" lvl="1" indent="0">
              <a:buNone/>
            </a:pPr>
            <a:endParaRPr lang="en-US" dirty="0"/>
          </a:p>
        </p:txBody>
      </p:sp>
    </p:spTree>
    <p:extLst>
      <p:ext uri="{BB962C8B-B14F-4D97-AF65-F5344CB8AC3E}">
        <p14:creationId xmlns:p14="http://schemas.microsoft.com/office/powerpoint/2010/main" val="1268850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783</Words>
  <Application>Microsoft Office PowerPoint</Application>
  <PresentationFormat>Widescreen</PresentationFormat>
  <Paragraphs>94</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Slate</vt:lpstr>
      <vt:lpstr>Using the Carolina Hysterectomy Cohort GitHub</vt:lpstr>
      <vt:lpstr>What is Git?</vt:lpstr>
      <vt:lpstr>How Git works</vt:lpstr>
      <vt:lpstr>PowerPoint Presentation</vt:lpstr>
      <vt:lpstr>Bash and Unix shell</vt:lpstr>
      <vt:lpstr>Where to learn</vt:lpstr>
      <vt:lpstr>GitHub</vt:lpstr>
      <vt:lpstr>Why use it?</vt:lpstr>
      <vt:lpstr>Working on GitHub</vt:lpstr>
      <vt:lpstr>Working on GitHub</vt:lpstr>
      <vt:lpstr>How to start your repository </vt:lpstr>
      <vt:lpstr>How to start your repository </vt:lpstr>
      <vt:lpstr>Uploading files onto repository </vt:lpstr>
      <vt:lpstr>Uploading files onto repository </vt:lpstr>
      <vt:lpstr> Making changes to files </vt:lpstr>
      <vt:lpstr>WARNING</vt:lpstr>
      <vt:lpstr>Data Use Agreement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Rivadeneira, Natalie Anabelle</dc:creator>
  <cp:lastModifiedBy>Rivadeneira, Natalie Anabelle</cp:lastModifiedBy>
  <cp:revision>7</cp:revision>
  <dcterms:created xsi:type="dcterms:W3CDTF">2022-04-05T16:17:04Z</dcterms:created>
  <dcterms:modified xsi:type="dcterms:W3CDTF">2022-04-07T16:37:13Z</dcterms:modified>
</cp:coreProperties>
</file>