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Semi Condensed Medium"/>
      <p:regular r:id="rId15"/>
      <p:bold r:id="rId16"/>
      <p:italic r:id="rId17"/>
      <p:boldItalic r:id="rId18"/>
    </p:embeddedFont>
    <p:embeddedFont>
      <p:font typeface="Barlow Semi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11" Type="http://schemas.openxmlformats.org/officeDocument/2006/relationships/slide" Target="slides/slide6.xml"/><Relationship Id="rId22" Type="http://schemas.openxmlformats.org/officeDocument/2006/relationships/font" Target="fonts/BarlowSemi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Semi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SemiCondensedMedium-regular.fntdata"/><Relationship Id="rId14" Type="http://schemas.openxmlformats.org/officeDocument/2006/relationships/slide" Target="slides/slide9.xml"/><Relationship Id="rId17" Type="http://schemas.openxmlformats.org/officeDocument/2006/relationships/font" Target="fonts/BarlowSemiCondensedMedium-italic.fntdata"/><Relationship Id="rId16" Type="http://schemas.openxmlformats.org/officeDocument/2006/relationships/font" Target="fonts/BarlowSemiCondensed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Semi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BarlowSemi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8f29cd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8f29cd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8f29cd240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8f29cd240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f8f29cd240_0_8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f8f29cd240_0_8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8f2a95b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8f2a95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8f29cd240_0_10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8f29cd240_0_10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8f29cd240_0_17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8f29cd240_0_17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f8f29cd240_0_2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f8f29cd240_0_2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8f29cd240_0_19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8f29cd240_0_19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9156173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9156173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57" name="Google Shape;57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64" name="Google Shape;64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75" name="Google Shape;75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9" name="Google Shape;79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83" name="Google Shape;8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2" name="Google Shape;102;p1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1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7" name="Google Shape;107;p1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8" name="Google Shape;108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" name="Google Shape;109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6" name="Google Shape;126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7" name="Google Shape;127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0" name="Google Shape;160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76" name="Google Shape;176;p1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" name="Google Shape;179;p1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80" name="Google Shape;18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85" name="Google Shape;185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92" name="Google Shape;19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5" name="Google Shape;195;p1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" name="Google Shape;196;p1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97" name="Google Shape;197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04" name="Google Shape;204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09" name="Google Shape;209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15" name="Google Shape;215;p1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" name="Google Shape;218;p1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19" name="Google Shape;21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24" name="Google Shape;224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31" name="Google Shape;231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1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1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36" name="Google Shape;236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43" name="Google Shape;243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48" name="Google Shape;248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1" name="Google Shape;251;p17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7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7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" name="Google Shape;255;p17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56" name="Google Shape;256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7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63" name="Google Shape;263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7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68" name="Google Shape;268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73" name="Google Shape;273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80" name="Google Shape;28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8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288" name="Google Shape;288;p18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8"/>
          <p:cNvSpPr txBox="1"/>
          <p:nvPr>
            <p:ph type="ctrTitle"/>
          </p:nvPr>
        </p:nvSpPr>
        <p:spPr>
          <a:xfrm>
            <a:off x="4976950" y="2002525"/>
            <a:ext cx="40659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Computación Blanda</a:t>
            </a:r>
            <a:endParaRPr b="1" sz="4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1ra Previa </a:t>
            </a:r>
            <a:endParaRPr b="1" sz="4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(Terminado)</a:t>
            </a:r>
            <a:endParaRPr b="1" sz="271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82" name="Google Shape;482;p18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Elsa Carolina </a:t>
            </a:r>
            <a:r>
              <a:rPr lang="es" sz="2300"/>
              <a:t>Peláez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Evelyn Rodríguez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Jaime Andrés Valencia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9"/>
          <p:cNvGrpSpPr/>
          <p:nvPr/>
        </p:nvGrpSpPr>
        <p:grpSpPr>
          <a:xfrm>
            <a:off x="5281960" y="2262395"/>
            <a:ext cx="3603771" cy="2881111"/>
            <a:chOff x="862950" y="825025"/>
            <a:chExt cx="5862650" cy="4111175"/>
          </a:xfrm>
        </p:grpSpPr>
        <p:sp>
          <p:nvSpPr>
            <p:cNvPr id="488" name="Google Shape;488;p19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9"/>
          <p:cNvGrpSpPr/>
          <p:nvPr/>
        </p:nvGrpSpPr>
        <p:grpSpPr>
          <a:xfrm>
            <a:off x="651434" y="1621873"/>
            <a:ext cx="635100" cy="734640"/>
            <a:chOff x="731647" y="573573"/>
            <a:chExt cx="635100" cy="734640"/>
          </a:xfrm>
        </p:grpSpPr>
        <p:grpSp>
          <p:nvGrpSpPr>
            <p:cNvPr id="698" name="Google Shape;698;p19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699" name="Google Shape;699;p19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" name="Google Shape;701;p19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02" name="Google Shape;702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705" name="Google Shape;705;p19"/>
          <p:cNvGrpSpPr/>
          <p:nvPr/>
        </p:nvGrpSpPr>
        <p:grpSpPr>
          <a:xfrm>
            <a:off x="651434" y="2698760"/>
            <a:ext cx="635100" cy="733490"/>
            <a:chOff x="731647" y="1650460"/>
            <a:chExt cx="635100" cy="733490"/>
          </a:xfrm>
        </p:grpSpPr>
        <p:grpSp>
          <p:nvGrpSpPr>
            <p:cNvPr id="706" name="Google Shape;706;p19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707" name="Google Shape;707;p19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19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710" name="Google Shape;710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713" name="Google Shape;713;p19"/>
          <p:cNvSpPr txBox="1"/>
          <p:nvPr>
            <p:ph type="title"/>
          </p:nvPr>
        </p:nvSpPr>
        <p:spPr>
          <a:xfrm>
            <a:off x="6004999" y="104586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Tabla de contenido</a:t>
            </a:r>
            <a:endParaRPr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14" name="Google Shape;714;p19"/>
          <p:cNvSpPr txBox="1"/>
          <p:nvPr>
            <p:ph idx="1" type="subTitle"/>
          </p:nvPr>
        </p:nvSpPr>
        <p:spPr>
          <a:xfrm>
            <a:off x="1515013" y="1734075"/>
            <a:ext cx="39876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960"/>
              <a:t>Paper: </a:t>
            </a:r>
            <a:r>
              <a:rPr lang="es" sz="1960"/>
              <a:t>Perceptrón</a:t>
            </a:r>
            <a:r>
              <a:rPr lang="es" sz="1960"/>
              <a:t> y Backpropagation </a:t>
            </a:r>
            <a:endParaRPr sz="1960"/>
          </a:p>
        </p:txBody>
      </p:sp>
      <p:sp>
        <p:nvSpPr>
          <p:cNvPr id="715" name="Google Shape;715;p19"/>
          <p:cNvSpPr txBox="1"/>
          <p:nvPr>
            <p:ph idx="3" type="subTitle"/>
          </p:nvPr>
        </p:nvSpPr>
        <p:spPr>
          <a:xfrm>
            <a:off x="1583985" y="2557050"/>
            <a:ext cx="3304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990"/>
              <a:t>Codigo Procesamiento de lenguaje natural o NLP </a:t>
            </a:r>
            <a:endParaRPr sz="1990"/>
          </a:p>
        </p:txBody>
      </p:sp>
      <p:sp>
        <p:nvSpPr>
          <p:cNvPr id="716" name="Google Shape;716;p19"/>
          <p:cNvSpPr txBox="1"/>
          <p:nvPr>
            <p:ph idx="9" type="title"/>
          </p:nvPr>
        </p:nvSpPr>
        <p:spPr>
          <a:xfrm>
            <a:off x="733604" y="17706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17" name="Google Shape;717;p19"/>
          <p:cNvSpPr txBox="1"/>
          <p:nvPr>
            <p:ph idx="13" type="title"/>
          </p:nvPr>
        </p:nvSpPr>
        <p:spPr>
          <a:xfrm>
            <a:off x="733604" y="28496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0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Paper</a:t>
            </a:r>
            <a:endParaRPr sz="4700"/>
          </a:p>
        </p:txBody>
      </p:sp>
      <p:sp>
        <p:nvSpPr>
          <p:cNvPr id="723" name="Google Shape;723;p2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24" name="Google Shape;724;p20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Resumen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"/>
          <p:cNvSpPr txBox="1"/>
          <p:nvPr>
            <p:ph idx="1" type="subTitle"/>
          </p:nvPr>
        </p:nvSpPr>
        <p:spPr>
          <a:xfrm>
            <a:off x="1195225" y="1410100"/>
            <a:ext cx="70527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En el paper se </a:t>
            </a:r>
            <a:r>
              <a:rPr lang="es" sz="1700">
                <a:solidFill>
                  <a:schemeClr val="dk1"/>
                </a:solidFill>
              </a:rPr>
              <a:t>abordaron</a:t>
            </a:r>
            <a:r>
              <a:rPr lang="es" sz="1700">
                <a:solidFill>
                  <a:schemeClr val="dk1"/>
                </a:solidFill>
              </a:rPr>
              <a:t> los temas de </a:t>
            </a:r>
            <a:r>
              <a:rPr lang="es" sz="1700">
                <a:solidFill>
                  <a:schemeClr val="dk1"/>
                </a:solidFill>
              </a:rPr>
              <a:t>perceptrón</a:t>
            </a:r>
            <a:r>
              <a:rPr lang="es" sz="1700">
                <a:solidFill>
                  <a:schemeClr val="dk1"/>
                </a:solidFill>
              </a:rPr>
              <a:t> y el algoritmo de Backpropagation.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Se </a:t>
            </a:r>
            <a:r>
              <a:rPr lang="es" sz="1700">
                <a:solidFill>
                  <a:schemeClr val="dk1"/>
                </a:solidFill>
              </a:rPr>
              <a:t>define</a:t>
            </a:r>
            <a:r>
              <a:rPr lang="es" sz="1700">
                <a:solidFill>
                  <a:schemeClr val="dk1"/>
                </a:solidFill>
              </a:rPr>
              <a:t> como </a:t>
            </a:r>
            <a:r>
              <a:rPr lang="es" sz="1700">
                <a:solidFill>
                  <a:schemeClr val="dk1"/>
                </a:solidFill>
              </a:rPr>
              <a:t>funciona</a:t>
            </a:r>
            <a:r>
              <a:rPr lang="es" sz="1700">
                <a:solidFill>
                  <a:schemeClr val="dk1"/>
                </a:solidFill>
              </a:rPr>
              <a:t> una neurona seguido de una red neuronal para comprender mejor </a:t>
            </a:r>
            <a:r>
              <a:rPr lang="es" sz="1700">
                <a:solidFill>
                  <a:schemeClr val="dk1"/>
                </a:solidFill>
              </a:rPr>
              <a:t>qué</a:t>
            </a:r>
            <a:r>
              <a:rPr lang="es" sz="1700">
                <a:solidFill>
                  <a:schemeClr val="dk1"/>
                </a:solidFill>
              </a:rPr>
              <a:t> es un </a:t>
            </a:r>
            <a:r>
              <a:rPr lang="es" sz="1700">
                <a:solidFill>
                  <a:schemeClr val="dk1"/>
                </a:solidFill>
              </a:rPr>
              <a:t>perceptrón una vez que se explica su teoría se pasa a explicar el algoritmo backpropagation.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Perceptron</a:t>
            </a:r>
            <a:r>
              <a:rPr b="1" lang="es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462600" y="1222100"/>
            <a:ext cx="4109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 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perceptrón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 abarcaran temas como: 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¿Que es?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Componentes principales del perceptrón.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Entrenamiento.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Interpretación geométrica del algoritmo de aprendizaje.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Funciones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activación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36" name="Google Shape;736;p22"/>
          <p:cNvPicPr preferRelativeResize="0"/>
          <p:nvPr/>
        </p:nvPicPr>
        <p:blipFill rotWithShape="1">
          <a:blip r:embed="rId3">
            <a:alphaModFix/>
          </a:blip>
          <a:srcRect b="13591" l="0" r="0" t="0"/>
          <a:stretch/>
        </p:blipFill>
        <p:spPr>
          <a:xfrm>
            <a:off x="4906425" y="1038150"/>
            <a:ext cx="31908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600" y="2571750"/>
            <a:ext cx="2618750" cy="200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Backpropagation</a:t>
            </a:r>
            <a:endParaRPr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/>
        </p:nvSpPr>
        <p:spPr>
          <a:xfrm>
            <a:off x="462600" y="1222100"/>
            <a:ext cx="4109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 el segmento de backpropagation del paper se abordaron los siguientes temas</a:t>
            </a: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¿Que es?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Descenso pronunciado.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Gradiente en el backpropagation.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❖"/>
            </a:pP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Explicación</a:t>
            </a: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fórmulas</a:t>
            </a: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matemáticas.</a:t>
            </a:r>
            <a:r>
              <a:rPr lang="e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00" y="1025975"/>
            <a:ext cx="3692097" cy="1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500" y="3088325"/>
            <a:ext cx="2965041" cy="1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NLP</a:t>
            </a:r>
            <a:endParaRPr/>
          </a:p>
        </p:txBody>
      </p:sp>
      <p:sp>
        <p:nvSpPr>
          <p:cNvPr id="751" name="Google Shape;751;p24"/>
          <p:cNvSpPr txBox="1"/>
          <p:nvPr>
            <p:ph idx="2" type="title"/>
          </p:nvPr>
        </p:nvSpPr>
        <p:spPr>
          <a:xfrm>
            <a:off x="2973225" y="150193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52" name="Google Shape;752;p24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Resumen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5"/>
          <p:cNvSpPr txBox="1"/>
          <p:nvPr>
            <p:ph type="title"/>
          </p:nvPr>
        </p:nvSpPr>
        <p:spPr>
          <a:xfrm>
            <a:off x="1864225" y="4289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Procesamiento de lenguaje natural</a:t>
            </a:r>
            <a:r>
              <a:rPr b="1" lang="es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58" name="Google Shape;758;p25"/>
          <p:cNvSpPr txBox="1"/>
          <p:nvPr/>
        </p:nvSpPr>
        <p:spPr>
          <a:xfrm>
            <a:off x="462600" y="1222100"/>
            <a:ext cx="4109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 el github se abarca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¿Que es NLP?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Aplicaciones.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Técnicas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Ejemplo de 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tokenización</a:t>
            </a: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Ejemplo de limpieza de stopword.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Machine learning en NLP.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 Semi Condensed"/>
              <a:buChar char="❖"/>
            </a:pPr>
            <a:r>
              <a:rPr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Ejemplo etiquetador sentimiento con Ml.</a:t>
            </a:r>
            <a:endParaRPr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9" name="Google Shape;7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375" y="1311272"/>
            <a:ext cx="2903575" cy="17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375" y="3096476"/>
            <a:ext cx="3567576" cy="19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/>
          <p:nvPr>
            <p:ph type="title"/>
          </p:nvPr>
        </p:nvSpPr>
        <p:spPr>
          <a:xfrm>
            <a:off x="1864225" y="4289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Procesamiento de lenguaje natural</a:t>
            </a:r>
            <a:r>
              <a:rPr b="1" lang="es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66" name="Google Shape;766;p26"/>
          <p:cNvSpPr txBox="1"/>
          <p:nvPr/>
        </p:nvSpPr>
        <p:spPr>
          <a:xfrm>
            <a:off x="462600" y="1222100"/>
            <a:ext cx="410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exponer este tema se 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realizó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un google collab que se compone una primera parte donde se da un contexto del tema a tratar, posterior a esto 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están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algunos de los 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códigos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vistos en clase sobre el tema los cuales hubo que realizar unas pequeñas adaptaciones para que funcionamiento, y por 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último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existen algunos ejemplos de 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técnicas</a:t>
            </a: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usadas en procesamiento del lenguaje natural 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7" name="Google Shape;7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375" y="1311272"/>
            <a:ext cx="2903575" cy="17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375" y="3096476"/>
            <a:ext cx="3567576" cy="19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