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W9HPddgEDApbvl3vKsSzy/RmhL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bah Ul-Has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CFDA08-1809-4E13-8555-19D5C4F38522}">
  <a:tblStyle styleId="{37CFDA08-1809-4E13-8555-19D5C4F3852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03T14:30:15.108">
    <p:pos x="3807" y="922"/>
    <p:text>I would maybe remove this -- better to not assume gender or sex during this time in my opinion based on appearance, but fine if you leave it!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oRL4G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Random_variable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http://qiancy.com/2016/11/12/sne-tsne/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https://blog.csdn.net/witnessai1/article/details/79377975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Covariance: 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measure of the joint variability of two </a:t>
            </a:r>
            <a:r>
              <a:rPr b="0" i="0" lang="en-US" sz="12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random variables</a:t>
            </a:r>
            <a:endParaRPr/>
          </a:p>
        </p:txBody>
      </p:sp>
      <p:sp>
        <p:nvSpPr>
          <p:cNvPr id="327" name="Google Shape;327;p2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Plot6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Plot7</a:t>
            </a:r>
            <a:endParaRPr/>
          </a:p>
        </p:txBody>
      </p:sp>
      <p:sp>
        <p:nvSpPr>
          <p:cNvPr id="347" name="Google Shape;347;p3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Plot6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Plot7</a:t>
            </a:r>
            <a:endParaRPr/>
          </a:p>
        </p:txBody>
      </p:sp>
      <p:sp>
        <p:nvSpPr>
          <p:cNvPr id="368" name="Google Shape;368;p3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Plot6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Plot7</a:t>
            </a:r>
            <a:endParaRPr/>
          </a:p>
        </p:txBody>
      </p:sp>
      <p:sp>
        <p:nvSpPr>
          <p:cNvPr id="383" name="Google Shape;383;p3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https://yolanda-ht.github.io/BioinformaticsRandomSeed/machineLearning/Unsupervised/DimensionalityReduction.html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/>
          <p:nvPr/>
        </p:nvSpPr>
        <p:spPr>
          <a:xfrm>
            <a:off x="0" y="1"/>
            <a:ext cx="9144000" cy="905933"/>
          </a:xfrm>
          <a:prstGeom prst="rect">
            <a:avLst/>
          </a:prstGeom>
          <a:solidFill>
            <a:srgbClr val="C8D2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5"/>
          <p:cNvSpPr txBox="1"/>
          <p:nvPr>
            <p:ph type="title"/>
          </p:nvPr>
        </p:nvSpPr>
        <p:spPr>
          <a:xfrm>
            <a:off x="628650" y="163777"/>
            <a:ext cx="7886700" cy="674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" type="body"/>
          </p:nvPr>
        </p:nvSpPr>
        <p:spPr>
          <a:xfrm>
            <a:off x="628650" y="965200"/>
            <a:ext cx="7886700" cy="3667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5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35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350"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350"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311700" y="758283"/>
            <a:ext cx="85206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6" name="Google Shape;16;p35"/>
          <p:cNvCxnSpPr/>
          <p:nvPr/>
        </p:nvCxnSpPr>
        <p:spPr>
          <a:xfrm>
            <a:off x="0" y="703987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slide" Target="/ppt/slides/slide28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atacamp.com/community/tutorials/pca-analysis-r" TargetMode="External"/><Relationship Id="rId10" Type="http://schemas.openxmlformats.org/officeDocument/2006/relationships/hyperlink" Target="https://projector.tensorflow.org/" TargetMode="External"/><Relationship Id="rId13" Type="http://schemas.openxmlformats.org/officeDocument/2006/relationships/hyperlink" Target="https://cran.r-project.org/web/packages/umap/vignettes/umap.html" TargetMode="External"/><Relationship Id="rId12" Type="http://schemas.openxmlformats.org/officeDocument/2006/relationships/hyperlink" Target="https://ajitjohnson.com/tsne-for-biologist-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uiltin.com/data-science/step-step-explanation-principal-component-analysis" TargetMode="External"/><Relationship Id="rId4" Type="http://schemas.openxmlformats.org/officeDocument/2006/relationships/hyperlink" Target="http://dept.stat.lsa.umich.edu/~jerrick/courses/stat701/notes/mds.html" TargetMode="External"/><Relationship Id="rId9" Type="http://schemas.openxmlformats.org/officeDocument/2006/relationships/hyperlink" Target="https://pair-code.github.io/understanding-umap/" TargetMode="External"/><Relationship Id="rId15" Type="http://schemas.openxmlformats.org/officeDocument/2006/relationships/hyperlink" Target="https://scikit-learn.org/stable/modules/generated/sklearn.manifold.TSNE.html" TargetMode="External"/><Relationship Id="rId14" Type="http://schemas.openxmlformats.org/officeDocument/2006/relationships/hyperlink" Target="https://scikit-learn.org/stable/modules/generated/sklearn.decomposition.PCA.html" TargetMode="External"/><Relationship Id="rId16" Type="http://schemas.openxmlformats.org/officeDocument/2006/relationships/hyperlink" Target="https://umap-learn.readthedocs.io/en/latest/" TargetMode="External"/><Relationship Id="rId5" Type="http://schemas.openxmlformats.org/officeDocument/2006/relationships/hyperlink" Target="https://www.geeksforgeeks.org/difference-between-pca-vs-t-sne/" TargetMode="External"/><Relationship Id="rId6" Type="http://schemas.openxmlformats.org/officeDocument/2006/relationships/hyperlink" Target="https://scikit-learn.org/stable/auto_examples/manifold/plot_compare_methods.html" TargetMode="External"/><Relationship Id="rId7" Type="http://schemas.openxmlformats.org/officeDocument/2006/relationships/hyperlink" Target="https://www.nature.com/articles/nbt.4314" TargetMode="External"/><Relationship Id="rId8" Type="http://schemas.openxmlformats.org/officeDocument/2006/relationships/hyperlink" Target="https://distill.pub/2016/misread-tsne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slide" Target="/ppt/slides/slide14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slide" Target="/ppt/slides/slide1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slide" Target="/ppt/slides/slide14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slide" Target="/ppt/slides/slide14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slide" Target="/ppt/slides/slide1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/>
              <a:t>B9.aa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/>
              <a:t>Dimensionality reduction with </a:t>
            </a:r>
            <a:r>
              <a:rPr lang="en-US" sz="3600">
                <a:solidFill>
                  <a:srgbClr val="C00000"/>
                </a:solidFill>
              </a:rPr>
              <a:t>PCA </a:t>
            </a:r>
            <a:br>
              <a:rPr lang="en-US" sz="3600">
                <a:solidFill>
                  <a:srgbClr val="C00000"/>
                </a:solidFill>
              </a:rPr>
            </a:br>
            <a:r>
              <a:rPr lang="en-US" sz="3600">
                <a:solidFill>
                  <a:srgbClr val="C00000"/>
                </a:solidFill>
              </a:rPr>
              <a:t>(principal component analysis)</a:t>
            </a:r>
            <a:endParaRPr sz="3600">
              <a:solidFill>
                <a:srgbClr val="C00000"/>
              </a:solidFill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Huitian Diao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Concepts of PCA (principal component analysis)</a:t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311700" y="758283"/>
            <a:ext cx="85206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Generalized description: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Maximize variance in the first few dimensions in a new coordinate system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3328" y="1993149"/>
            <a:ext cx="4345353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597" y="1953394"/>
            <a:ext cx="24384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/>
        </p:nvSpPr>
        <p:spPr>
          <a:xfrm>
            <a:off x="394268" y="3676123"/>
            <a:ext cx="3376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variances explained by u1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4344021" y="3669944"/>
            <a:ext cx="42067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variances explained PC1-PC2 plane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Sample application of PCA in bioinformatics</a:t>
            </a:r>
            <a:endParaRPr/>
          </a:p>
        </p:txBody>
      </p:sp>
      <p:pic>
        <p:nvPicPr>
          <p:cNvPr descr="A close up of text on a white background&#10;&#10;Description automatically generated"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17" y="952992"/>
            <a:ext cx="5159830" cy="208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2144114" y="659383"/>
            <a:ext cx="1877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RNA-seq TPM matrix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Sample application of PCA in bioinformatics</a:t>
            </a:r>
            <a:endParaRPr/>
          </a:p>
        </p:txBody>
      </p:sp>
      <p:pic>
        <p:nvPicPr>
          <p:cNvPr descr="Chart, scatter chart&#10;&#10;Description automatically generated"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3381"/>
          <a:stretch/>
        </p:blipFill>
        <p:spPr>
          <a:xfrm>
            <a:off x="1149531" y="3482735"/>
            <a:ext cx="3866606" cy="1574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 background&#10;&#10;Description automatically generated" id="175" name="Google Shape;1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17" y="952992"/>
            <a:ext cx="5159830" cy="208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/>
          <p:nvPr/>
        </p:nvSpPr>
        <p:spPr>
          <a:xfrm>
            <a:off x="2830285" y="2891596"/>
            <a:ext cx="505097" cy="41026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2144114" y="659383"/>
            <a:ext cx="1877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RNA-seq TPM matrix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78378" y="3274560"/>
            <a:ext cx="61574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 sample similarity &amp; differences with lower dimensional embedding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Sample application of PCA in bioinformatics</a:t>
            </a:r>
            <a:endParaRPr/>
          </a:p>
        </p:txBody>
      </p:sp>
      <p:pic>
        <p:nvPicPr>
          <p:cNvPr descr="Chart, scatter chart&#10;&#10;Description automatically generated"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3381"/>
          <a:stretch/>
        </p:blipFill>
        <p:spPr>
          <a:xfrm>
            <a:off x="1149531" y="3482735"/>
            <a:ext cx="3866606" cy="1574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 background&#10;&#10;Description automatically generated" id="185" name="Google Shape;1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17" y="952992"/>
            <a:ext cx="5159830" cy="208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3"/>
          <p:cNvSpPr/>
          <p:nvPr/>
        </p:nvSpPr>
        <p:spPr>
          <a:xfrm>
            <a:off x="2830285" y="2891596"/>
            <a:ext cx="505097" cy="41026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2144114" y="659383"/>
            <a:ext cx="1877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RNA-seq TPM matrix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78378" y="3274560"/>
            <a:ext cx="61574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 sample similarity &amp; differences with lower dimensional embedding</a:t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5767755" y="895866"/>
            <a:ext cx="337624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&amp; simple (comparing with other dimensionality reduction methods)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Explainable distance &amp; variance contribution (linear transformation)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PCA algorithm step by step</a:t>
            </a:r>
            <a:endParaRPr/>
          </a:p>
        </p:txBody>
      </p:sp>
      <p:sp>
        <p:nvSpPr>
          <p:cNvPr id="195" name="Google Shape;195;p14"/>
          <p:cNvSpPr txBox="1"/>
          <p:nvPr/>
        </p:nvSpPr>
        <p:spPr>
          <a:xfrm rot="-1829649">
            <a:off x="2141575" y="1895010"/>
            <a:ext cx="898635" cy="6001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5279409" y="1427343"/>
            <a:ext cx="3646877" cy="30358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covariance matrix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eigenvalues and eigenvectors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 eigenvalues to choose feature 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Forming principal components</a:t>
            </a:r>
            <a:endParaRPr/>
          </a:p>
        </p:txBody>
      </p:sp>
      <p:pic>
        <p:nvPicPr>
          <p:cNvPr descr="Everything you did and didn't know about PCA · Its Neuronal"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594429"/>
            <a:ext cx="4352000" cy="217448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4522222" y="4835723"/>
            <a:ext cx="46217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http://alexhwilliams.info/itsneuronalblog/2016/03/27/pca/</a:t>
            </a:r>
            <a:endParaRPr/>
          </a:p>
        </p:txBody>
      </p:sp>
      <p:sp>
        <p:nvSpPr>
          <p:cNvPr id="199" name="Google Shape;199;p14"/>
          <p:cNvSpPr txBox="1"/>
          <p:nvPr/>
        </p:nvSpPr>
        <p:spPr>
          <a:xfrm>
            <a:off x="0" y="4835722"/>
            <a:ext cx="18405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Detailed algorithm 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311700" y="758283"/>
            <a:ext cx="42603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400"/>
              <a:t>Concepts of dimensionality reduction &amp; PCA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Concepts of dimensionality reduction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Concepts of PCA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Application of PCA in bioinformatics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Algorithmic overview of PCA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400"/>
              <a:t>Hands on practice of PCA with 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Synthesized datasets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Differences in PCA performance with linear datasets &amp; nonlinear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Difference in PCA performance with / without linearly correlated variables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RNAseq TPM matrix</a:t>
            </a:r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4572000" y="758282"/>
            <a:ext cx="42603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3"/>
            </a:pPr>
            <a:r>
              <a:rPr b="1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PCA &amp; other dimensionality reduction methods (t-SNE, UMAP)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Overview of dimensionality reduction methods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Pros and Cons of different methods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Application of t-SNE / UMAP in bioinformatics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3"/>
            </a:pPr>
            <a:r>
              <a:rPr b="1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Demo: PCA with 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Hands on practice: PCA with 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311700" y="758283"/>
            <a:ext cx="42603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400"/>
              <a:t>Concepts of dimensionality reduction &amp; PCA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Concepts of dimensionality reduction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Concepts of PCA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Application of PCA in bioinformatics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Algorithmic overview of PCA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400"/>
              <a:t>Hands on practice of PCA with 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Synthesized datasets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Differences in PCA performance with linear datasets &amp; nonlinear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Difference in PCA performance with / without linearly correlated variables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RNAseq TPM matrix</a:t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4572000" y="758282"/>
            <a:ext cx="42603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3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PCA &amp; other dimensionality reduction methods (t-SNE, UMAP)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dimensionality reduction methods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 and Cons of different methods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of t-SNE / UMAP in bioinformatics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3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Overview of dimensionality methods (explaining some terminologies)</a:t>
            </a:r>
            <a:endParaRPr/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311700" y="758283"/>
            <a:ext cx="85206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/>
              <a:t>* Dimensionality reduction is a type of unsupervised machine learning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Linear (Euclidean space)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PCA / ICA / SVD, etc.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Non-linear (NLDR, including manifold learning)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Kernelling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Kernel PCA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Nearest neighbor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SNE / t-SNE / UMAP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758283"/>
            <a:ext cx="85206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Understand why &amp; when to use PCA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 familiarized with how to perform PCA in R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Basic understanding of differences between PCA and other dimensionality reduction methods (t-SNE, UMAP)</a:t>
            </a:r>
            <a:endParaRPr/>
          </a:p>
        </p:txBody>
      </p:sp>
      <p:sp>
        <p:nvSpPr>
          <p:cNvPr id="70" name="Google Shape;70;p2"/>
          <p:cNvSpPr txBox="1"/>
          <p:nvPr>
            <p:ph idx="4294967295" type="sldNum"/>
          </p:nvPr>
        </p:nvSpPr>
        <p:spPr>
          <a:xfrm>
            <a:off x="8281639" y="4841867"/>
            <a:ext cx="739519" cy="21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Pros and Cons of PCA v.s t-SNE</a:t>
            </a:r>
            <a:endParaRPr/>
          </a:p>
        </p:txBody>
      </p:sp>
      <p:graphicFrame>
        <p:nvGraphicFramePr>
          <p:cNvPr id="235" name="Google Shape;235;p20"/>
          <p:cNvGraphicFramePr/>
          <p:nvPr/>
        </p:nvGraphicFramePr>
        <p:xfrm>
          <a:off x="997057" y="15320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{37CFDA08-1809-4E13-8555-19D5C4F38522}</a:tableStyleId>
              </a:tblPr>
              <a:tblGrid>
                <a:gridCol w="1056475"/>
                <a:gridCol w="2991175"/>
                <a:gridCol w="2975675"/>
              </a:tblGrid>
              <a:tr h="47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PCA (linear)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t-SNE / UMAP (non-linear)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3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Higher interpretability; preserves global structure; lower computational cost; good for data pre-processing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Better performance with dataset with local structures; handles outliers better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6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Trouble with dataset with local structures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Low interpretability; high computational cost; require adjustment of parameters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6" name="Google Shape;236;p20"/>
          <p:cNvSpPr txBox="1"/>
          <p:nvPr/>
        </p:nvSpPr>
        <p:spPr>
          <a:xfrm>
            <a:off x="997057" y="3684283"/>
            <a:ext cx="38347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Search for benchmarks of different methods!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3136900" y="941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Pros and Cons of different methods</a:t>
            </a:r>
            <a:endParaRPr/>
          </a:p>
        </p:txBody>
      </p:sp>
      <p:pic>
        <p:nvPicPr>
          <p:cNvPr id="243" name="Google Shape;2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377" y="1506503"/>
            <a:ext cx="6267716" cy="334278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/>
          <p:nvPr/>
        </p:nvSpPr>
        <p:spPr>
          <a:xfrm>
            <a:off x="311700" y="860406"/>
            <a:ext cx="53992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the S shaped dataset that PCA was not able to solve?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2231680" y="4541508"/>
            <a:ext cx="42530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https://scikit-learn.org/stable/modules/manifold.html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SNE algorithm simplified overview</a:t>
            </a:r>
            <a:endParaRPr/>
          </a:p>
        </p:txBody>
      </p:sp>
      <p:pic>
        <p:nvPicPr>
          <p:cNvPr id="252" name="Google Shape;252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017" y="1100138"/>
            <a:ext cx="1316038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5279409" y="1427343"/>
            <a:ext cx="3646877" cy="30358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high-dimensional Euclidean distances between data points into conditional probabilities that represent similarities</a:t>
            </a:r>
            <a:endParaRPr/>
          </a:p>
          <a:p>
            <a:pPr indent="-14287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low-dimensional counterparts with similar conditional probability to represent high dimensional counterparts </a:t>
            </a:r>
            <a:endParaRPr/>
          </a:p>
        </p:txBody>
      </p:sp>
      <p:grpSp>
        <p:nvGrpSpPr>
          <p:cNvPr id="254" name="Google Shape;254;p22"/>
          <p:cNvGrpSpPr/>
          <p:nvPr/>
        </p:nvGrpSpPr>
        <p:grpSpPr>
          <a:xfrm>
            <a:off x="1330535" y="1100850"/>
            <a:ext cx="2620397" cy="1257300"/>
            <a:chOff x="1774046" y="1467800"/>
            <a:chExt cx="3493863" cy="1676400"/>
          </a:xfrm>
        </p:grpSpPr>
        <p:pic>
          <p:nvPicPr>
            <p:cNvPr id="255" name="Google Shape;25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12109" y="1467800"/>
              <a:ext cx="1955800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22"/>
            <p:cNvSpPr/>
            <p:nvPr/>
          </p:nvSpPr>
          <p:spPr>
            <a:xfrm>
              <a:off x="1774046" y="1659061"/>
              <a:ext cx="454462" cy="38328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22"/>
            <p:cNvCxnSpPr>
              <a:stCxn id="256" idx="3"/>
              <a:endCxn id="255" idx="1"/>
            </p:cNvCxnSpPr>
            <p:nvPr/>
          </p:nvCxnSpPr>
          <p:spPr>
            <a:xfrm>
              <a:off x="2228508" y="1850702"/>
              <a:ext cx="1083600" cy="4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58" name="Google Shape;258;p22"/>
          <p:cNvSpPr txBox="1"/>
          <p:nvPr/>
        </p:nvSpPr>
        <p:spPr>
          <a:xfrm>
            <a:off x="164302" y="3688764"/>
            <a:ext cx="35779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2D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164302" y="1667545"/>
            <a:ext cx="35779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</a:t>
            </a:r>
            <a:endParaRPr/>
          </a:p>
        </p:txBody>
      </p:sp>
      <p:grpSp>
        <p:nvGrpSpPr>
          <p:cNvPr id="260" name="Google Shape;260;p22"/>
          <p:cNvGrpSpPr/>
          <p:nvPr/>
        </p:nvGrpSpPr>
        <p:grpSpPr>
          <a:xfrm>
            <a:off x="2684107" y="2511239"/>
            <a:ext cx="1266825" cy="2069984"/>
            <a:chOff x="3578809" y="3348318"/>
            <a:chExt cx="1689100" cy="2759979"/>
          </a:xfrm>
        </p:grpSpPr>
        <p:pic>
          <p:nvPicPr>
            <p:cNvPr id="261" name="Google Shape;26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78809" y="4025497"/>
              <a:ext cx="1689100" cy="2082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2" name="Google Shape;262;p22"/>
            <p:cNvCxnSpPr/>
            <p:nvPr/>
          </p:nvCxnSpPr>
          <p:spPr>
            <a:xfrm>
              <a:off x="4286250" y="3348318"/>
              <a:ext cx="0" cy="5197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3" name="Google Shape;263;p22"/>
          <p:cNvGrpSpPr/>
          <p:nvPr/>
        </p:nvGrpSpPr>
        <p:grpSpPr>
          <a:xfrm>
            <a:off x="577513" y="2901044"/>
            <a:ext cx="2007060" cy="1852440"/>
            <a:chOff x="770017" y="3868058"/>
            <a:chExt cx="2676081" cy="2469920"/>
          </a:xfrm>
        </p:grpSpPr>
        <p:pic>
          <p:nvPicPr>
            <p:cNvPr id="264" name="Google Shape;264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0017" y="3868058"/>
              <a:ext cx="1846943" cy="2469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85163" y="4374681"/>
              <a:ext cx="322236" cy="397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2"/>
            <p:cNvSpPr/>
            <p:nvPr/>
          </p:nvSpPr>
          <p:spPr>
            <a:xfrm>
              <a:off x="2160783" y="4364181"/>
              <a:ext cx="346615" cy="40784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" name="Google Shape;267;p22"/>
            <p:cNvCxnSpPr>
              <a:endCxn id="266" idx="3"/>
            </p:cNvCxnSpPr>
            <p:nvPr/>
          </p:nvCxnSpPr>
          <p:spPr>
            <a:xfrm rot="10800000">
              <a:off x="2507398" y="4568102"/>
              <a:ext cx="938700" cy="49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SNE algorithm simplified overview</a:t>
            </a: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3">
            <a:alphaModFix/>
          </a:blip>
          <a:srcRect b="4939" l="0" r="0" t="0"/>
          <a:stretch/>
        </p:blipFill>
        <p:spPr>
          <a:xfrm>
            <a:off x="3962179" y="1389529"/>
            <a:ext cx="4684718" cy="2523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 txBox="1"/>
          <p:nvPr/>
        </p:nvSpPr>
        <p:spPr>
          <a:xfrm>
            <a:off x="6911136" y="3636095"/>
            <a:ext cx="164981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Weinberger Lab, Cornell</a:t>
            </a:r>
            <a:endParaRPr/>
          </a:p>
        </p:txBody>
      </p:sp>
      <p:sp>
        <p:nvSpPr>
          <p:cNvPr id="276" name="Google Shape;276;p23"/>
          <p:cNvSpPr txBox="1"/>
          <p:nvPr/>
        </p:nvSpPr>
        <p:spPr>
          <a:xfrm>
            <a:off x="756397" y="1230406"/>
            <a:ext cx="33412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Neighboring probability calculation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to lower dimension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3"/>
          <p:cNvPicPr preferRelativeResize="0"/>
          <p:nvPr/>
        </p:nvPicPr>
        <p:blipFill rotWithShape="1">
          <a:blip r:embed="rId4">
            <a:alphaModFix/>
          </a:blip>
          <a:srcRect b="27708" l="0" r="0" t="0"/>
          <a:stretch/>
        </p:blipFill>
        <p:spPr>
          <a:xfrm>
            <a:off x="628651" y="2263326"/>
            <a:ext cx="3639347" cy="85302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756397" y="3133612"/>
            <a:ext cx="28312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http://qiancy.com/2016/11/12/sne-tsne/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SNE v.s. t-SNE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938" y="1100850"/>
            <a:ext cx="14668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4477" y="1100850"/>
            <a:ext cx="3425078" cy="268664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4"/>
          <p:cNvSpPr txBox="1"/>
          <p:nvPr/>
        </p:nvSpPr>
        <p:spPr>
          <a:xfrm>
            <a:off x="6370244" y="2256556"/>
            <a:ext cx="2232512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neighboring probability calculation, use t-distribution instead of normal distribution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6370244" y="3510495"/>
            <a:ext cx="22325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t-SNE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6370244" y="1452501"/>
            <a:ext cx="2232512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1653415" y="3787494"/>
            <a:ext cx="48413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https://bindog.github.io/blog/2016/06/04/from-sne-to-tsne-to-largevis/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t-SNE v.s. UMAP</a:t>
            </a:r>
            <a:endParaRPr/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938" y="1100850"/>
            <a:ext cx="14668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Category Theory Behind UMAP | Azimuth" id="297" name="Google Shape;2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1450" y="1522876"/>
            <a:ext cx="2026988" cy="167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5"/>
          <p:cNvSpPr txBox="1"/>
          <p:nvPr/>
        </p:nvSpPr>
        <p:spPr>
          <a:xfrm>
            <a:off x="3036764" y="1100850"/>
            <a:ext cx="2156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 simplicial complex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6194782" y="1100850"/>
            <a:ext cx="2232512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Comparing with t-SNE, UMAP employed topological method (fuzzy simplicial complex) for low dimensional embedding calculation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2286000" y="4835723"/>
            <a:ext cx="6858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https://johncarlosbaez.wordpress.com/2020/02/10/the-category-theory-behind-umap/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Application of t-SNE / UMAP in bioinformatics</a:t>
            </a:r>
            <a:endParaRPr/>
          </a:p>
        </p:txBody>
      </p:sp>
      <p:pic>
        <p:nvPicPr>
          <p:cNvPr descr="figure1" id="306" name="Google Shape;3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788" y="833412"/>
            <a:ext cx="5426424" cy="40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6"/>
          <p:cNvSpPr txBox="1"/>
          <p:nvPr/>
        </p:nvSpPr>
        <p:spPr>
          <a:xfrm>
            <a:off x="5726077" y="4841988"/>
            <a:ext cx="34179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https://www.nature.com/articles/nbt.4314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311700" y="844958"/>
            <a:ext cx="8520600" cy="4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US" sz="1150"/>
              <a:t>PCA algorithm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3"/>
              </a:rPr>
              <a:t>A step-by-step explanation of principal component analysis – Zakaria Jaadi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US" sz="1150"/>
              <a:t>Comparisons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4"/>
              </a:rPr>
              <a:t>PCA v.s. MDS – U Michigan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5"/>
              </a:rPr>
              <a:t>PCA v.s. t-SNE – GreeksforGeeks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6"/>
              </a:rPr>
              <a:t>Scikit-learn manifold learning methods comparison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7"/>
              </a:rPr>
              <a:t>Dimensionality reduction for visualizing single-cell data using UMAP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US" sz="1150"/>
              <a:t>Interactive trials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8"/>
              </a:rPr>
              <a:t>How to use t-SNE effectively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9"/>
              </a:rPr>
              <a:t>Understanding UMAP – Andy Coenen, Adam Pearce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10"/>
              </a:rPr>
              <a:t>Embedding projector (UMAP / t-SNE / PCA / etc) – Tensorflow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US" sz="1150"/>
              <a:t>Functions &amp; packages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11"/>
              </a:rPr>
              <a:t>[R] Principal component analysis in R – Datacamp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12"/>
              </a:rPr>
              <a:t>[R] Getting started with t-SNE for biologist – Ajitjohnson.com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13"/>
              </a:rPr>
              <a:t>[R] UMAP in R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14"/>
              </a:rPr>
              <a:t>[Python] sklearn.decomposition.PCA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15"/>
              </a:rPr>
              <a:t>[Python] sklearn.manifold.TSNE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 u="sng">
                <a:solidFill>
                  <a:schemeClr val="hlink"/>
                </a:solidFill>
                <a:hlinkClick r:id="rId16"/>
              </a:rPr>
              <a:t>[Python] UMAP</a:t>
            </a:r>
            <a:endParaRPr sz="115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PCA algorithm step by step</a:t>
            </a:r>
            <a:endParaRPr/>
          </a:p>
        </p:txBody>
      </p:sp>
      <p:sp>
        <p:nvSpPr>
          <p:cNvPr id="319" name="Google Shape;319;p28"/>
          <p:cNvSpPr txBox="1"/>
          <p:nvPr/>
        </p:nvSpPr>
        <p:spPr>
          <a:xfrm rot="-1829649">
            <a:off x="2141575" y="1895010"/>
            <a:ext cx="898635" cy="6001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78211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481" y="1878211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 txBox="1"/>
          <p:nvPr/>
        </p:nvSpPr>
        <p:spPr>
          <a:xfrm>
            <a:off x="5279409" y="1427343"/>
            <a:ext cx="3646877" cy="30358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Calculate covariance matrix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Calculate eigenvalues and eigenvectors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Rank eigenvalues to choose feature 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Forming principal components</a:t>
            </a: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0" y="4835722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PCA algorithm step by step</a:t>
            </a:r>
            <a:endParaRPr/>
          </a:p>
        </p:txBody>
      </p:sp>
      <p:sp>
        <p:nvSpPr>
          <p:cNvPr id="330" name="Google Shape;330;p29"/>
          <p:cNvSpPr txBox="1"/>
          <p:nvPr/>
        </p:nvSpPr>
        <p:spPr>
          <a:xfrm>
            <a:off x="5279409" y="1427343"/>
            <a:ext cx="3646877" cy="30358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covariance matrix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Calculate eigenvalues and eigenvectors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Rank eigenvalues to choose feature 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Forming principal components</a:t>
            </a:r>
            <a:endParaRPr/>
          </a:p>
        </p:txBody>
      </p:sp>
      <p:graphicFrame>
        <p:nvGraphicFramePr>
          <p:cNvPr id="331" name="Google Shape;331;p29"/>
          <p:cNvGraphicFramePr/>
          <p:nvPr/>
        </p:nvGraphicFramePr>
        <p:xfrm>
          <a:off x="2275877" y="9943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{37CFDA08-1809-4E13-8555-19D5C4F38522}</a:tableStyleId>
              </a:tblPr>
              <a:tblGrid>
                <a:gridCol w="743800"/>
                <a:gridCol w="7438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cov(x, x)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cov(x, y)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cov(y, x)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cov(y, y)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29"/>
          <p:cNvSpPr txBox="1"/>
          <p:nvPr/>
        </p:nvSpPr>
        <p:spPr>
          <a:xfrm>
            <a:off x="943372" y="1132273"/>
            <a:ext cx="292259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(covariance) = [                                     ]</a:t>
            </a:r>
            <a:endParaRPr/>
          </a:p>
        </p:txBody>
      </p:sp>
      <p:sp>
        <p:nvSpPr>
          <p:cNvPr id="333" name="Google Shape;333;p29"/>
          <p:cNvSpPr txBox="1"/>
          <p:nvPr/>
        </p:nvSpPr>
        <p:spPr>
          <a:xfrm>
            <a:off x="2320702" y="2063396"/>
            <a:ext cx="132760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                            ]</a:t>
            </a:r>
            <a:endParaRPr/>
          </a:p>
        </p:txBody>
      </p:sp>
      <p:sp>
        <p:nvSpPr>
          <p:cNvPr id="334" name="Google Shape;334;p29"/>
          <p:cNvSpPr txBox="1"/>
          <p:nvPr/>
        </p:nvSpPr>
        <p:spPr>
          <a:xfrm>
            <a:off x="2320702" y="3137366"/>
            <a:ext cx="132760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                            ]</a:t>
            </a:r>
            <a:endParaRPr/>
          </a:p>
        </p:txBody>
      </p:sp>
      <p:graphicFrame>
        <p:nvGraphicFramePr>
          <p:cNvPr id="335" name="Google Shape;335;p29"/>
          <p:cNvGraphicFramePr/>
          <p:nvPr/>
        </p:nvGraphicFramePr>
        <p:xfrm>
          <a:off x="2381981" y="3000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{37CFDA08-1809-4E13-8555-19D5C4F38522}</a:tableStyleId>
              </a:tblPr>
              <a:tblGrid>
                <a:gridCol w="618875"/>
                <a:gridCol w="618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883.6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-814.4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-814.4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905.6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6" name="Google Shape;336;p29"/>
          <p:cNvGraphicFramePr/>
          <p:nvPr/>
        </p:nvGraphicFramePr>
        <p:xfrm>
          <a:off x="2381981" y="19268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{37CFDA08-1809-4E13-8555-19D5C4F38522}</a:tableStyleId>
              </a:tblPr>
              <a:tblGrid>
                <a:gridCol w="618875"/>
                <a:gridCol w="618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984.8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905.9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905.9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991.3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7" name="Google Shape;3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642" y="1703345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642" y="2799328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3281" y="3856758"/>
            <a:ext cx="10287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9"/>
          <p:cNvSpPr txBox="1"/>
          <p:nvPr/>
        </p:nvSpPr>
        <p:spPr>
          <a:xfrm>
            <a:off x="2353606" y="4189642"/>
            <a:ext cx="132760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                            ]</a:t>
            </a:r>
            <a:endParaRPr/>
          </a:p>
        </p:txBody>
      </p:sp>
      <p:graphicFrame>
        <p:nvGraphicFramePr>
          <p:cNvPr id="341" name="Google Shape;341;p29"/>
          <p:cNvGraphicFramePr/>
          <p:nvPr/>
        </p:nvGraphicFramePr>
        <p:xfrm>
          <a:off x="2414885" y="4053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{37CFDA08-1809-4E13-8555-19D5C4F38522}</a:tableStyleId>
              </a:tblPr>
              <a:tblGrid>
                <a:gridCol w="618875"/>
                <a:gridCol w="618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76.3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11.4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11.4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74.8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2" name="Google Shape;342;p29"/>
          <p:cNvSpPr txBox="1"/>
          <p:nvPr/>
        </p:nvSpPr>
        <p:spPr>
          <a:xfrm>
            <a:off x="374469" y="4819125"/>
            <a:ext cx="43492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*cov() covariance of two variables, measuring how two are linearly related</a:t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0" y="4835722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Why we need dimension reduction?</a:t>
            </a:r>
            <a:endParaRPr/>
          </a:p>
        </p:txBody>
      </p:sp>
      <p:pic>
        <p:nvPicPr>
          <p:cNvPr id="76" name="Google Shape;76;p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537" y="1579563"/>
            <a:ext cx="5216525" cy="260826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6044669" y="1464544"/>
            <a:ext cx="219002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in the picture?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Goggles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Brown hair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 lab coat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 with purple liquid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squeeze spout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 gloves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20-30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Female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PCA algorithm step by step</a:t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5279409" y="1427343"/>
            <a:ext cx="3646877" cy="30358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covariance matrix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eigenvalues and eigenvectors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Rank eigenvalues to choose feature 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Forming principal components</a:t>
            </a:r>
            <a:endParaRPr/>
          </a:p>
        </p:txBody>
      </p:sp>
      <p:graphicFrame>
        <p:nvGraphicFramePr>
          <p:cNvPr id="351" name="Google Shape;351;p30"/>
          <p:cNvGraphicFramePr/>
          <p:nvPr/>
        </p:nvGraphicFramePr>
        <p:xfrm>
          <a:off x="2274736" y="8780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{37CFDA08-1809-4E13-8555-19D5C4F38522}</a:tableStyleId>
              </a:tblPr>
              <a:tblGrid>
                <a:gridCol w="743800"/>
                <a:gridCol w="7438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cov(x, x)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cov(x, y)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cov(y, x)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cov(y, y)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30"/>
          <p:cNvSpPr txBox="1"/>
          <p:nvPr/>
        </p:nvSpPr>
        <p:spPr>
          <a:xfrm>
            <a:off x="687648" y="1016038"/>
            <a:ext cx="316464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Matrix (covariance) = [                                     ]</a:t>
            </a:r>
            <a:endParaRPr/>
          </a:p>
        </p:txBody>
      </p:sp>
      <p:sp>
        <p:nvSpPr>
          <p:cNvPr id="353" name="Google Shape;353;p30"/>
          <p:cNvSpPr txBox="1"/>
          <p:nvPr/>
        </p:nvSpPr>
        <p:spPr>
          <a:xfrm>
            <a:off x="684823" y="1333709"/>
            <a:ext cx="62709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ƛ</a:t>
            </a: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05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57" y="1804657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757" y="3370205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0"/>
          <p:cNvSpPr txBox="1"/>
          <p:nvPr/>
        </p:nvSpPr>
        <p:spPr>
          <a:xfrm>
            <a:off x="2539794" y="2252018"/>
            <a:ext cx="132760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                            ]</a:t>
            </a:r>
            <a:endParaRPr/>
          </a:p>
        </p:txBody>
      </p:sp>
      <p:graphicFrame>
        <p:nvGraphicFramePr>
          <p:cNvPr id="357" name="Google Shape;357;p30"/>
          <p:cNvGraphicFramePr/>
          <p:nvPr/>
        </p:nvGraphicFramePr>
        <p:xfrm>
          <a:off x="2601073" y="2115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{37CFDA08-1809-4E13-8555-19D5C4F38522}</a:tableStyleId>
              </a:tblPr>
              <a:tblGrid>
                <a:gridCol w="618875"/>
                <a:gridCol w="618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984.8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905.9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905.9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991.3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30"/>
          <p:cNvSpPr txBox="1"/>
          <p:nvPr/>
        </p:nvSpPr>
        <p:spPr>
          <a:xfrm>
            <a:off x="2539794" y="3846202"/>
            <a:ext cx="132760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                            ]</a:t>
            </a:r>
            <a:endParaRPr/>
          </a:p>
        </p:txBody>
      </p:sp>
      <p:graphicFrame>
        <p:nvGraphicFramePr>
          <p:cNvPr id="359" name="Google Shape;359;p30"/>
          <p:cNvGraphicFramePr/>
          <p:nvPr/>
        </p:nvGraphicFramePr>
        <p:xfrm>
          <a:off x="2601073" y="37096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{37CFDA08-1809-4E13-8555-19D5C4F38522}</a:tableStyleId>
              </a:tblPr>
              <a:tblGrid>
                <a:gridCol w="618875"/>
                <a:gridCol w="618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987.3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869.4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869.4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2764.4</a:t>
                      </a:r>
                      <a:endParaRPr/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0" name="Google Shape;360;p30"/>
          <p:cNvCxnSpPr/>
          <p:nvPr/>
        </p:nvCxnSpPr>
        <p:spPr>
          <a:xfrm flipH="1" rot="10800000">
            <a:off x="1835151" y="2052357"/>
            <a:ext cx="330666" cy="38751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30"/>
          <p:cNvCxnSpPr/>
          <p:nvPr/>
        </p:nvCxnSpPr>
        <p:spPr>
          <a:xfrm rot="10800000">
            <a:off x="1667228" y="2286733"/>
            <a:ext cx="170658" cy="149105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30"/>
          <p:cNvCxnSpPr/>
          <p:nvPr/>
        </p:nvCxnSpPr>
        <p:spPr>
          <a:xfrm flipH="1" rot="10800000">
            <a:off x="1857877" y="3593306"/>
            <a:ext cx="275723" cy="416594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30"/>
          <p:cNvCxnSpPr/>
          <p:nvPr/>
        </p:nvCxnSpPr>
        <p:spPr>
          <a:xfrm rot="10800000">
            <a:off x="1667228" y="3900488"/>
            <a:ext cx="193385" cy="105384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p30"/>
          <p:cNvSpPr txBox="1"/>
          <p:nvPr/>
        </p:nvSpPr>
        <p:spPr>
          <a:xfrm>
            <a:off x="0" y="4835722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PCA algorithm step by step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5279409" y="1427343"/>
            <a:ext cx="3646877" cy="30358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covariance matrix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eigenvalues and eigenvectors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 eigenvalues to choose feature 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Forming principal components</a:t>
            </a:r>
            <a:endParaRPr/>
          </a:p>
        </p:txBody>
      </p:sp>
      <p:grpSp>
        <p:nvGrpSpPr>
          <p:cNvPr id="372" name="Google Shape;372;p31"/>
          <p:cNvGrpSpPr/>
          <p:nvPr/>
        </p:nvGrpSpPr>
        <p:grpSpPr>
          <a:xfrm>
            <a:off x="628650" y="1215572"/>
            <a:ext cx="4261448" cy="3247572"/>
            <a:chOff x="838200" y="1286933"/>
            <a:chExt cx="3416300" cy="2603500"/>
          </a:xfrm>
        </p:grpSpPr>
        <p:pic>
          <p:nvPicPr>
            <p:cNvPr id="373" name="Google Shape;37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200" y="1286933"/>
              <a:ext cx="3416300" cy="260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1"/>
            <p:cNvSpPr txBox="1"/>
            <p:nvPr/>
          </p:nvSpPr>
          <p:spPr>
            <a:xfrm rot="-1829649">
              <a:off x="2855433" y="2626079"/>
              <a:ext cx="1198180" cy="6014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Eigenvalue 1</a:t>
              </a:r>
              <a:endParaRPr b="0" i="0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456734" y="3310759"/>
              <a:ext cx="1089616" cy="1897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/>
            <p:cNvSpPr txBox="1"/>
            <p:nvPr/>
          </p:nvSpPr>
          <p:spPr>
            <a:xfrm rot="3483278">
              <a:off x="1284006" y="2983717"/>
              <a:ext cx="682639" cy="185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Eigenvalue 2</a:t>
              </a:r>
              <a:endParaRPr/>
            </a:p>
          </p:txBody>
        </p:sp>
      </p:grpSp>
      <p:cxnSp>
        <p:nvCxnSpPr>
          <p:cNvPr id="377" name="Google Shape;377;p31"/>
          <p:cNvCxnSpPr/>
          <p:nvPr/>
        </p:nvCxnSpPr>
        <p:spPr>
          <a:xfrm flipH="1" rot="10800000">
            <a:off x="2824804" y="2059067"/>
            <a:ext cx="1354776" cy="81244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p31"/>
          <p:cNvCxnSpPr/>
          <p:nvPr/>
        </p:nvCxnSpPr>
        <p:spPr>
          <a:xfrm rot="10800000">
            <a:off x="2395109" y="2196623"/>
            <a:ext cx="409997" cy="6748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9" name="Google Shape;379;p31"/>
          <p:cNvSpPr txBox="1"/>
          <p:nvPr/>
        </p:nvSpPr>
        <p:spPr>
          <a:xfrm>
            <a:off x="0" y="4835722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PCA algorithm step by step</a:t>
            </a:r>
            <a:endParaRPr/>
          </a:p>
        </p:txBody>
      </p:sp>
      <p:sp>
        <p:nvSpPr>
          <p:cNvPr id="386" name="Google Shape;386;p32"/>
          <p:cNvSpPr txBox="1"/>
          <p:nvPr/>
        </p:nvSpPr>
        <p:spPr>
          <a:xfrm>
            <a:off x="5279409" y="1427343"/>
            <a:ext cx="3646877" cy="30358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covariance matrix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eigenvalues and eigenvectors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 eigenvalues to choose feature vectors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Forming principal components</a:t>
            </a:r>
            <a:endParaRPr/>
          </a:p>
        </p:txBody>
      </p:sp>
      <p:grpSp>
        <p:nvGrpSpPr>
          <p:cNvPr id="387" name="Google Shape;387;p32"/>
          <p:cNvGrpSpPr/>
          <p:nvPr/>
        </p:nvGrpSpPr>
        <p:grpSpPr>
          <a:xfrm>
            <a:off x="628650" y="1215572"/>
            <a:ext cx="4261448" cy="3247572"/>
            <a:chOff x="838200" y="1286933"/>
            <a:chExt cx="3416300" cy="2603500"/>
          </a:xfrm>
        </p:grpSpPr>
        <p:pic>
          <p:nvPicPr>
            <p:cNvPr id="388" name="Google Shape;388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200" y="1286933"/>
              <a:ext cx="3416300" cy="260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2"/>
            <p:cNvSpPr txBox="1"/>
            <p:nvPr/>
          </p:nvSpPr>
          <p:spPr>
            <a:xfrm rot="-1829649">
              <a:off x="2855433" y="2626079"/>
              <a:ext cx="1198180" cy="6014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Eigenvalue 1</a:t>
              </a:r>
              <a:endParaRPr b="0" i="0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456734" y="3310759"/>
              <a:ext cx="1089616" cy="1897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2"/>
            <p:cNvSpPr txBox="1"/>
            <p:nvPr/>
          </p:nvSpPr>
          <p:spPr>
            <a:xfrm rot="3483278">
              <a:off x="1284006" y="2983717"/>
              <a:ext cx="682639" cy="185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Eigenvalue 2</a:t>
              </a:r>
              <a:endParaRPr/>
            </a:p>
          </p:txBody>
        </p:sp>
      </p:grpSp>
      <p:cxnSp>
        <p:nvCxnSpPr>
          <p:cNvPr id="392" name="Google Shape;392;p32"/>
          <p:cNvCxnSpPr/>
          <p:nvPr/>
        </p:nvCxnSpPr>
        <p:spPr>
          <a:xfrm flipH="1" rot="10800000">
            <a:off x="2824804" y="2059067"/>
            <a:ext cx="1354776" cy="81244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p32"/>
          <p:cNvCxnSpPr/>
          <p:nvPr/>
        </p:nvCxnSpPr>
        <p:spPr>
          <a:xfrm rot="10800000">
            <a:off x="2395109" y="2196623"/>
            <a:ext cx="409997" cy="6748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4" name="Google Shape;394;p32"/>
          <p:cNvSpPr txBox="1"/>
          <p:nvPr/>
        </p:nvSpPr>
        <p:spPr>
          <a:xfrm>
            <a:off x="4065814" y="1767509"/>
            <a:ext cx="44755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PC1</a:t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2180250" y="1869437"/>
            <a:ext cx="44755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PC2</a:t>
            </a:r>
            <a:endParaRPr/>
          </a:p>
        </p:txBody>
      </p:sp>
      <p:sp>
        <p:nvSpPr>
          <p:cNvPr id="396" name="Google Shape;396;p32"/>
          <p:cNvSpPr txBox="1"/>
          <p:nvPr/>
        </p:nvSpPr>
        <p:spPr>
          <a:xfrm>
            <a:off x="0" y="4835722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Why we need dimension reduction?</a:t>
            </a:r>
            <a:endParaRPr/>
          </a:p>
        </p:txBody>
      </p:sp>
      <p:pic>
        <p:nvPicPr>
          <p:cNvPr id="83" name="Google Shape;83;p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37" y="1579563"/>
            <a:ext cx="5216525" cy="260826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6044669" y="1464544"/>
            <a:ext cx="219002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in the picture?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Goggles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Brown hair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 lab coat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 with purple liquid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squeeze spout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 gloves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20-30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Female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8608722" y="2861837"/>
            <a:ext cx="52322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F5900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/>
          </a:p>
        </p:txBody>
      </p:sp>
      <p:grpSp>
        <p:nvGrpSpPr>
          <p:cNvPr id="86" name="Google Shape;86;p4"/>
          <p:cNvGrpSpPr/>
          <p:nvPr/>
        </p:nvGrpSpPr>
        <p:grpSpPr>
          <a:xfrm>
            <a:off x="6560928" y="1819747"/>
            <a:ext cx="2091348" cy="2360639"/>
            <a:chOff x="8546471" y="2426329"/>
            <a:chExt cx="2788464" cy="3147518"/>
          </a:xfrm>
        </p:grpSpPr>
        <p:sp>
          <p:nvSpPr>
            <p:cNvPr id="87" name="Google Shape;87;p4"/>
            <p:cNvSpPr/>
            <p:nvPr/>
          </p:nvSpPr>
          <p:spPr>
            <a:xfrm>
              <a:off x="8546471" y="2426329"/>
              <a:ext cx="2770361" cy="1656784"/>
            </a:xfrm>
            <a:custGeom>
              <a:rect b="b" l="l" r="r" t="t"/>
              <a:pathLst>
                <a:path extrusionOk="0" h="1656784" w="2770361">
                  <a:moveTo>
                    <a:pt x="0" y="0"/>
                  </a:moveTo>
                  <a:cubicBezTo>
                    <a:pt x="485000" y="69281"/>
                    <a:pt x="-23959" y="-679"/>
                    <a:pt x="1330860" y="27160"/>
                  </a:cubicBezTo>
                  <a:cubicBezTo>
                    <a:pt x="1349213" y="27537"/>
                    <a:pt x="1367027" y="33491"/>
                    <a:pt x="1385180" y="36214"/>
                  </a:cubicBezTo>
                  <a:cubicBezTo>
                    <a:pt x="1512130" y="55257"/>
                    <a:pt x="1481985" y="43714"/>
                    <a:pt x="1575303" y="72427"/>
                  </a:cubicBezTo>
                  <a:cubicBezTo>
                    <a:pt x="2012714" y="207012"/>
                    <a:pt x="1226593" y="-34756"/>
                    <a:pt x="1683945" y="117695"/>
                  </a:cubicBezTo>
                  <a:cubicBezTo>
                    <a:pt x="1701360" y="123500"/>
                    <a:pt x="1720159" y="123730"/>
                    <a:pt x="1738266" y="126748"/>
                  </a:cubicBezTo>
                  <a:cubicBezTo>
                    <a:pt x="1966194" y="202725"/>
                    <a:pt x="1759688" y="128199"/>
                    <a:pt x="1901228" y="190122"/>
                  </a:cubicBezTo>
                  <a:cubicBezTo>
                    <a:pt x="1931006" y="203150"/>
                    <a:pt x="1961585" y="214265"/>
                    <a:pt x="1991763" y="226336"/>
                  </a:cubicBezTo>
                  <a:lnTo>
                    <a:pt x="2037030" y="244443"/>
                  </a:lnTo>
                  <a:cubicBezTo>
                    <a:pt x="2052119" y="250479"/>
                    <a:pt x="2068775" y="253535"/>
                    <a:pt x="2082297" y="262550"/>
                  </a:cubicBezTo>
                  <a:cubicBezTo>
                    <a:pt x="2091351" y="268586"/>
                    <a:pt x="2100604" y="274332"/>
                    <a:pt x="2109458" y="280657"/>
                  </a:cubicBezTo>
                  <a:cubicBezTo>
                    <a:pt x="2121737" y="289427"/>
                    <a:pt x="2132876" y="299821"/>
                    <a:pt x="2145672" y="307818"/>
                  </a:cubicBezTo>
                  <a:cubicBezTo>
                    <a:pt x="2199217" y="341284"/>
                    <a:pt x="2166800" y="308198"/>
                    <a:pt x="2218099" y="353085"/>
                  </a:cubicBezTo>
                  <a:cubicBezTo>
                    <a:pt x="2230947" y="364327"/>
                    <a:pt x="2241465" y="378057"/>
                    <a:pt x="2254313" y="389299"/>
                  </a:cubicBezTo>
                  <a:cubicBezTo>
                    <a:pt x="2265669" y="399235"/>
                    <a:pt x="2279857" y="405789"/>
                    <a:pt x="2290527" y="416459"/>
                  </a:cubicBezTo>
                  <a:cubicBezTo>
                    <a:pt x="2301197" y="427129"/>
                    <a:pt x="2307751" y="441317"/>
                    <a:pt x="2317687" y="452673"/>
                  </a:cubicBezTo>
                  <a:cubicBezTo>
                    <a:pt x="2328929" y="465521"/>
                    <a:pt x="2342659" y="476039"/>
                    <a:pt x="2353901" y="488887"/>
                  </a:cubicBezTo>
                  <a:cubicBezTo>
                    <a:pt x="2363837" y="500243"/>
                    <a:pt x="2370392" y="514431"/>
                    <a:pt x="2381062" y="525101"/>
                  </a:cubicBezTo>
                  <a:cubicBezTo>
                    <a:pt x="2433371" y="577410"/>
                    <a:pt x="2404199" y="524094"/>
                    <a:pt x="2444436" y="588475"/>
                  </a:cubicBezTo>
                  <a:cubicBezTo>
                    <a:pt x="2451589" y="599920"/>
                    <a:pt x="2455599" y="613116"/>
                    <a:pt x="2462543" y="624689"/>
                  </a:cubicBezTo>
                  <a:cubicBezTo>
                    <a:pt x="2473739" y="643350"/>
                    <a:pt x="2498757" y="679010"/>
                    <a:pt x="2498757" y="679010"/>
                  </a:cubicBezTo>
                  <a:cubicBezTo>
                    <a:pt x="2524746" y="782967"/>
                    <a:pt x="2488406" y="654858"/>
                    <a:pt x="2525917" y="742384"/>
                  </a:cubicBezTo>
                  <a:cubicBezTo>
                    <a:pt x="2530819" y="753821"/>
                    <a:pt x="2531396" y="766680"/>
                    <a:pt x="2534971" y="778598"/>
                  </a:cubicBezTo>
                  <a:cubicBezTo>
                    <a:pt x="2540456" y="796879"/>
                    <a:pt x="2547042" y="814812"/>
                    <a:pt x="2553078" y="832919"/>
                  </a:cubicBezTo>
                  <a:lnTo>
                    <a:pt x="2562131" y="860079"/>
                  </a:lnTo>
                  <a:lnTo>
                    <a:pt x="2580238" y="914400"/>
                  </a:lnTo>
                  <a:lnTo>
                    <a:pt x="2598345" y="950614"/>
                  </a:lnTo>
                  <a:cubicBezTo>
                    <a:pt x="2601475" y="969395"/>
                    <a:pt x="2608347" y="1019535"/>
                    <a:pt x="2616452" y="1041148"/>
                  </a:cubicBezTo>
                  <a:cubicBezTo>
                    <a:pt x="2621191" y="1053785"/>
                    <a:pt x="2628523" y="1065291"/>
                    <a:pt x="2634559" y="1077362"/>
                  </a:cubicBezTo>
                  <a:cubicBezTo>
                    <a:pt x="2637577" y="1092451"/>
                    <a:pt x="2640859" y="1107489"/>
                    <a:pt x="2643612" y="1122629"/>
                  </a:cubicBezTo>
                  <a:cubicBezTo>
                    <a:pt x="2651140" y="1164031"/>
                    <a:pt x="2650635" y="1176218"/>
                    <a:pt x="2661719" y="1213164"/>
                  </a:cubicBezTo>
                  <a:cubicBezTo>
                    <a:pt x="2675580" y="1259369"/>
                    <a:pt x="2680530" y="1261955"/>
                    <a:pt x="2688879" y="1303699"/>
                  </a:cubicBezTo>
                  <a:cubicBezTo>
                    <a:pt x="2692479" y="1321699"/>
                    <a:pt x="2694550" y="1339978"/>
                    <a:pt x="2697933" y="1358020"/>
                  </a:cubicBezTo>
                  <a:cubicBezTo>
                    <a:pt x="2703605" y="1388269"/>
                    <a:pt x="2710004" y="1418376"/>
                    <a:pt x="2716040" y="1448554"/>
                  </a:cubicBezTo>
                  <a:cubicBezTo>
                    <a:pt x="2722266" y="1479686"/>
                    <a:pt x="2725620" y="1500189"/>
                    <a:pt x="2734147" y="1530035"/>
                  </a:cubicBezTo>
                  <a:cubicBezTo>
                    <a:pt x="2736769" y="1539211"/>
                    <a:pt x="2740885" y="1547938"/>
                    <a:pt x="2743200" y="1557196"/>
                  </a:cubicBezTo>
                  <a:cubicBezTo>
                    <a:pt x="2746932" y="1572124"/>
                    <a:pt x="2748205" y="1587617"/>
                    <a:pt x="2752254" y="1602463"/>
                  </a:cubicBezTo>
                  <a:cubicBezTo>
                    <a:pt x="2757276" y="1620877"/>
                    <a:pt x="2770361" y="1656784"/>
                    <a:pt x="2770361" y="1656784"/>
                  </a:cubicBez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9343176" y="3702867"/>
              <a:ext cx="1937442" cy="398353"/>
            </a:xfrm>
            <a:custGeom>
              <a:rect b="b" l="l" r="r" t="t"/>
              <a:pathLst>
                <a:path extrusionOk="0" h="398353" w="1937442">
                  <a:moveTo>
                    <a:pt x="0" y="0"/>
                  </a:moveTo>
                  <a:cubicBezTo>
                    <a:pt x="225640" y="32236"/>
                    <a:pt x="-8621" y="1406"/>
                    <a:pt x="534155" y="18107"/>
                  </a:cubicBezTo>
                  <a:cubicBezTo>
                    <a:pt x="554470" y="18732"/>
                    <a:pt x="723313" y="32905"/>
                    <a:pt x="751438" y="36214"/>
                  </a:cubicBezTo>
                  <a:cubicBezTo>
                    <a:pt x="769669" y="38359"/>
                    <a:pt x="787528" y="43123"/>
                    <a:pt x="805759" y="45268"/>
                  </a:cubicBezTo>
                  <a:cubicBezTo>
                    <a:pt x="838864" y="49163"/>
                    <a:pt x="872151" y="51303"/>
                    <a:pt x="905347" y="54321"/>
                  </a:cubicBezTo>
                  <a:cubicBezTo>
                    <a:pt x="933948" y="60042"/>
                    <a:pt x="976790" y="69117"/>
                    <a:pt x="1004935" y="72428"/>
                  </a:cubicBezTo>
                  <a:cubicBezTo>
                    <a:pt x="1038040" y="76323"/>
                    <a:pt x="1071327" y="78464"/>
                    <a:pt x="1104523" y="81482"/>
                  </a:cubicBezTo>
                  <a:cubicBezTo>
                    <a:pt x="1119612" y="84500"/>
                    <a:pt x="1134581" y="88195"/>
                    <a:pt x="1149790" y="90535"/>
                  </a:cubicBezTo>
                  <a:cubicBezTo>
                    <a:pt x="1173838" y="94234"/>
                    <a:pt x="1198304" y="95104"/>
                    <a:pt x="1222218" y="99588"/>
                  </a:cubicBezTo>
                  <a:cubicBezTo>
                    <a:pt x="1246677" y="104174"/>
                    <a:pt x="1270244" y="112814"/>
                    <a:pt x="1294646" y="117695"/>
                  </a:cubicBezTo>
                  <a:cubicBezTo>
                    <a:pt x="1320479" y="122862"/>
                    <a:pt x="1350565" y="128133"/>
                    <a:pt x="1376127" y="135802"/>
                  </a:cubicBezTo>
                  <a:cubicBezTo>
                    <a:pt x="1394409" y="141286"/>
                    <a:pt x="1413377" y="145373"/>
                    <a:pt x="1430448" y="153909"/>
                  </a:cubicBezTo>
                  <a:cubicBezTo>
                    <a:pt x="1483734" y="180552"/>
                    <a:pt x="1453858" y="167748"/>
                    <a:pt x="1520982" y="190123"/>
                  </a:cubicBezTo>
                  <a:lnTo>
                    <a:pt x="1548143" y="199177"/>
                  </a:lnTo>
                  <a:cubicBezTo>
                    <a:pt x="1557196" y="202195"/>
                    <a:pt x="1566767" y="203962"/>
                    <a:pt x="1575303" y="208230"/>
                  </a:cubicBezTo>
                  <a:cubicBezTo>
                    <a:pt x="1599446" y="220301"/>
                    <a:pt x="1625272" y="229471"/>
                    <a:pt x="1647731" y="244444"/>
                  </a:cubicBezTo>
                  <a:cubicBezTo>
                    <a:pt x="1682831" y="267845"/>
                    <a:pt x="1664568" y="259110"/>
                    <a:pt x="1702052" y="271604"/>
                  </a:cubicBezTo>
                  <a:cubicBezTo>
                    <a:pt x="1711105" y="277640"/>
                    <a:pt x="1719480" y="284845"/>
                    <a:pt x="1729212" y="289711"/>
                  </a:cubicBezTo>
                  <a:cubicBezTo>
                    <a:pt x="1737748" y="293979"/>
                    <a:pt x="1748031" y="294130"/>
                    <a:pt x="1756373" y="298765"/>
                  </a:cubicBezTo>
                  <a:cubicBezTo>
                    <a:pt x="1775396" y="309334"/>
                    <a:pt x="1792586" y="322908"/>
                    <a:pt x="1810693" y="334979"/>
                  </a:cubicBezTo>
                  <a:lnTo>
                    <a:pt x="1837854" y="353085"/>
                  </a:lnTo>
                  <a:cubicBezTo>
                    <a:pt x="1846907" y="359120"/>
                    <a:pt x="1854692" y="367751"/>
                    <a:pt x="1865014" y="371192"/>
                  </a:cubicBezTo>
                  <a:cubicBezTo>
                    <a:pt x="1925737" y="391433"/>
                    <a:pt x="1902264" y="380763"/>
                    <a:pt x="1937442" y="398353"/>
                  </a:cubicBez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8646059" y="3992578"/>
              <a:ext cx="2580238" cy="153909"/>
            </a:xfrm>
            <a:custGeom>
              <a:rect b="b" l="l" r="r" t="t"/>
              <a:pathLst>
                <a:path extrusionOk="0" h="153909" w="2580238">
                  <a:moveTo>
                    <a:pt x="0" y="0"/>
                  </a:moveTo>
                  <a:cubicBezTo>
                    <a:pt x="259878" y="32487"/>
                    <a:pt x="-9616" y="1434"/>
                    <a:pt x="615636" y="18107"/>
                  </a:cubicBezTo>
                  <a:cubicBezTo>
                    <a:pt x="766569" y="22132"/>
                    <a:pt x="713658" y="26276"/>
                    <a:pt x="832919" y="36214"/>
                  </a:cubicBezTo>
                  <a:cubicBezTo>
                    <a:pt x="878130" y="39982"/>
                    <a:pt x="923477" y="41917"/>
                    <a:pt x="968721" y="45268"/>
                  </a:cubicBezTo>
                  <a:cubicBezTo>
                    <a:pt x="1004961" y="47952"/>
                    <a:pt x="1041079" y="52305"/>
                    <a:pt x="1077363" y="54321"/>
                  </a:cubicBezTo>
                  <a:cubicBezTo>
                    <a:pt x="1231749" y="62898"/>
                    <a:pt x="1296533" y="60514"/>
                    <a:pt x="1439501" y="72428"/>
                  </a:cubicBezTo>
                  <a:cubicBezTo>
                    <a:pt x="1463747" y="74449"/>
                    <a:pt x="1487765" y="78638"/>
                    <a:pt x="1511929" y="81481"/>
                  </a:cubicBezTo>
                  <a:cubicBezTo>
                    <a:pt x="1539069" y="84674"/>
                    <a:pt x="1566322" y="86923"/>
                    <a:pt x="1593410" y="90535"/>
                  </a:cubicBezTo>
                  <a:cubicBezTo>
                    <a:pt x="1611606" y="92961"/>
                    <a:pt x="1629500" y="97443"/>
                    <a:pt x="1647731" y="99588"/>
                  </a:cubicBezTo>
                  <a:cubicBezTo>
                    <a:pt x="1680836" y="103483"/>
                    <a:pt x="1714190" y="104961"/>
                    <a:pt x="1747319" y="108642"/>
                  </a:cubicBezTo>
                  <a:cubicBezTo>
                    <a:pt x="1768528" y="110999"/>
                    <a:pt x="1789519" y="115048"/>
                    <a:pt x="1810693" y="117695"/>
                  </a:cubicBezTo>
                  <a:cubicBezTo>
                    <a:pt x="1837810" y="121085"/>
                    <a:pt x="1865058" y="123359"/>
                    <a:pt x="1892175" y="126749"/>
                  </a:cubicBezTo>
                  <a:cubicBezTo>
                    <a:pt x="1913349" y="129396"/>
                    <a:pt x="1934375" y="133155"/>
                    <a:pt x="1955549" y="135802"/>
                  </a:cubicBezTo>
                  <a:cubicBezTo>
                    <a:pt x="1982665" y="139192"/>
                    <a:pt x="2009890" y="141663"/>
                    <a:pt x="2037030" y="144856"/>
                  </a:cubicBezTo>
                  <a:lnTo>
                    <a:pt x="2109458" y="153909"/>
                  </a:lnTo>
                  <a:lnTo>
                    <a:pt x="2426329" y="144856"/>
                  </a:lnTo>
                  <a:cubicBezTo>
                    <a:pt x="2460745" y="143292"/>
                    <a:pt x="2516127" y="135987"/>
                    <a:pt x="2553078" y="126749"/>
                  </a:cubicBezTo>
                  <a:cubicBezTo>
                    <a:pt x="2562336" y="124434"/>
                    <a:pt x="2573490" y="124443"/>
                    <a:pt x="2580238" y="117695"/>
                  </a:cubicBezTo>
                  <a:lnTo>
                    <a:pt x="2580238" y="99588"/>
                  </a:ln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573632" y="4119327"/>
              <a:ext cx="2634558" cy="235390"/>
            </a:xfrm>
            <a:custGeom>
              <a:rect b="b" l="l" r="r" t="t"/>
              <a:pathLst>
                <a:path extrusionOk="0" h="235390" w="2634558">
                  <a:moveTo>
                    <a:pt x="0" y="226336"/>
                  </a:moveTo>
                  <a:cubicBezTo>
                    <a:pt x="21125" y="229354"/>
                    <a:pt x="42035" y="235390"/>
                    <a:pt x="63374" y="235390"/>
                  </a:cubicBezTo>
                  <a:cubicBezTo>
                    <a:pt x="361474" y="235390"/>
                    <a:pt x="200709" y="234214"/>
                    <a:pt x="353085" y="217283"/>
                  </a:cubicBezTo>
                  <a:cubicBezTo>
                    <a:pt x="386214" y="213602"/>
                    <a:pt x="419523" y="211718"/>
                    <a:pt x="452673" y="208229"/>
                  </a:cubicBezTo>
                  <a:cubicBezTo>
                    <a:pt x="476870" y="205682"/>
                    <a:pt x="500880" y="201483"/>
                    <a:pt x="525101" y="199176"/>
                  </a:cubicBezTo>
                  <a:cubicBezTo>
                    <a:pt x="564271" y="195446"/>
                    <a:pt x="603584" y="193391"/>
                    <a:pt x="642796" y="190123"/>
                  </a:cubicBezTo>
                  <a:cubicBezTo>
                    <a:pt x="676014" y="187355"/>
                    <a:pt x="709130" y="183362"/>
                    <a:pt x="742384" y="181069"/>
                  </a:cubicBezTo>
                  <a:cubicBezTo>
                    <a:pt x="910737" y="169458"/>
                    <a:pt x="1056976" y="166593"/>
                    <a:pt x="1231271" y="162962"/>
                  </a:cubicBezTo>
                  <a:lnTo>
                    <a:pt x="1774479" y="153909"/>
                  </a:lnTo>
                  <a:cubicBezTo>
                    <a:pt x="1856834" y="147809"/>
                    <a:pt x="1993342" y="141826"/>
                    <a:pt x="2091350" y="126748"/>
                  </a:cubicBezTo>
                  <a:cubicBezTo>
                    <a:pt x="2208231" y="108766"/>
                    <a:pt x="2073650" y="126674"/>
                    <a:pt x="2172831" y="108641"/>
                  </a:cubicBezTo>
                  <a:cubicBezTo>
                    <a:pt x="2193826" y="104824"/>
                    <a:pt x="2215211" y="103405"/>
                    <a:pt x="2236206" y="99588"/>
                  </a:cubicBezTo>
                  <a:cubicBezTo>
                    <a:pt x="2248448" y="97362"/>
                    <a:pt x="2260218" y="92974"/>
                    <a:pt x="2272419" y="90534"/>
                  </a:cubicBezTo>
                  <a:cubicBezTo>
                    <a:pt x="2341792" y="76659"/>
                    <a:pt x="2308846" y="87003"/>
                    <a:pt x="2372008" y="72427"/>
                  </a:cubicBezTo>
                  <a:cubicBezTo>
                    <a:pt x="2396256" y="66831"/>
                    <a:pt x="2419742" y="57408"/>
                    <a:pt x="2444435" y="54321"/>
                  </a:cubicBezTo>
                  <a:cubicBezTo>
                    <a:pt x="2507137" y="46483"/>
                    <a:pt x="2508813" y="48062"/>
                    <a:pt x="2562130" y="36214"/>
                  </a:cubicBezTo>
                  <a:cubicBezTo>
                    <a:pt x="2565097" y="35555"/>
                    <a:pt x="2619140" y="22881"/>
                    <a:pt x="2625505" y="18107"/>
                  </a:cubicBezTo>
                  <a:cubicBezTo>
                    <a:pt x="2630903" y="14058"/>
                    <a:pt x="2631540" y="6036"/>
                    <a:pt x="2634558" y="0"/>
                  </a:cubicBez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366218" y="4119327"/>
              <a:ext cx="887239" cy="497940"/>
            </a:xfrm>
            <a:custGeom>
              <a:rect b="b" l="l" r="r" t="t"/>
              <a:pathLst>
                <a:path extrusionOk="0" h="497940" w="887239">
                  <a:moveTo>
                    <a:pt x="0" y="488887"/>
                  </a:moveTo>
                  <a:cubicBezTo>
                    <a:pt x="21125" y="491905"/>
                    <a:pt x="42035" y="497940"/>
                    <a:pt x="63374" y="497940"/>
                  </a:cubicBezTo>
                  <a:cubicBezTo>
                    <a:pt x="75817" y="497940"/>
                    <a:pt x="87670" y="492462"/>
                    <a:pt x="99588" y="488887"/>
                  </a:cubicBezTo>
                  <a:cubicBezTo>
                    <a:pt x="247545" y="444501"/>
                    <a:pt x="69587" y="495869"/>
                    <a:pt x="199176" y="452673"/>
                  </a:cubicBezTo>
                  <a:cubicBezTo>
                    <a:pt x="210980" y="448738"/>
                    <a:pt x="223319" y="446638"/>
                    <a:pt x="235390" y="443620"/>
                  </a:cubicBezTo>
                  <a:cubicBezTo>
                    <a:pt x="247461" y="437584"/>
                    <a:pt x="259886" y="432209"/>
                    <a:pt x="271604" y="425513"/>
                  </a:cubicBezTo>
                  <a:cubicBezTo>
                    <a:pt x="281051" y="420115"/>
                    <a:pt x="289032" y="412272"/>
                    <a:pt x="298764" y="407406"/>
                  </a:cubicBezTo>
                  <a:cubicBezTo>
                    <a:pt x="311754" y="400911"/>
                    <a:pt x="350531" y="392201"/>
                    <a:pt x="362138" y="389299"/>
                  </a:cubicBezTo>
                  <a:cubicBezTo>
                    <a:pt x="371192" y="383263"/>
                    <a:pt x="379356" y="375611"/>
                    <a:pt x="389299" y="371192"/>
                  </a:cubicBezTo>
                  <a:cubicBezTo>
                    <a:pt x="406740" y="363440"/>
                    <a:pt x="443620" y="353085"/>
                    <a:pt x="443620" y="353085"/>
                  </a:cubicBezTo>
                  <a:cubicBezTo>
                    <a:pt x="452673" y="347049"/>
                    <a:pt x="461333" y="340376"/>
                    <a:pt x="470780" y="334978"/>
                  </a:cubicBezTo>
                  <a:cubicBezTo>
                    <a:pt x="517147" y="308482"/>
                    <a:pt x="499934" y="326803"/>
                    <a:pt x="543208" y="289711"/>
                  </a:cubicBezTo>
                  <a:cubicBezTo>
                    <a:pt x="552929" y="281379"/>
                    <a:pt x="560532" y="270747"/>
                    <a:pt x="570368" y="262550"/>
                  </a:cubicBezTo>
                  <a:cubicBezTo>
                    <a:pt x="600266" y="237634"/>
                    <a:pt x="598329" y="248469"/>
                    <a:pt x="633742" y="226336"/>
                  </a:cubicBezTo>
                  <a:cubicBezTo>
                    <a:pt x="696379" y="187188"/>
                    <a:pt x="643758" y="207908"/>
                    <a:pt x="697117" y="190123"/>
                  </a:cubicBezTo>
                  <a:cubicBezTo>
                    <a:pt x="706170" y="184087"/>
                    <a:pt x="716145" y="179245"/>
                    <a:pt x="724277" y="172016"/>
                  </a:cubicBezTo>
                  <a:cubicBezTo>
                    <a:pt x="743416" y="155003"/>
                    <a:pt x="757292" y="131899"/>
                    <a:pt x="778598" y="117695"/>
                  </a:cubicBezTo>
                  <a:lnTo>
                    <a:pt x="805758" y="99588"/>
                  </a:lnTo>
                  <a:cubicBezTo>
                    <a:pt x="850715" y="32151"/>
                    <a:pt x="792934" y="114977"/>
                    <a:pt x="851026" y="45267"/>
                  </a:cubicBezTo>
                  <a:cubicBezTo>
                    <a:pt x="908136" y="-23265"/>
                    <a:pt x="834554" y="52685"/>
                    <a:pt x="887239" y="0"/>
                  </a:cubicBez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0275679" y="4046615"/>
              <a:ext cx="1059256" cy="878470"/>
            </a:xfrm>
            <a:custGeom>
              <a:rect b="b" l="l" r="r" t="t"/>
              <a:pathLst>
                <a:path extrusionOk="0" h="878470" w="1059256">
                  <a:moveTo>
                    <a:pt x="0" y="878470"/>
                  </a:moveTo>
                  <a:cubicBezTo>
                    <a:pt x="109522" y="867518"/>
                    <a:pt x="61765" y="879008"/>
                    <a:pt x="144856" y="851310"/>
                  </a:cubicBezTo>
                  <a:lnTo>
                    <a:pt x="172016" y="842256"/>
                  </a:lnTo>
                  <a:cubicBezTo>
                    <a:pt x="181070" y="839238"/>
                    <a:pt x="190641" y="837471"/>
                    <a:pt x="199177" y="833203"/>
                  </a:cubicBezTo>
                  <a:cubicBezTo>
                    <a:pt x="211248" y="827167"/>
                    <a:pt x="222587" y="819364"/>
                    <a:pt x="235391" y="815096"/>
                  </a:cubicBezTo>
                  <a:cubicBezTo>
                    <a:pt x="258999" y="807226"/>
                    <a:pt x="307818" y="796989"/>
                    <a:pt x="307818" y="796989"/>
                  </a:cubicBezTo>
                  <a:cubicBezTo>
                    <a:pt x="319889" y="790953"/>
                    <a:pt x="331395" y="783621"/>
                    <a:pt x="344032" y="778882"/>
                  </a:cubicBezTo>
                  <a:cubicBezTo>
                    <a:pt x="367250" y="770175"/>
                    <a:pt x="385510" y="771723"/>
                    <a:pt x="407406" y="760775"/>
                  </a:cubicBezTo>
                  <a:cubicBezTo>
                    <a:pt x="417138" y="755909"/>
                    <a:pt x="424835" y="747534"/>
                    <a:pt x="434567" y="742668"/>
                  </a:cubicBezTo>
                  <a:cubicBezTo>
                    <a:pt x="509493" y="705206"/>
                    <a:pt x="403747" y="772025"/>
                    <a:pt x="497941" y="715508"/>
                  </a:cubicBezTo>
                  <a:cubicBezTo>
                    <a:pt x="516602" y="704312"/>
                    <a:pt x="534155" y="691365"/>
                    <a:pt x="552262" y="679294"/>
                  </a:cubicBezTo>
                  <a:cubicBezTo>
                    <a:pt x="561315" y="673258"/>
                    <a:pt x="569690" y="666053"/>
                    <a:pt x="579422" y="661187"/>
                  </a:cubicBezTo>
                  <a:cubicBezTo>
                    <a:pt x="591493" y="655151"/>
                    <a:pt x="605097" y="651511"/>
                    <a:pt x="615636" y="643080"/>
                  </a:cubicBezTo>
                  <a:cubicBezTo>
                    <a:pt x="635632" y="627083"/>
                    <a:pt x="651850" y="606866"/>
                    <a:pt x="669957" y="588759"/>
                  </a:cubicBezTo>
                  <a:cubicBezTo>
                    <a:pt x="679010" y="579706"/>
                    <a:pt x="689435" y="571842"/>
                    <a:pt x="697117" y="561599"/>
                  </a:cubicBezTo>
                  <a:cubicBezTo>
                    <a:pt x="706171" y="549528"/>
                    <a:pt x="714184" y="536601"/>
                    <a:pt x="724278" y="525385"/>
                  </a:cubicBezTo>
                  <a:cubicBezTo>
                    <a:pt x="741408" y="506351"/>
                    <a:pt x="767146" y="493968"/>
                    <a:pt x="778598" y="471064"/>
                  </a:cubicBezTo>
                  <a:cubicBezTo>
                    <a:pt x="789667" y="448926"/>
                    <a:pt x="798816" y="426885"/>
                    <a:pt x="814812" y="407690"/>
                  </a:cubicBezTo>
                  <a:cubicBezTo>
                    <a:pt x="823009" y="397854"/>
                    <a:pt x="832919" y="389583"/>
                    <a:pt x="841973" y="380530"/>
                  </a:cubicBezTo>
                  <a:cubicBezTo>
                    <a:pt x="844991" y="371476"/>
                    <a:pt x="845732" y="361310"/>
                    <a:pt x="851026" y="353369"/>
                  </a:cubicBezTo>
                  <a:cubicBezTo>
                    <a:pt x="858128" y="342716"/>
                    <a:pt x="869990" y="336045"/>
                    <a:pt x="878187" y="326209"/>
                  </a:cubicBezTo>
                  <a:cubicBezTo>
                    <a:pt x="885153" y="317850"/>
                    <a:pt x="890258" y="308102"/>
                    <a:pt x="896294" y="299048"/>
                  </a:cubicBezTo>
                  <a:cubicBezTo>
                    <a:pt x="899312" y="289995"/>
                    <a:pt x="901079" y="280424"/>
                    <a:pt x="905347" y="271888"/>
                  </a:cubicBezTo>
                  <a:cubicBezTo>
                    <a:pt x="910213" y="262156"/>
                    <a:pt x="919168" y="254729"/>
                    <a:pt x="923454" y="244728"/>
                  </a:cubicBezTo>
                  <a:cubicBezTo>
                    <a:pt x="929028" y="231723"/>
                    <a:pt x="938985" y="173550"/>
                    <a:pt x="941561" y="163246"/>
                  </a:cubicBezTo>
                  <a:cubicBezTo>
                    <a:pt x="950054" y="129274"/>
                    <a:pt x="953174" y="136148"/>
                    <a:pt x="968721" y="99872"/>
                  </a:cubicBezTo>
                  <a:cubicBezTo>
                    <a:pt x="979766" y="74101"/>
                    <a:pt x="974135" y="67298"/>
                    <a:pt x="995882" y="45551"/>
                  </a:cubicBezTo>
                  <a:cubicBezTo>
                    <a:pt x="1003576" y="37857"/>
                    <a:pt x="1013989" y="33480"/>
                    <a:pt x="1023042" y="27444"/>
                  </a:cubicBezTo>
                  <a:cubicBezTo>
                    <a:pt x="1044497" y="-4738"/>
                    <a:pt x="1030268" y="284"/>
                    <a:pt x="1059256" y="284"/>
                  </a:cubicBez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153053" y="4074059"/>
              <a:ext cx="2145672" cy="1195794"/>
            </a:xfrm>
            <a:custGeom>
              <a:rect b="b" l="l" r="r" t="t"/>
              <a:pathLst>
                <a:path extrusionOk="0" h="1195794" w="2145672">
                  <a:moveTo>
                    <a:pt x="0" y="1176951"/>
                  </a:moveTo>
                  <a:cubicBezTo>
                    <a:pt x="171051" y="1201385"/>
                    <a:pt x="109158" y="1195058"/>
                    <a:pt x="425513" y="1195058"/>
                  </a:cubicBezTo>
                  <a:cubicBezTo>
                    <a:pt x="612642" y="1195058"/>
                    <a:pt x="799723" y="1189022"/>
                    <a:pt x="986828" y="1186004"/>
                  </a:cubicBezTo>
                  <a:lnTo>
                    <a:pt x="1041149" y="1176951"/>
                  </a:lnTo>
                  <a:lnTo>
                    <a:pt x="1167897" y="1158844"/>
                  </a:lnTo>
                  <a:lnTo>
                    <a:pt x="1222218" y="1140737"/>
                  </a:lnTo>
                  <a:cubicBezTo>
                    <a:pt x="1231272" y="1137719"/>
                    <a:pt x="1240021" y="1133556"/>
                    <a:pt x="1249379" y="1131684"/>
                  </a:cubicBezTo>
                  <a:lnTo>
                    <a:pt x="1294646" y="1122630"/>
                  </a:lnTo>
                  <a:cubicBezTo>
                    <a:pt x="1431270" y="1054319"/>
                    <a:pt x="1277018" y="1125489"/>
                    <a:pt x="1394234" y="1086416"/>
                  </a:cubicBezTo>
                  <a:cubicBezTo>
                    <a:pt x="1407038" y="1082148"/>
                    <a:pt x="1418875" y="1075253"/>
                    <a:pt x="1430448" y="1068309"/>
                  </a:cubicBezTo>
                  <a:cubicBezTo>
                    <a:pt x="1449109" y="1057113"/>
                    <a:pt x="1464124" y="1038976"/>
                    <a:pt x="1484769" y="1032095"/>
                  </a:cubicBezTo>
                  <a:lnTo>
                    <a:pt x="1511929" y="1023042"/>
                  </a:lnTo>
                  <a:cubicBezTo>
                    <a:pt x="1579360" y="978089"/>
                    <a:pt x="1496547" y="1035861"/>
                    <a:pt x="1566250" y="977775"/>
                  </a:cubicBezTo>
                  <a:cubicBezTo>
                    <a:pt x="1574609" y="970809"/>
                    <a:pt x="1585149" y="966749"/>
                    <a:pt x="1593410" y="959668"/>
                  </a:cubicBezTo>
                  <a:cubicBezTo>
                    <a:pt x="1606372" y="948558"/>
                    <a:pt x="1616149" y="933935"/>
                    <a:pt x="1629624" y="923454"/>
                  </a:cubicBezTo>
                  <a:cubicBezTo>
                    <a:pt x="1643514" y="912650"/>
                    <a:pt x="1660250" y="906054"/>
                    <a:pt x="1674892" y="896293"/>
                  </a:cubicBezTo>
                  <a:cubicBezTo>
                    <a:pt x="1742696" y="851090"/>
                    <a:pt x="1682320" y="888594"/>
                    <a:pt x="1738266" y="841973"/>
                  </a:cubicBezTo>
                  <a:cubicBezTo>
                    <a:pt x="1746625" y="835007"/>
                    <a:pt x="1756373" y="829902"/>
                    <a:pt x="1765426" y="823866"/>
                  </a:cubicBezTo>
                  <a:cubicBezTo>
                    <a:pt x="1832389" y="723420"/>
                    <a:pt x="1718685" y="887450"/>
                    <a:pt x="1819747" y="769545"/>
                  </a:cubicBezTo>
                  <a:cubicBezTo>
                    <a:pt x="1828530" y="759298"/>
                    <a:pt x="1831158" y="745049"/>
                    <a:pt x="1837854" y="733331"/>
                  </a:cubicBezTo>
                  <a:cubicBezTo>
                    <a:pt x="1843252" y="723884"/>
                    <a:pt x="1849432" y="714876"/>
                    <a:pt x="1855961" y="706171"/>
                  </a:cubicBezTo>
                  <a:cubicBezTo>
                    <a:pt x="1876606" y="678644"/>
                    <a:pt x="1901099" y="653868"/>
                    <a:pt x="1919335" y="624690"/>
                  </a:cubicBezTo>
                  <a:cubicBezTo>
                    <a:pt x="1934424" y="600547"/>
                    <a:pt x="1947520" y="575038"/>
                    <a:pt x="1964602" y="552262"/>
                  </a:cubicBezTo>
                  <a:cubicBezTo>
                    <a:pt x="1983188" y="527482"/>
                    <a:pt x="1999928" y="509661"/>
                    <a:pt x="2009870" y="479834"/>
                  </a:cubicBezTo>
                  <a:cubicBezTo>
                    <a:pt x="2038847" y="392902"/>
                    <a:pt x="2064019" y="304747"/>
                    <a:pt x="2091351" y="217284"/>
                  </a:cubicBezTo>
                  <a:cubicBezTo>
                    <a:pt x="2094198" y="208175"/>
                    <a:pt x="2097386" y="199177"/>
                    <a:pt x="2100404" y="190123"/>
                  </a:cubicBezTo>
                  <a:lnTo>
                    <a:pt x="2127565" y="108642"/>
                  </a:lnTo>
                  <a:lnTo>
                    <a:pt x="2136618" y="81482"/>
                  </a:lnTo>
                  <a:cubicBezTo>
                    <a:pt x="2139636" y="72428"/>
                    <a:pt x="2145672" y="63864"/>
                    <a:pt x="2145672" y="54321"/>
                  </a:cubicBezTo>
                  <a:lnTo>
                    <a:pt x="2145672" y="0"/>
                  </a:ln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09434" y="4155541"/>
              <a:ext cx="2544023" cy="1418306"/>
            </a:xfrm>
            <a:custGeom>
              <a:rect b="b" l="l" r="r" t="t"/>
              <a:pathLst>
                <a:path extrusionOk="0" h="1418306" w="2544023">
                  <a:moveTo>
                    <a:pt x="0" y="1394233"/>
                  </a:moveTo>
                  <a:cubicBezTo>
                    <a:pt x="316617" y="1439467"/>
                    <a:pt x="87017" y="1409961"/>
                    <a:pt x="841972" y="1394233"/>
                  </a:cubicBezTo>
                  <a:cubicBezTo>
                    <a:pt x="872294" y="1393601"/>
                    <a:pt x="902364" y="1388529"/>
                    <a:pt x="932507" y="1385180"/>
                  </a:cubicBezTo>
                  <a:cubicBezTo>
                    <a:pt x="1000471" y="1377628"/>
                    <a:pt x="998045" y="1377274"/>
                    <a:pt x="1059255" y="1367073"/>
                  </a:cubicBezTo>
                  <a:cubicBezTo>
                    <a:pt x="1121544" y="1346309"/>
                    <a:pt x="1046234" y="1369440"/>
                    <a:pt x="1158843" y="1348966"/>
                  </a:cubicBezTo>
                  <a:cubicBezTo>
                    <a:pt x="1168232" y="1347259"/>
                    <a:pt x="1176746" y="1342227"/>
                    <a:pt x="1186004" y="1339912"/>
                  </a:cubicBezTo>
                  <a:cubicBezTo>
                    <a:pt x="1200932" y="1336180"/>
                    <a:pt x="1216250" y="1334197"/>
                    <a:pt x="1231271" y="1330859"/>
                  </a:cubicBezTo>
                  <a:cubicBezTo>
                    <a:pt x="1243418" y="1328160"/>
                    <a:pt x="1255338" y="1324505"/>
                    <a:pt x="1267485" y="1321806"/>
                  </a:cubicBezTo>
                  <a:cubicBezTo>
                    <a:pt x="1282506" y="1318468"/>
                    <a:pt x="1297731" y="1316090"/>
                    <a:pt x="1312752" y="1312752"/>
                  </a:cubicBezTo>
                  <a:cubicBezTo>
                    <a:pt x="1324899" y="1310053"/>
                    <a:pt x="1336819" y="1306398"/>
                    <a:pt x="1348966" y="1303699"/>
                  </a:cubicBezTo>
                  <a:cubicBezTo>
                    <a:pt x="1382177" y="1296319"/>
                    <a:pt x="1398919" y="1295050"/>
                    <a:pt x="1430447" y="1285592"/>
                  </a:cubicBezTo>
                  <a:cubicBezTo>
                    <a:pt x="1448729" y="1280108"/>
                    <a:pt x="1484768" y="1267485"/>
                    <a:pt x="1484768" y="1267485"/>
                  </a:cubicBezTo>
                  <a:cubicBezTo>
                    <a:pt x="1552952" y="1222028"/>
                    <a:pt x="1466298" y="1275401"/>
                    <a:pt x="1548142" y="1240324"/>
                  </a:cubicBezTo>
                  <a:cubicBezTo>
                    <a:pt x="1558143" y="1236038"/>
                    <a:pt x="1565571" y="1227083"/>
                    <a:pt x="1575303" y="1222217"/>
                  </a:cubicBezTo>
                  <a:cubicBezTo>
                    <a:pt x="1583839" y="1217949"/>
                    <a:pt x="1593410" y="1216182"/>
                    <a:pt x="1602463" y="1213164"/>
                  </a:cubicBezTo>
                  <a:cubicBezTo>
                    <a:pt x="1652082" y="1180084"/>
                    <a:pt x="1619891" y="1199923"/>
                    <a:pt x="1702051" y="1158843"/>
                  </a:cubicBezTo>
                  <a:cubicBezTo>
                    <a:pt x="1714122" y="1152807"/>
                    <a:pt x="1727036" y="1148222"/>
                    <a:pt x="1738265" y="1140736"/>
                  </a:cubicBezTo>
                  <a:cubicBezTo>
                    <a:pt x="1863128" y="1057494"/>
                    <a:pt x="1734970" y="1144383"/>
                    <a:pt x="1828800" y="1077362"/>
                  </a:cubicBezTo>
                  <a:cubicBezTo>
                    <a:pt x="1837654" y="1071038"/>
                    <a:pt x="1847255" y="1065784"/>
                    <a:pt x="1855960" y="1059255"/>
                  </a:cubicBezTo>
                  <a:cubicBezTo>
                    <a:pt x="1883487" y="1038610"/>
                    <a:pt x="1906665" y="1011269"/>
                    <a:pt x="1937441" y="995881"/>
                  </a:cubicBezTo>
                  <a:cubicBezTo>
                    <a:pt x="1949512" y="989845"/>
                    <a:pt x="1962673" y="985619"/>
                    <a:pt x="1973655" y="977774"/>
                  </a:cubicBezTo>
                  <a:cubicBezTo>
                    <a:pt x="1984074" y="970332"/>
                    <a:pt x="1990709" y="958474"/>
                    <a:pt x="2000816" y="950613"/>
                  </a:cubicBezTo>
                  <a:cubicBezTo>
                    <a:pt x="2017993" y="937253"/>
                    <a:pt x="2037029" y="926471"/>
                    <a:pt x="2055136" y="914400"/>
                  </a:cubicBezTo>
                  <a:lnTo>
                    <a:pt x="2109457" y="878186"/>
                  </a:lnTo>
                  <a:lnTo>
                    <a:pt x="2136617" y="860079"/>
                  </a:lnTo>
                  <a:cubicBezTo>
                    <a:pt x="2145671" y="854043"/>
                    <a:pt x="2156084" y="849666"/>
                    <a:pt x="2163778" y="841972"/>
                  </a:cubicBezTo>
                  <a:cubicBezTo>
                    <a:pt x="2184903" y="820847"/>
                    <a:pt x="2210581" y="803455"/>
                    <a:pt x="2227152" y="778598"/>
                  </a:cubicBezTo>
                  <a:cubicBezTo>
                    <a:pt x="2233188" y="769544"/>
                    <a:pt x="2238293" y="759796"/>
                    <a:pt x="2245259" y="751437"/>
                  </a:cubicBezTo>
                  <a:cubicBezTo>
                    <a:pt x="2253455" y="741601"/>
                    <a:pt x="2264559" y="734383"/>
                    <a:pt x="2272419" y="724277"/>
                  </a:cubicBezTo>
                  <a:cubicBezTo>
                    <a:pt x="2381417" y="584136"/>
                    <a:pt x="2272155" y="724753"/>
                    <a:pt x="2317687" y="642796"/>
                  </a:cubicBezTo>
                  <a:cubicBezTo>
                    <a:pt x="2328256" y="623773"/>
                    <a:pt x="2341830" y="606582"/>
                    <a:pt x="2353901" y="588475"/>
                  </a:cubicBezTo>
                  <a:cubicBezTo>
                    <a:pt x="2359937" y="579421"/>
                    <a:pt x="2368567" y="571637"/>
                    <a:pt x="2372008" y="561314"/>
                  </a:cubicBezTo>
                  <a:cubicBezTo>
                    <a:pt x="2378044" y="543207"/>
                    <a:pt x="2381579" y="524065"/>
                    <a:pt x="2390115" y="506994"/>
                  </a:cubicBezTo>
                  <a:cubicBezTo>
                    <a:pt x="2399847" y="487530"/>
                    <a:pt x="2419446" y="473318"/>
                    <a:pt x="2426328" y="452673"/>
                  </a:cubicBezTo>
                  <a:cubicBezTo>
                    <a:pt x="2467537" y="329046"/>
                    <a:pt x="2422582" y="455376"/>
                    <a:pt x="2462542" y="362138"/>
                  </a:cubicBezTo>
                  <a:cubicBezTo>
                    <a:pt x="2466301" y="353367"/>
                    <a:pt x="2469085" y="344185"/>
                    <a:pt x="2471596" y="334978"/>
                  </a:cubicBezTo>
                  <a:cubicBezTo>
                    <a:pt x="2478144" y="310969"/>
                    <a:pt x="2475899" y="283256"/>
                    <a:pt x="2489703" y="262550"/>
                  </a:cubicBezTo>
                  <a:lnTo>
                    <a:pt x="2507810" y="235390"/>
                  </a:lnTo>
                  <a:cubicBezTo>
                    <a:pt x="2521492" y="180657"/>
                    <a:pt x="2512927" y="210984"/>
                    <a:pt x="2534970" y="144855"/>
                  </a:cubicBezTo>
                  <a:cubicBezTo>
                    <a:pt x="2537988" y="135802"/>
                    <a:pt x="2544023" y="127238"/>
                    <a:pt x="2544023" y="117695"/>
                  </a:cubicBezTo>
                  <a:lnTo>
                    <a:pt x="2544023" y="0"/>
                  </a:ln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flipH="1" rot="10800000">
              <a:off x="8827130" y="3054351"/>
              <a:ext cx="2480647" cy="1010653"/>
            </a:xfrm>
            <a:custGeom>
              <a:rect b="b" l="l" r="r" t="t"/>
              <a:pathLst>
                <a:path extrusionOk="0" h="1195794" w="2145672">
                  <a:moveTo>
                    <a:pt x="0" y="1176951"/>
                  </a:moveTo>
                  <a:cubicBezTo>
                    <a:pt x="171051" y="1201385"/>
                    <a:pt x="109158" y="1195058"/>
                    <a:pt x="425513" y="1195058"/>
                  </a:cubicBezTo>
                  <a:cubicBezTo>
                    <a:pt x="612642" y="1195058"/>
                    <a:pt x="799723" y="1189022"/>
                    <a:pt x="986828" y="1186004"/>
                  </a:cubicBezTo>
                  <a:lnTo>
                    <a:pt x="1041149" y="1176951"/>
                  </a:lnTo>
                  <a:lnTo>
                    <a:pt x="1167897" y="1158844"/>
                  </a:lnTo>
                  <a:lnTo>
                    <a:pt x="1222218" y="1140737"/>
                  </a:lnTo>
                  <a:cubicBezTo>
                    <a:pt x="1231272" y="1137719"/>
                    <a:pt x="1240021" y="1133556"/>
                    <a:pt x="1249379" y="1131684"/>
                  </a:cubicBezTo>
                  <a:lnTo>
                    <a:pt x="1294646" y="1122630"/>
                  </a:lnTo>
                  <a:cubicBezTo>
                    <a:pt x="1431270" y="1054319"/>
                    <a:pt x="1277018" y="1125489"/>
                    <a:pt x="1394234" y="1086416"/>
                  </a:cubicBezTo>
                  <a:cubicBezTo>
                    <a:pt x="1407038" y="1082148"/>
                    <a:pt x="1418875" y="1075253"/>
                    <a:pt x="1430448" y="1068309"/>
                  </a:cubicBezTo>
                  <a:cubicBezTo>
                    <a:pt x="1449109" y="1057113"/>
                    <a:pt x="1464124" y="1038976"/>
                    <a:pt x="1484769" y="1032095"/>
                  </a:cubicBezTo>
                  <a:lnTo>
                    <a:pt x="1511929" y="1023042"/>
                  </a:lnTo>
                  <a:cubicBezTo>
                    <a:pt x="1579360" y="978089"/>
                    <a:pt x="1496547" y="1035861"/>
                    <a:pt x="1566250" y="977775"/>
                  </a:cubicBezTo>
                  <a:cubicBezTo>
                    <a:pt x="1574609" y="970809"/>
                    <a:pt x="1585149" y="966749"/>
                    <a:pt x="1593410" y="959668"/>
                  </a:cubicBezTo>
                  <a:cubicBezTo>
                    <a:pt x="1606372" y="948558"/>
                    <a:pt x="1616149" y="933935"/>
                    <a:pt x="1629624" y="923454"/>
                  </a:cubicBezTo>
                  <a:cubicBezTo>
                    <a:pt x="1643514" y="912650"/>
                    <a:pt x="1660250" y="906054"/>
                    <a:pt x="1674892" y="896293"/>
                  </a:cubicBezTo>
                  <a:cubicBezTo>
                    <a:pt x="1742696" y="851090"/>
                    <a:pt x="1682320" y="888594"/>
                    <a:pt x="1738266" y="841973"/>
                  </a:cubicBezTo>
                  <a:cubicBezTo>
                    <a:pt x="1746625" y="835007"/>
                    <a:pt x="1756373" y="829902"/>
                    <a:pt x="1765426" y="823866"/>
                  </a:cubicBezTo>
                  <a:cubicBezTo>
                    <a:pt x="1832389" y="723420"/>
                    <a:pt x="1718685" y="887450"/>
                    <a:pt x="1819747" y="769545"/>
                  </a:cubicBezTo>
                  <a:cubicBezTo>
                    <a:pt x="1828530" y="759298"/>
                    <a:pt x="1831158" y="745049"/>
                    <a:pt x="1837854" y="733331"/>
                  </a:cubicBezTo>
                  <a:cubicBezTo>
                    <a:pt x="1843252" y="723884"/>
                    <a:pt x="1849432" y="714876"/>
                    <a:pt x="1855961" y="706171"/>
                  </a:cubicBezTo>
                  <a:cubicBezTo>
                    <a:pt x="1876606" y="678644"/>
                    <a:pt x="1901099" y="653868"/>
                    <a:pt x="1919335" y="624690"/>
                  </a:cubicBezTo>
                  <a:cubicBezTo>
                    <a:pt x="1934424" y="600547"/>
                    <a:pt x="1947520" y="575038"/>
                    <a:pt x="1964602" y="552262"/>
                  </a:cubicBezTo>
                  <a:cubicBezTo>
                    <a:pt x="1983188" y="527482"/>
                    <a:pt x="1999928" y="509661"/>
                    <a:pt x="2009870" y="479834"/>
                  </a:cubicBezTo>
                  <a:cubicBezTo>
                    <a:pt x="2038847" y="392902"/>
                    <a:pt x="2064019" y="304747"/>
                    <a:pt x="2091351" y="217284"/>
                  </a:cubicBezTo>
                  <a:cubicBezTo>
                    <a:pt x="2094198" y="208175"/>
                    <a:pt x="2097386" y="199177"/>
                    <a:pt x="2100404" y="190123"/>
                  </a:cubicBezTo>
                  <a:lnTo>
                    <a:pt x="2127565" y="108642"/>
                  </a:lnTo>
                  <a:lnTo>
                    <a:pt x="2136618" y="81482"/>
                  </a:lnTo>
                  <a:cubicBezTo>
                    <a:pt x="2139636" y="72428"/>
                    <a:pt x="2145672" y="63864"/>
                    <a:pt x="2145672" y="54321"/>
                  </a:cubicBezTo>
                  <a:lnTo>
                    <a:pt x="2145672" y="0"/>
                  </a:ln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4"/>
          <p:cNvSpPr/>
          <p:nvPr/>
        </p:nvSpPr>
        <p:spPr>
          <a:xfrm>
            <a:off x="5636543" y="2099733"/>
            <a:ext cx="493505" cy="2260601"/>
          </a:xfrm>
          <a:custGeom>
            <a:rect b="b" l="l" r="r" t="t"/>
            <a:pathLst>
              <a:path extrusionOk="0" h="3014134" w="658006">
                <a:moveTo>
                  <a:pt x="644710" y="0"/>
                </a:moveTo>
                <a:cubicBezTo>
                  <a:pt x="603317" y="30104"/>
                  <a:pt x="548922" y="47726"/>
                  <a:pt x="520532" y="90312"/>
                </a:cubicBezTo>
                <a:cubicBezTo>
                  <a:pt x="490429" y="135467"/>
                  <a:pt x="509244" y="116652"/>
                  <a:pt x="464088" y="146756"/>
                </a:cubicBezTo>
                <a:cubicBezTo>
                  <a:pt x="456562" y="161808"/>
                  <a:pt x="451089" y="178076"/>
                  <a:pt x="441510" y="191912"/>
                </a:cubicBezTo>
                <a:cubicBezTo>
                  <a:pt x="417088" y="227188"/>
                  <a:pt x="381676" y="255137"/>
                  <a:pt x="362488" y="293512"/>
                </a:cubicBezTo>
                <a:cubicBezTo>
                  <a:pt x="347436" y="323616"/>
                  <a:pt x="336001" y="355819"/>
                  <a:pt x="317332" y="383823"/>
                </a:cubicBezTo>
                <a:cubicBezTo>
                  <a:pt x="309806" y="395112"/>
                  <a:pt x="300822" y="405554"/>
                  <a:pt x="294755" y="417689"/>
                </a:cubicBezTo>
                <a:cubicBezTo>
                  <a:pt x="285693" y="435814"/>
                  <a:pt x="280407" y="455616"/>
                  <a:pt x="272177" y="474134"/>
                </a:cubicBezTo>
                <a:cubicBezTo>
                  <a:pt x="265342" y="489512"/>
                  <a:pt x="256434" y="503911"/>
                  <a:pt x="249599" y="519289"/>
                </a:cubicBezTo>
                <a:cubicBezTo>
                  <a:pt x="241369" y="537807"/>
                  <a:pt x="236083" y="557609"/>
                  <a:pt x="227021" y="575734"/>
                </a:cubicBezTo>
                <a:cubicBezTo>
                  <a:pt x="217209" y="595359"/>
                  <a:pt x="204444" y="613363"/>
                  <a:pt x="193155" y="632178"/>
                </a:cubicBezTo>
                <a:cubicBezTo>
                  <a:pt x="189392" y="650993"/>
                  <a:pt x="187380" y="670245"/>
                  <a:pt x="181866" y="688623"/>
                </a:cubicBezTo>
                <a:cubicBezTo>
                  <a:pt x="121268" y="890614"/>
                  <a:pt x="199967" y="580858"/>
                  <a:pt x="136710" y="812800"/>
                </a:cubicBezTo>
                <a:cubicBezTo>
                  <a:pt x="131661" y="831312"/>
                  <a:pt x="130934" y="850867"/>
                  <a:pt x="125421" y="869245"/>
                </a:cubicBezTo>
                <a:cubicBezTo>
                  <a:pt x="119598" y="888654"/>
                  <a:pt x="108065" y="906109"/>
                  <a:pt x="102844" y="925689"/>
                </a:cubicBezTo>
                <a:lnTo>
                  <a:pt x="68977" y="1095023"/>
                </a:lnTo>
                <a:cubicBezTo>
                  <a:pt x="65214" y="1113838"/>
                  <a:pt x="62342" y="1132853"/>
                  <a:pt x="57688" y="1151467"/>
                </a:cubicBezTo>
                <a:cubicBezTo>
                  <a:pt x="50162" y="1181571"/>
                  <a:pt x="39498" y="1211060"/>
                  <a:pt x="35110" y="1241778"/>
                </a:cubicBezTo>
                <a:cubicBezTo>
                  <a:pt x="25668" y="1307869"/>
                  <a:pt x="18222" y="1354113"/>
                  <a:pt x="12532" y="1422400"/>
                </a:cubicBezTo>
                <a:cubicBezTo>
                  <a:pt x="7834" y="1478775"/>
                  <a:pt x="5007" y="1535289"/>
                  <a:pt x="1244" y="1591734"/>
                </a:cubicBezTo>
                <a:cubicBezTo>
                  <a:pt x="4708" y="1716447"/>
                  <a:pt x="-12863" y="1907845"/>
                  <a:pt x="23821" y="2054578"/>
                </a:cubicBezTo>
                <a:cubicBezTo>
                  <a:pt x="26707" y="2066122"/>
                  <a:pt x="31979" y="2076965"/>
                  <a:pt x="35110" y="2088445"/>
                </a:cubicBezTo>
                <a:cubicBezTo>
                  <a:pt x="43275" y="2118382"/>
                  <a:pt x="50162" y="2148652"/>
                  <a:pt x="57688" y="2178756"/>
                </a:cubicBezTo>
                <a:cubicBezTo>
                  <a:pt x="61451" y="2193808"/>
                  <a:pt x="62038" y="2210035"/>
                  <a:pt x="68977" y="2223912"/>
                </a:cubicBezTo>
                <a:lnTo>
                  <a:pt x="91555" y="2269067"/>
                </a:lnTo>
                <a:cubicBezTo>
                  <a:pt x="99081" y="2302934"/>
                  <a:pt x="105193" y="2337146"/>
                  <a:pt x="114132" y="2370667"/>
                </a:cubicBezTo>
                <a:cubicBezTo>
                  <a:pt x="120264" y="2393662"/>
                  <a:pt x="130938" y="2415312"/>
                  <a:pt x="136710" y="2438400"/>
                </a:cubicBezTo>
                <a:cubicBezTo>
                  <a:pt x="140473" y="2453452"/>
                  <a:pt x="141060" y="2469679"/>
                  <a:pt x="147999" y="2483556"/>
                </a:cubicBezTo>
                <a:cubicBezTo>
                  <a:pt x="160134" y="2507826"/>
                  <a:pt x="181020" y="2527018"/>
                  <a:pt x="193155" y="2551289"/>
                </a:cubicBezTo>
                <a:cubicBezTo>
                  <a:pt x="228515" y="2622012"/>
                  <a:pt x="200750" y="2573212"/>
                  <a:pt x="249599" y="2641600"/>
                </a:cubicBezTo>
                <a:cubicBezTo>
                  <a:pt x="257485" y="2652640"/>
                  <a:pt x="263491" y="2665044"/>
                  <a:pt x="272177" y="2675467"/>
                </a:cubicBezTo>
                <a:cubicBezTo>
                  <a:pt x="282398" y="2687732"/>
                  <a:pt x="295823" y="2697069"/>
                  <a:pt x="306044" y="2709334"/>
                </a:cubicBezTo>
                <a:cubicBezTo>
                  <a:pt x="314730" y="2719757"/>
                  <a:pt x="319935" y="2732777"/>
                  <a:pt x="328621" y="2743200"/>
                </a:cubicBezTo>
                <a:cubicBezTo>
                  <a:pt x="338842" y="2755465"/>
                  <a:pt x="352267" y="2764802"/>
                  <a:pt x="362488" y="2777067"/>
                </a:cubicBezTo>
                <a:cubicBezTo>
                  <a:pt x="371174" y="2787490"/>
                  <a:pt x="375472" y="2801340"/>
                  <a:pt x="385066" y="2810934"/>
                </a:cubicBezTo>
                <a:cubicBezTo>
                  <a:pt x="394660" y="2820528"/>
                  <a:pt x="408792" y="2824498"/>
                  <a:pt x="418932" y="2833512"/>
                </a:cubicBezTo>
                <a:cubicBezTo>
                  <a:pt x="442797" y="2854725"/>
                  <a:pt x="456375" y="2891148"/>
                  <a:pt x="486666" y="2901245"/>
                </a:cubicBezTo>
                <a:cubicBezTo>
                  <a:pt x="497955" y="2905008"/>
                  <a:pt x="510130" y="2906755"/>
                  <a:pt x="520532" y="2912534"/>
                </a:cubicBezTo>
                <a:cubicBezTo>
                  <a:pt x="544252" y="2925712"/>
                  <a:pt x="562523" y="2949108"/>
                  <a:pt x="588266" y="2957689"/>
                </a:cubicBezTo>
                <a:cubicBezTo>
                  <a:pt x="609413" y="2964738"/>
                  <a:pt x="641410" y="2972104"/>
                  <a:pt x="655999" y="2991556"/>
                </a:cubicBezTo>
                <a:cubicBezTo>
                  <a:pt x="660515" y="2997577"/>
                  <a:pt x="655999" y="3006608"/>
                  <a:pt x="655999" y="3014134"/>
                </a:cubicBezTo>
              </a:path>
            </a:pathLst>
          </a:custGeom>
          <a:noFill/>
          <a:ln cap="flat" cmpd="sng" w="2857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4301872" y="4169285"/>
            <a:ext cx="175432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young person</a:t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6061057" y="2519528"/>
            <a:ext cx="1028700" cy="45923"/>
          </a:xfrm>
          <a:custGeom>
            <a:rect b="b" l="l" r="r" t="t"/>
            <a:pathLst>
              <a:path extrusionOk="0" h="61230" w="1371600">
                <a:moveTo>
                  <a:pt x="0" y="42735"/>
                </a:moveTo>
                <a:cubicBezTo>
                  <a:pt x="190935" y="70011"/>
                  <a:pt x="112761" y="64635"/>
                  <a:pt x="430306" y="42735"/>
                </a:cubicBezTo>
                <a:cubicBezTo>
                  <a:pt x="448744" y="41463"/>
                  <a:pt x="465865" y="32326"/>
                  <a:pt x="484095" y="29288"/>
                </a:cubicBezTo>
                <a:cubicBezTo>
                  <a:pt x="519741" y="23347"/>
                  <a:pt x="555648" y="18723"/>
                  <a:pt x="591671" y="15841"/>
                </a:cubicBezTo>
                <a:cubicBezTo>
                  <a:pt x="894655" y="-8398"/>
                  <a:pt x="1006548" y="2394"/>
                  <a:pt x="1371600" y="2394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5987165" y="4571431"/>
            <a:ext cx="1028700" cy="45923"/>
          </a:xfrm>
          <a:custGeom>
            <a:rect b="b" l="l" r="r" t="t"/>
            <a:pathLst>
              <a:path extrusionOk="0" h="61230" w="1371600">
                <a:moveTo>
                  <a:pt x="0" y="42735"/>
                </a:moveTo>
                <a:cubicBezTo>
                  <a:pt x="190935" y="70011"/>
                  <a:pt x="112761" y="64635"/>
                  <a:pt x="430306" y="42735"/>
                </a:cubicBezTo>
                <a:cubicBezTo>
                  <a:pt x="448744" y="41463"/>
                  <a:pt x="465865" y="32326"/>
                  <a:pt x="484095" y="29288"/>
                </a:cubicBezTo>
                <a:cubicBezTo>
                  <a:pt x="519741" y="23347"/>
                  <a:pt x="555648" y="18723"/>
                  <a:pt x="591671" y="15841"/>
                </a:cubicBezTo>
                <a:cubicBezTo>
                  <a:pt x="894655" y="-8398"/>
                  <a:pt x="1006548" y="2394"/>
                  <a:pt x="1371600" y="2394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Why we need dimension reduction?</a:t>
            </a:r>
            <a:endParaRPr/>
          </a:p>
        </p:txBody>
      </p:sp>
      <p:pic>
        <p:nvPicPr>
          <p:cNvPr id="105" name="Google Shape;105;p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37" y="1579563"/>
            <a:ext cx="5216525" cy="260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/>
        </p:nvSpPr>
        <p:spPr>
          <a:xfrm>
            <a:off x="6044669" y="1464544"/>
            <a:ext cx="219002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in the picture?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Goggles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Brown hair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 lab coat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 with purple liquid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squeeze spout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 gloves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20-30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Female</a:t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08722" y="2861837"/>
            <a:ext cx="52322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F5900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/>
          </a:p>
        </p:txBody>
      </p:sp>
      <p:grpSp>
        <p:nvGrpSpPr>
          <p:cNvPr id="108" name="Google Shape;108;p5"/>
          <p:cNvGrpSpPr/>
          <p:nvPr/>
        </p:nvGrpSpPr>
        <p:grpSpPr>
          <a:xfrm>
            <a:off x="6560928" y="1819747"/>
            <a:ext cx="2091348" cy="2360639"/>
            <a:chOff x="8546471" y="2426329"/>
            <a:chExt cx="2788464" cy="3147518"/>
          </a:xfrm>
        </p:grpSpPr>
        <p:sp>
          <p:nvSpPr>
            <p:cNvPr id="109" name="Google Shape;109;p5"/>
            <p:cNvSpPr/>
            <p:nvPr/>
          </p:nvSpPr>
          <p:spPr>
            <a:xfrm>
              <a:off x="8546471" y="2426329"/>
              <a:ext cx="2770361" cy="1656784"/>
            </a:xfrm>
            <a:custGeom>
              <a:rect b="b" l="l" r="r" t="t"/>
              <a:pathLst>
                <a:path extrusionOk="0" h="1656784" w="2770361">
                  <a:moveTo>
                    <a:pt x="0" y="0"/>
                  </a:moveTo>
                  <a:cubicBezTo>
                    <a:pt x="485000" y="69281"/>
                    <a:pt x="-23959" y="-679"/>
                    <a:pt x="1330860" y="27160"/>
                  </a:cubicBezTo>
                  <a:cubicBezTo>
                    <a:pt x="1349213" y="27537"/>
                    <a:pt x="1367027" y="33491"/>
                    <a:pt x="1385180" y="36214"/>
                  </a:cubicBezTo>
                  <a:cubicBezTo>
                    <a:pt x="1512130" y="55257"/>
                    <a:pt x="1481985" y="43714"/>
                    <a:pt x="1575303" y="72427"/>
                  </a:cubicBezTo>
                  <a:cubicBezTo>
                    <a:pt x="2012714" y="207012"/>
                    <a:pt x="1226593" y="-34756"/>
                    <a:pt x="1683945" y="117695"/>
                  </a:cubicBezTo>
                  <a:cubicBezTo>
                    <a:pt x="1701360" y="123500"/>
                    <a:pt x="1720159" y="123730"/>
                    <a:pt x="1738266" y="126748"/>
                  </a:cubicBezTo>
                  <a:cubicBezTo>
                    <a:pt x="1966194" y="202725"/>
                    <a:pt x="1759688" y="128199"/>
                    <a:pt x="1901228" y="190122"/>
                  </a:cubicBezTo>
                  <a:cubicBezTo>
                    <a:pt x="1931006" y="203150"/>
                    <a:pt x="1961585" y="214265"/>
                    <a:pt x="1991763" y="226336"/>
                  </a:cubicBezTo>
                  <a:lnTo>
                    <a:pt x="2037030" y="244443"/>
                  </a:lnTo>
                  <a:cubicBezTo>
                    <a:pt x="2052119" y="250479"/>
                    <a:pt x="2068775" y="253535"/>
                    <a:pt x="2082297" y="262550"/>
                  </a:cubicBezTo>
                  <a:cubicBezTo>
                    <a:pt x="2091351" y="268586"/>
                    <a:pt x="2100604" y="274332"/>
                    <a:pt x="2109458" y="280657"/>
                  </a:cubicBezTo>
                  <a:cubicBezTo>
                    <a:pt x="2121737" y="289427"/>
                    <a:pt x="2132876" y="299821"/>
                    <a:pt x="2145672" y="307818"/>
                  </a:cubicBezTo>
                  <a:cubicBezTo>
                    <a:pt x="2199217" y="341284"/>
                    <a:pt x="2166800" y="308198"/>
                    <a:pt x="2218099" y="353085"/>
                  </a:cubicBezTo>
                  <a:cubicBezTo>
                    <a:pt x="2230947" y="364327"/>
                    <a:pt x="2241465" y="378057"/>
                    <a:pt x="2254313" y="389299"/>
                  </a:cubicBezTo>
                  <a:cubicBezTo>
                    <a:pt x="2265669" y="399235"/>
                    <a:pt x="2279857" y="405789"/>
                    <a:pt x="2290527" y="416459"/>
                  </a:cubicBezTo>
                  <a:cubicBezTo>
                    <a:pt x="2301197" y="427129"/>
                    <a:pt x="2307751" y="441317"/>
                    <a:pt x="2317687" y="452673"/>
                  </a:cubicBezTo>
                  <a:cubicBezTo>
                    <a:pt x="2328929" y="465521"/>
                    <a:pt x="2342659" y="476039"/>
                    <a:pt x="2353901" y="488887"/>
                  </a:cubicBezTo>
                  <a:cubicBezTo>
                    <a:pt x="2363837" y="500243"/>
                    <a:pt x="2370392" y="514431"/>
                    <a:pt x="2381062" y="525101"/>
                  </a:cubicBezTo>
                  <a:cubicBezTo>
                    <a:pt x="2433371" y="577410"/>
                    <a:pt x="2404199" y="524094"/>
                    <a:pt x="2444436" y="588475"/>
                  </a:cubicBezTo>
                  <a:cubicBezTo>
                    <a:pt x="2451589" y="599920"/>
                    <a:pt x="2455599" y="613116"/>
                    <a:pt x="2462543" y="624689"/>
                  </a:cubicBezTo>
                  <a:cubicBezTo>
                    <a:pt x="2473739" y="643350"/>
                    <a:pt x="2498757" y="679010"/>
                    <a:pt x="2498757" y="679010"/>
                  </a:cubicBezTo>
                  <a:cubicBezTo>
                    <a:pt x="2524746" y="782967"/>
                    <a:pt x="2488406" y="654858"/>
                    <a:pt x="2525917" y="742384"/>
                  </a:cubicBezTo>
                  <a:cubicBezTo>
                    <a:pt x="2530819" y="753821"/>
                    <a:pt x="2531396" y="766680"/>
                    <a:pt x="2534971" y="778598"/>
                  </a:cubicBezTo>
                  <a:cubicBezTo>
                    <a:pt x="2540456" y="796879"/>
                    <a:pt x="2547042" y="814812"/>
                    <a:pt x="2553078" y="832919"/>
                  </a:cubicBezTo>
                  <a:lnTo>
                    <a:pt x="2562131" y="860079"/>
                  </a:lnTo>
                  <a:lnTo>
                    <a:pt x="2580238" y="914400"/>
                  </a:lnTo>
                  <a:lnTo>
                    <a:pt x="2598345" y="950614"/>
                  </a:lnTo>
                  <a:cubicBezTo>
                    <a:pt x="2601475" y="969395"/>
                    <a:pt x="2608347" y="1019535"/>
                    <a:pt x="2616452" y="1041148"/>
                  </a:cubicBezTo>
                  <a:cubicBezTo>
                    <a:pt x="2621191" y="1053785"/>
                    <a:pt x="2628523" y="1065291"/>
                    <a:pt x="2634559" y="1077362"/>
                  </a:cubicBezTo>
                  <a:cubicBezTo>
                    <a:pt x="2637577" y="1092451"/>
                    <a:pt x="2640859" y="1107489"/>
                    <a:pt x="2643612" y="1122629"/>
                  </a:cubicBezTo>
                  <a:cubicBezTo>
                    <a:pt x="2651140" y="1164031"/>
                    <a:pt x="2650635" y="1176218"/>
                    <a:pt x="2661719" y="1213164"/>
                  </a:cubicBezTo>
                  <a:cubicBezTo>
                    <a:pt x="2675580" y="1259369"/>
                    <a:pt x="2680530" y="1261955"/>
                    <a:pt x="2688879" y="1303699"/>
                  </a:cubicBezTo>
                  <a:cubicBezTo>
                    <a:pt x="2692479" y="1321699"/>
                    <a:pt x="2694550" y="1339978"/>
                    <a:pt x="2697933" y="1358020"/>
                  </a:cubicBezTo>
                  <a:cubicBezTo>
                    <a:pt x="2703605" y="1388269"/>
                    <a:pt x="2710004" y="1418376"/>
                    <a:pt x="2716040" y="1448554"/>
                  </a:cubicBezTo>
                  <a:cubicBezTo>
                    <a:pt x="2722266" y="1479686"/>
                    <a:pt x="2725620" y="1500189"/>
                    <a:pt x="2734147" y="1530035"/>
                  </a:cubicBezTo>
                  <a:cubicBezTo>
                    <a:pt x="2736769" y="1539211"/>
                    <a:pt x="2740885" y="1547938"/>
                    <a:pt x="2743200" y="1557196"/>
                  </a:cubicBezTo>
                  <a:cubicBezTo>
                    <a:pt x="2746932" y="1572124"/>
                    <a:pt x="2748205" y="1587617"/>
                    <a:pt x="2752254" y="1602463"/>
                  </a:cubicBezTo>
                  <a:cubicBezTo>
                    <a:pt x="2757276" y="1620877"/>
                    <a:pt x="2770361" y="1656784"/>
                    <a:pt x="2770361" y="1656784"/>
                  </a:cubicBez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9343176" y="3702867"/>
              <a:ext cx="1937442" cy="398353"/>
            </a:xfrm>
            <a:custGeom>
              <a:rect b="b" l="l" r="r" t="t"/>
              <a:pathLst>
                <a:path extrusionOk="0" h="398353" w="1937442">
                  <a:moveTo>
                    <a:pt x="0" y="0"/>
                  </a:moveTo>
                  <a:cubicBezTo>
                    <a:pt x="225640" y="32236"/>
                    <a:pt x="-8621" y="1406"/>
                    <a:pt x="534155" y="18107"/>
                  </a:cubicBezTo>
                  <a:cubicBezTo>
                    <a:pt x="554470" y="18732"/>
                    <a:pt x="723313" y="32905"/>
                    <a:pt x="751438" y="36214"/>
                  </a:cubicBezTo>
                  <a:cubicBezTo>
                    <a:pt x="769669" y="38359"/>
                    <a:pt x="787528" y="43123"/>
                    <a:pt x="805759" y="45268"/>
                  </a:cubicBezTo>
                  <a:cubicBezTo>
                    <a:pt x="838864" y="49163"/>
                    <a:pt x="872151" y="51303"/>
                    <a:pt x="905347" y="54321"/>
                  </a:cubicBezTo>
                  <a:cubicBezTo>
                    <a:pt x="933948" y="60042"/>
                    <a:pt x="976790" y="69117"/>
                    <a:pt x="1004935" y="72428"/>
                  </a:cubicBezTo>
                  <a:cubicBezTo>
                    <a:pt x="1038040" y="76323"/>
                    <a:pt x="1071327" y="78464"/>
                    <a:pt x="1104523" y="81482"/>
                  </a:cubicBezTo>
                  <a:cubicBezTo>
                    <a:pt x="1119612" y="84500"/>
                    <a:pt x="1134581" y="88195"/>
                    <a:pt x="1149790" y="90535"/>
                  </a:cubicBezTo>
                  <a:cubicBezTo>
                    <a:pt x="1173838" y="94234"/>
                    <a:pt x="1198304" y="95104"/>
                    <a:pt x="1222218" y="99588"/>
                  </a:cubicBezTo>
                  <a:cubicBezTo>
                    <a:pt x="1246677" y="104174"/>
                    <a:pt x="1270244" y="112814"/>
                    <a:pt x="1294646" y="117695"/>
                  </a:cubicBezTo>
                  <a:cubicBezTo>
                    <a:pt x="1320479" y="122862"/>
                    <a:pt x="1350565" y="128133"/>
                    <a:pt x="1376127" y="135802"/>
                  </a:cubicBezTo>
                  <a:cubicBezTo>
                    <a:pt x="1394409" y="141286"/>
                    <a:pt x="1413377" y="145373"/>
                    <a:pt x="1430448" y="153909"/>
                  </a:cubicBezTo>
                  <a:cubicBezTo>
                    <a:pt x="1483734" y="180552"/>
                    <a:pt x="1453858" y="167748"/>
                    <a:pt x="1520982" y="190123"/>
                  </a:cubicBezTo>
                  <a:lnTo>
                    <a:pt x="1548143" y="199177"/>
                  </a:lnTo>
                  <a:cubicBezTo>
                    <a:pt x="1557196" y="202195"/>
                    <a:pt x="1566767" y="203962"/>
                    <a:pt x="1575303" y="208230"/>
                  </a:cubicBezTo>
                  <a:cubicBezTo>
                    <a:pt x="1599446" y="220301"/>
                    <a:pt x="1625272" y="229471"/>
                    <a:pt x="1647731" y="244444"/>
                  </a:cubicBezTo>
                  <a:cubicBezTo>
                    <a:pt x="1682831" y="267845"/>
                    <a:pt x="1664568" y="259110"/>
                    <a:pt x="1702052" y="271604"/>
                  </a:cubicBezTo>
                  <a:cubicBezTo>
                    <a:pt x="1711105" y="277640"/>
                    <a:pt x="1719480" y="284845"/>
                    <a:pt x="1729212" y="289711"/>
                  </a:cubicBezTo>
                  <a:cubicBezTo>
                    <a:pt x="1737748" y="293979"/>
                    <a:pt x="1748031" y="294130"/>
                    <a:pt x="1756373" y="298765"/>
                  </a:cubicBezTo>
                  <a:cubicBezTo>
                    <a:pt x="1775396" y="309334"/>
                    <a:pt x="1792586" y="322908"/>
                    <a:pt x="1810693" y="334979"/>
                  </a:cubicBezTo>
                  <a:lnTo>
                    <a:pt x="1837854" y="353085"/>
                  </a:lnTo>
                  <a:cubicBezTo>
                    <a:pt x="1846907" y="359120"/>
                    <a:pt x="1854692" y="367751"/>
                    <a:pt x="1865014" y="371192"/>
                  </a:cubicBezTo>
                  <a:cubicBezTo>
                    <a:pt x="1925737" y="391433"/>
                    <a:pt x="1902264" y="380763"/>
                    <a:pt x="1937442" y="398353"/>
                  </a:cubicBez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646059" y="3992578"/>
              <a:ext cx="2580238" cy="153909"/>
            </a:xfrm>
            <a:custGeom>
              <a:rect b="b" l="l" r="r" t="t"/>
              <a:pathLst>
                <a:path extrusionOk="0" h="153909" w="2580238">
                  <a:moveTo>
                    <a:pt x="0" y="0"/>
                  </a:moveTo>
                  <a:cubicBezTo>
                    <a:pt x="259878" y="32487"/>
                    <a:pt x="-9616" y="1434"/>
                    <a:pt x="615636" y="18107"/>
                  </a:cubicBezTo>
                  <a:cubicBezTo>
                    <a:pt x="766569" y="22132"/>
                    <a:pt x="713658" y="26276"/>
                    <a:pt x="832919" y="36214"/>
                  </a:cubicBezTo>
                  <a:cubicBezTo>
                    <a:pt x="878130" y="39982"/>
                    <a:pt x="923477" y="41917"/>
                    <a:pt x="968721" y="45268"/>
                  </a:cubicBezTo>
                  <a:cubicBezTo>
                    <a:pt x="1004961" y="47952"/>
                    <a:pt x="1041079" y="52305"/>
                    <a:pt x="1077363" y="54321"/>
                  </a:cubicBezTo>
                  <a:cubicBezTo>
                    <a:pt x="1231749" y="62898"/>
                    <a:pt x="1296533" y="60514"/>
                    <a:pt x="1439501" y="72428"/>
                  </a:cubicBezTo>
                  <a:cubicBezTo>
                    <a:pt x="1463747" y="74449"/>
                    <a:pt x="1487765" y="78638"/>
                    <a:pt x="1511929" y="81481"/>
                  </a:cubicBezTo>
                  <a:cubicBezTo>
                    <a:pt x="1539069" y="84674"/>
                    <a:pt x="1566322" y="86923"/>
                    <a:pt x="1593410" y="90535"/>
                  </a:cubicBezTo>
                  <a:cubicBezTo>
                    <a:pt x="1611606" y="92961"/>
                    <a:pt x="1629500" y="97443"/>
                    <a:pt x="1647731" y="99588"/>
                  </a:cubicBezTo>
                  <a:cubicBezTo>
                    <a:pt x="1680836" y="103483"/>
                    <a:pt x="1714190" y="104961"/>
                    <a:pt x="1747319" y="108642"/>
                  </a:cubicBezTo>
                  <a:cubicBezTo>
                    <a:pt x="1768528" y="110999"/>
                    <a:pt x="1789519" y="115048"/>
                    <a:pt x="1810693" y="117695"/>
                  </a:cubicBezTo>
                  <a:cubicBezTo>
                    <a:pt x="1837810" y="121085"/>
                    <a:pt x="1865058" y="123359"/>
                    <a:pt x="1892175" y="126749"/>
                  </a:cubicBezTo>
                  <a:cubicBezTo>
                    <a:pt x="1913349" y="129396"/>
                    <a:pt x="1934375" y="133155"/>
                    <a:pt x="1955549" y="135802"/>
                  </a:cubicBezTo>
                  <a:cubicBezTo>
                    <a:pt x="1982665" y="139192"/>
                    <a:pt x="2009890" y="141663"/>
                    <a:pt x="2037030" y="144856"/>
                  </a:cubicBezTo>
                  <a:lnTo>
                    <a:pt x="2109458" y="153909"/>
                  </a:lnTo>
                  <a:lnTo>
                    <a:pt x="2426329" y="144856"/>
                  </a:lnTo>
                  <a:cubicBezTo>
                    <a:pt x="2460745" y="143292"/>
                    <a:pt x="2516127" y="135987"/>
                    <a:pt x="2553078" y="126749"/>
                  </a:cubicBezTo>
                  <a:cubicBezTo>
                    <a:pt x="2562336" y="124434"/>
                    <a:pt x="2573490" y="124443"/>
                    <a:pt x="2580238" y="117695"/>
                  </a:cubicBezTo>
                  <a:lnTo>
                    <a:pt x="2580238" y="99588"/>
                  </a:ln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573632" y="4119327"/>
              <a:ext cx="2634558" cy="235390"/>
            </a:xfrm>
            <a:custGeom>
              <a:rect b="b" l="l" r="r" t="t"/>
              <a:pathLst>
                <a:path extrusionOk="0" h="235390" w="2634558">
                  <a:moveTo>
                    <a:pt x="0" y="226336"/>
                  </a:moveTo>
                  <a:cubicBezTo>
                    <a:pt x="21125" y="229354"/>
                    <a:pt x="42035" y="235390"/>
                    <a:pt x="63374" y="235390"/>
                  </a:cubicBezTo>
                  <a:cubicBezTo>
                    <a:pt x="361474" y="235390"/>
                    <a:pt x="200709" y="234214"/>
                    <a:pt x="353085" y="217283"/>
                  </a:cubicBezTo>
                  <a:cubicBezTo>
                    <a:pt x="386214" y="213602"/>
                    <a:pt x="419523" y="211718"/>
                    <a:pt x="452673" y="208229"/>
                  </a:cubicBezTo>
                  <a:cubicBezTo>
                    <a:pt x="476870" y="205682"/>
                    <a:pt x="500880" y="201483"/>
                    <a:pt x="525101" y="199176"/>
                  </a:cubicBezTo>
                  <a:cubicBezTo>
                    <a:pt x="564271" y="195446"/>
                    <a:pt x="603584" y="193391"/>
                    <a:pt x="642796" y="190123"/>
                  </a:cubicBezTo>
                  <a:cubicBezTo>
                    <a:pt x="676014" y="187355"/>
                    <a:pt x="709130" y="183362"/>
                    <a:pt x="742384" y="181069"/>
                  </a:cubicBezTo>
                  <a:cubicBezTo>
                    <a:pt x="910737" y="169458"/>
                    <a:pt x="1056976" y="166593"/>
                    <a:pt x="1231271" y="162962"/>
                  </a:cubicBezTo>
                  <a:lnTo>
                    <a:pt x="1774479" y="153909"/>
                  </a:lnTo>
                  <a:cubicBezTo>
                    <a:pt x="1856834" y="147809"/>
                    <a:pt x="1993342" y="141826"/>
                    <a:pt x="2091350" y="126748"/>
                  </a:cubicBezTo>
                  <a:cubicBezTo>
                    <a:pt x="2208231" y="108766"/>
                    <a:pt x="2073650" y="126674"/>
                    <a:pt x="2172831" y="108641"/>
                  </a:cubicBezTo>
                  <a:cubicBezTo>
                    <a:pt x="2193826" y="104824"/>
                    <a:pt x="2215211" y="103405"/>
                    <a:pt x="2236206" y="99588"/>
                  </a:cubicBezTo>
                  <a:cubicBezTo>
                    <a:pt x="2248448" y="97362"/>
                    <a:pt x="2260218" y="92974"/>
                    <a:pt x="2272419" y="90534"/>
                  </a:cubicBezTo>
                  <a:cubicBezTo>
                    <a:pt x="2341792" y="76659"/>
                    <a:pt x="2308846" y="87003"/>
                    <a:pt x="2372008" y="72427"/>
                  </a:cubicBezTo>
                  <a:cubicBezTo>
                    <a:pt x="2396256" y="66831"/>
                    <a:pt x="2419742" y="57408"/>
                    <a:pt x="2444435" y="54321"/>
                  </a:cubicBezTo>
                  <a:cubicBezTo>
                    <a:pt x="2507137" y="46483"/>
                    <a:pt x="2508813" y="48062"/>
                    <a:pt x="2562130" y="36214"/>
                  </a:cubicBezTo>
                  <a:cubicBezTo>
                    <a:pt x="2565097" y="35555"/>
                    <a:pt x="2619140" y="22881"/>
                    <a:pt x="2625505" y="18107"/>
                  </a:cubicBezTo>
                  <a:cubicBezTo>
                    <a:pt x="2630903" y="14058"/>
                    <a:pt x="2631540" y="6036"/>
                    <a:pt x="2634558" y="0"/>
                  </a:cubicBez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0366218" y="4119327"/>
              <a:ext cx="887239" cy="497940"/>
            </a:xfrm>
            <a:custGeom>
              <a:rect b="b" l="l" r="r" t="t"/>
              <a:pathLst>
                <a:path extrusionOk="0" h="497940" w="887239">
                  <a:moveTo>
                    <a:pt x="0" y="488887"/>
                  </a:moveTo>
                  <a:cubicBezTo>
                    <a:pt x="21125" y="491905"/>
                    <a:pt x="42035" y="497940"/>
                    <a:pt x="63374" y="497940"/>
                  </a:cubicBezTo>
                  <a:cubicBezTo>
                    <a:pt x="75817" y="497940"/>
                    <a:pt x="87670" y="492462"/>
                    <a:pt x="99588" y="488887"/>
                  </a:cubicBezTo>
                  <a:cubicBezTo>
                    <a:pt x="247545" y="444501"/>
                    <a:pt x="69587" y="495869"/>
                    <a:pt x="199176" y="452673"/>
                  </a:cubicBezTo>
                  <a:cubicBezTo>
                    <a:pt x="210980" y="448738"/>
                    <a:pt x="223319" y="446638"/>
                    <a:pt x="235390" y="443620"/>
                  </a:cubicBezTo>
                  <a:cubicBezTo>
                    <a:pt x="247461" y="437584"/>
                    <a:pt x="259886" y="432209"/>
                    <a:pt x="271604" y="425513"/>
                  </a:cubicBezTo>
                  <a:cubicBezTo>
                    <a:pt x="281051" y="420115"/>
                    <a:pt x="289032" y="412272"/>
                    <a:pt x="298764" y="407406"/>
                  </a:cubicBezTo>
                  <a:cubicBezTo>
                    <a:pt x="311754" y="400911"/>
                    <a:pt x="350531" y="392201"/>
                    <a:pt x="362138" y="389299"/>
                  </a:cubicBezTo>
                  <a:cubicBezTo>
                    <a:pt x="371192" y="383263"/>
                    <a:pt x="379356" y="375611"/>
                    <a:pt x="389299" y="371192"/>
                  </a:cubicBezTo>
                  <a:cubicBezTo>
                    <a:pt x="406740" y="363440"/>
                    <a:pt x="443620" y="353085"/>
                    <a:pt x="443620" y="353085"/>
                  </a:cubicBezTo>
                  <a:cubicBezTo>
                    <a:pt x="452673" y="347049"/>
                    <a:pt x="461333" y="340376"/>
                    <a:pt x="470780" y="334978"/>
                  </a:cubicBezTo>
                  <a:cubicBezTo>
                    <a:pt x="517147" y="308482"/>
                    <a:pt x="499934" y="326803"/>
                    <a:pt x="543208" y="289711"/>
                  </a:cubicBezTo>
                  <a:cubicBezTo>
                    <a:pt x="552929" y="281379"/>
                    <a:pt x="560532" y="270747"/>
                    <a:pt x="570368" y="262550"/>
                  </a:cubicBezTo>
                  <a:cubicBezTo>
                    <a:pt x="600266" y="237634"/>
                    <a:pt x="598329" y="248469"/>
                    <a:pt x="633742" y="226336"/>
                  </a:cubicBezTo>
                  <a:cubicBezTo>
                    <a:pt x="696379" y="187188"/>
                    <a:pt x="643758" y="207908"/>
                    <a:pt x="697117" y="190123"/>
                  </a:cubicBezTo>
                  <a:cubicBezTo>
                    <a:pt x="706170" y="184087"/>
                    <a:pt x="716145" y="179245"/>
                    <a:pt x="724277" y="172016"/>
                  </a:cubicBezTo>
                  <a:cubicBezTo>
                    <a:pt x="743416" y="155003"/>
                    <a:pt x="757292" y="131899"/>
                    <a:pt x="778598" y="117695"/>
                  </a:cubicBezTo>
                  <a:lnTo>
                    <a:pt x="805758" y="99588"/>
                  </a:lnTo>
                  <a:cubicBezTo>
                    <a:pt x="850715" y="32151"/>
                    <a:pt x="792934" y="114977"/>
                    <a:pt x="851026" y="45267"/>
                  </a:cubicBezTo>
                  <a:cubicBezTo>
                    <a:pt x="908136" y="-23265"/>
                    <a:pt x="834554" y="52685"/>
                    <a:pt x="887239" y="0"/>
                  </a:cubicBez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0275679" y="4046615"/>
              <a:ext cx="1059256" cy="878470"/>
            </a:xfrm>
            <a:custGeom>
              <a:rect b="b" l="l" r="r" t="t"/>
              <a:pathLst>
                <a:path extrusionOk="0" h="878470" w="1059256">
                  <a:moveTo>
                    <a:pt x="0" y="878470"/>
                  </a:moveTo>
                  <a:cubicBezTo>
                    <a:pt x="109522" y="867518"/>
                    <a:pt x="61765" y="879008"/>
                    <a:pt x="144856" y="851310"/>
                  </a:cubicBezTo>
                  <a:lnTo>
                    <a:pt x="172016" y="842256"/>
                  </a:lnTo>
                  <a:cubicBezTo>
                    <a:pt x="181070" y="839238"/>
                    <a:pt x="190641" y="837471"/>
                    <a:pt x="199177" y="833203"/>
                  </a:cubicBezTo>
                  <a:cubicBezTo>
                    <a:pt x="211248" y="827167"/>
                    <a:pt x="222587" y="819364"/>
                    <a:pt x="235391" y="815096"/>
                  </a:cubicBezTo>
                  <a:cubicBezTo>
                    <a:pt x="258999" y="807226"/>
                    <a:pt x="307818" y="796989"/>
                    <a:pt x="307818" y="796989"/>
                  </a:cubicBezTo>
                  <a:cubicBezTo>
                    <a:pt x="319889" y="790953"/>
                    <a:pt x="331395" y="783621"/>
                    <a:pt x="344032" y="778882"/>
                  </a:cubicBezTo>
                  <a:cubicBezTo>
                    <a:pt x="367250" y="770175"/>
                    <a:pt x="385510" y="771723"/>
                    <a:pt x="407406" y="760775"/>
                  </a:cubicBezTo>
                  <a:cubicBezTo>
                    <a:pt x="417138" y="755909"/>
                    <a:pt x="424835" y="747534"/>
                    <a:pt x="434567" y="742668"/>
                  </a:cubicBezTo>
                  <a:cubicBezTo>
                    <a:pt x="509493" y="705206"/>
                    <a:pt x="403747" y="772025"/>
                    <a:pt x="497941" y="715508"/>
                  </a:cubicBezTo>
                  <a:cubicBezTo>
                    <a:pt x="516602" y="704312"/>
                    <a:pt x="534155" y="691365"/>
                    <a:pt x="552262" y="679294"/>
                  </a:cubicBezTo>
                  <a:cubicBezTo>
                    <a:pt x="561315" y="673258"/>
                    <a:pt x="569690" y="666053"/>
                    <a:pt x="579422" y="661187"/>
                  </a:cubicBezTo>
                  <a:cubicBezTo>
                    <a:pt x="591493" y="655151"/>
                    <a:pt x="605097" y="651511"/>
                    <a:pt x="615636" y="643080"/>
                  </a:cubicBezTo>
                  <a:cubicBezTo>
                    <a:pt x="635632" y="627083"/>
                    <a:pt x="651850" y="606866"/>
                    <a:pt x="669957" y="588759"/>
                  </a:cubicBezTo>
                  <a:cubicBezTo>
                    <a:pt x="679010" y="579706"/>
                    <a:pt x="689435" y="571842"/>
                    <a:pt x="697117" y="561599"/>
                  </a:cubicBezTo>
                  <a:cubicBezTo>
                    <a:pt x="706171" y="549528"/>
                    <a:pt x="714184" y="536601"/>
                    <a:pt x="724278" y="525385"/>
                  </a:cubicBezTo>
                  <a:cubicBezTo>
                    <a:pt x="741408" y="506351"/>
                    <a:pt x="767146" y="493968"/>
                    <a:pt x="778598" y="471064"/>
                  </a:cubicBezTo>
                  <a:cubicBezTo>
                    <a:pt x="789667" y="448926"/>
                    <a:pt x="798816" y="426885"/>
                    <a:pt x="814812" y="407690"/>
                  </a:cubicBezTo>
                  <a:cubicBezTo>
                    <a:pt x="823009" y="397854"/>
                    <a:pt x="832919" y="389583"/>
                    <a:pt x="841973" y="380530"/>
                  </a:cubicBezTo>
                  <a:cubicBezTo>
                    <a:pt x="844991" y="371476"/>
                    <a:pt x="845732" y="361310"/>
                    <a:pt x="851026" y="353369"/>
                  </a:cubicBezTo>
                  <a:cubicBezTo>
                    <a:pt x="858128" y="342716"/>
                    <a:pt x="869990" y="336045"/>
                    <a:pt x="878187" y="326209"/>
                  </a:cubicBezTo>
                  <a:cubicBezTo>
                    <a:pt x="885153" y="317850"/>
                    <a:pt x="890258" y="308102"/>
                    <a:pt x="896294" y="299048"/>
                  </a:cubicBezTo>
                  <a:cubicBezTo>
                    <a:pt x="899312" y="289995"/>
                    <a:pt x="901079" y="280424"/>
                    <a:pt x="905347" y="271888"/>
                  </a:cubicBezTo>
                  <a:cubicBezTo>
                    <a:pt x="910213" y="262156"/>
                    <a:pt x="919168" y="254729"/>
                    <a:pt x="923454" y="244728"/>
                  </a:cubicBezTo>
                  <a:cubicBezTo>
                    <a:pt x="929028" y="231723"/>
                    <a:pt x="938985" y="173550"/>
                    <a:pt x="941561" y="163246"/>
                  </a:cubicBezTo>
                  <a:cubicBezTo>
                    <a:pt x="950054" y="129274"/>
                    <a:pt x="953174" y="136148"/>
                    <a:pt x="968721" y="99872"/>
                  </a:cubicBezTo>
                  <a:cubicBezTo>
                    <a:pt x="979766" y="74101"/>
                    <a:pt x="974135" y="67298"/>
                    <a:pt x="995882" y="45551"/>
                  </a:cubicBezTo>
                  <a:cubicBezTo>
                    <a:pt x="1003576" y="37857"/>
                    <a:pt x="1013989" y="33480"/>
                    <a:pt x="1023042" y="27444"/>
                  </a:cubicBezTo>
                  <a:cubicBezTo>
                    <a:pt x="1044497" y="-4738"/>
                    <a:pt x="1030268" y="284"/>
                    <a:pt x="1059256" y="284"/>
                  </a:cubicBez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153053" y="4074059"/>
              <a:ext cx="2145672" cy="1195794"/>
            </a:xfrm>
            <a:custGeom>
              <a:rect b="b" l="l" r="r" t="t"/>
              <a:pathLst>
                <a:path extrusionOk="0" h="1195794" w="2145672">
                  <a:moveTo>
                    <a:pt x="0" y="1176951"/>
                  </a:moveTo>
                  <a:cubicBezTo>
                    <a:pt x="171051" y="1201385"/>
                    <a:pt x="109158" y="1195058"/>
                    <a:pt x="425513" y="1195058"/>
                  </a:cubicBezTo>
                  <a:cubicBezTo>
                    <a:pt x="612642" y="1195058"/>
                    <a:pt x="799723" y="1189022"/>
                    <a:pt x="986828" y="1186004"/>
                  </a:cubicBezTo>
                  <a:lnTo>
                    <a:pt x="1041149" y="1176951"/>
                  </a:lnTo>
                  <a:lnTo>
                    <a:pt x="1167897" y="1158844"/>
                  </a:lnTo>
                  <a:lnTo>
                    <a:pt x="1222218" y="1140737"/>
                  </a:lnTo>
                  <a:cubicBezTo>
                    <a:pt x="1231272" y="1137719"/>
                    <a:pt x="1240021" y="1133556"/>
                    <a:pt x="1249379" y="1131684"/>
                  </a:cubicBezTo>
                  <a:lnTo>
                    <a:pt x="1294646" y="1122630"/>
                  </a:lnTo>
                  <a:cubicBezTo>
                    <a:pt x="1431270" y="1054319"/>
                    <a:pt x="1277018" y="1125489"/>
                    <a:pt x="1394234" y="1086416"/>
                  </a:cubicBezTo>
                  <a:cubicBezTo>
                    <a:pt x="1407038" y="1082148"/>
                    <a:pt x="1418875" y="1075253"/>
                    <a:pt x="1430448" y="1068309"/>
                  </a:cubicBezTo>
                  <a:cubicBezTo>
                    <a:pt x="1449109" y="1057113"/>
                    <a:pt x="1464124" y="1038976"/>
                    <a:pt x="1484769" y="1032095"/>
                  </a:cubicBezTo>
                  <a:lnTo>
                    <a:pt x="1511929" y="1023042"/>
                  </a:lnTo>
                  <a:cubicBezTo>
                    <a:pt x="1579360" y="978089"/>
                    <a:pt x="1496547" y="1035861"/>
                    <a:pt x="1566250" y="977775"/>
                  </a:cubicBezTo>
                  <a:cubicBezTo>
                    <a:pt x="1574609" y="970809"/>
                    <a:pt x="1585149" y="966749"/>
                    <a:pt x="1593410" y="959668"/>
                  </a:cubicBezTo>
                  <a:cubicBezTo>
                    <a:pt x="1606372" y="948558"/>
                    <a:pt x="1616149" y="933935"/>
                    <a:pt x="1629624" y="923454"/>
                  </a:cubicBezTo>
                  <a:cubicBezTo>
                    <a:pt x="1643514" y="912650"/>
                    <a:pt x="1660250" y="906054"/>
                    <a:pt x="1674892" y="896293"/>
                  </a:cubicBezTo>
                  <a:cubicBezTo>
                    <a:pt x="1742696" y="851090"/>
                    <a:pt x="1682320" y="888594"/>
                    <a:pt x="1738266" y="841973"/>
                  </a:cubicBezTo>
                  <a:cubicBezTo>
                    <a:pt x="1746625" y="835007"/>
                    <a:pt x="1756373" y="829902"/>
                    <a:pt x="1765426" y="823866"/>
                  </a:cubicBezTo>
                  <a:cubicBezTo>
                    <a:pt x="1832389" y="723420"/>
                    <a:pt x="1718685" y="887450"/>
                    <a:pt x="1819747" y="769545"/>
                  </a:cubicBezTo>
                  <a:cubicBezTo>
                    <a:pt x="1828530" y="759298"/>
                    <a:pt x="1831158" y="745049"/>
                    <a:pt x="1837854" y="733331"/>
                  </a:cubicBezTo>
                  <a:cubicBezTo>
                    <a:pt x="1843252" y="723884"/>
                    <a:pt x="1849432" y="714876"/>
                    <a:pt x="1855961" y="706171"/>
                  </a:cubicBezTo>
                  <a:cubicBezTo>
                    <a:pt x="1876606" y="678644"/>
                    <a:pt x="1901099" y="653868"/>
                    <a:pt x="1919335" y="624690"/>
                  </a:cubicBezTo>
                  <a:cubicBezTo>
                    <a:pt x="1934424" y="600547"/>
                    <a:pt x="1947520" y="575038"/>
                    <a:pt x="1964602" y="552262"/>
                  </a:cubicBezTo>
                  <a:cubicBezTo>
                    <a:pt x="1983188" y="527482"/>
                    <a:pt x="1999928" y="509661"/>
                    <a:pt x="2009870" y="479834"/>
                  </a:cubicBezTo>
                  <a:cubicBezTo>
                    <a:pt x="2038847" y="392902"/>
                    <a:pt x="2064019" y="304747"/>
                    <a:pt x="2091351" y="217284"/>
                  </a:cubicBezTo>
                  <a:cubicBezTo>
                    <a:pt x="2094198" y="208175"/>
                    <a:pt x="2097386" y="199177"/>
                    <a:pt x="2100404" y="190123"/>
                  </a:cubicBezTo>
                  <a:lnTo>
                    <a:pt x="2127565" y="108642"/>
                  </a:lnTo>
                  <a:lnTo>
                    <a:pt x="2136618" y="81482"/>
                  </a:lnTo>
                  <a:cubicBezTo>
                    <a:pt x="2139636" y="72428"/>
                    <a:pt x="2145672" y="63864"/>
                    <a:pt x="2145672" y="54321"/>
                  </a:cubicBezTo>
                  <a:lnTo>
                    <a:pt x="2145672" y="0"/>
                  </a:ln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709434" y="4155541"/>
              <a:ext cx="2544023" cy="1418306"/>
            </a:xfrm>
            <a:custGeom>
              <a:rect b="b" l="l" r="r" t="t"/>
              <a:pathLst>
                <a:path extrusionOk="0" h="1418306" w="2544023">
                  <a:moveTo>
                    <a:pt x="0" y="1394233"/>
                  </a:moveTo>
                  <a:cubicBezTo>
                    <a:pt x="316617" y="1439467"/>
                    <a:pt x="87017" y="1409961"/>
                    <a:pt x="841972" y="1394233"/>
                  </a:cubicBezTo>
                  <a:cubicBezTo>
                    <a:pt x="872294" y="1393601"/>
                    <a:pt x="902364" y="1388529"/>
                    <a:pt x="932507" y="1385180"/>
                  </a:cubicBezTo>
                  <a:cubicBezTo>
                    <a:pt x="1000471" y="1377628"/>
                    <a:pt x="998045" y="1377274"/>
                    <a:pt x="1059255" y="1367073"/>
                  </a:cubicBezTo>
                  <a:cubicBezTo>
                    <a:pt x="1121544" y="1346309"/>
                    <a:pt x="1046234" y="1369440"/>
                    <a:pt x="1158843" y="1348966"/>
                  </a:cubicBezTo>
                  <a:cubicBezTo>
                    <a:pt x="1168232" y="1347259"/>
                    <a:pt x="1176746" y="1342227"/>
                    <a:pt x="1186004" y="1339912"/>
                  </a:cubicBezTo>
                  <a:cubicBezTo>
                    <a:pt x="1200932" y="1336180"/>
                    <a:pt x="1216250" y="1334197"/>
                    <a:pt x="1231271" y="1330859"/>
                  </a:cubicBezTo>
                  <a:cubicBezTo>
                    <a:pt x="1243418" y="1328160"/>
                    <a:pt x="1255338" y="1324505"/>
                    <a:pt x="1267485" y="1321806"/>
                  </a:cubicBezTo>
                  <a:cubicBezTo>
                    <a:pt x="1282506" y="1318468"/>
                    <a:pt x="1297731" y="1316090"/>
                    <a:pt x="1312752" y="1312752"/>
                  </a:cubicBezTo>
                  <a:cubicBezTo>
                    <a:pt x="1324899" y="1310053"/>
                    <a:pt x="1336819" y="1306398"/>
                    <a:pt x="1348966" y="1303699"/>
                  </a:cubicBezTo>
                  <a:cubicBezTo>
                    <a:pt x="1382177" y="1296319"/>
                    <a:pt x="1398919" y="1295050"/>
                    <a:pt x="1430447" y="1285592"/>
                  </a:cubicBezTo>
                  <a:cubicBezTo>
                    <a:pt x="1448729" y="1280108"/>
                    <a:pt x="1484768" y="1267485"/>
                    <a:pt x="1484768" y="1267485"/>
                  </a:cubicBezTo>
                  <a:cubicBezTo>
                    <a:pt x="1552952" y="1222028"/>
                    <a:pt x="1466298" y="1275401"/>
                    <a:pt x="1548142" y="1240324"/>
                  </a:cubicBezTo>
                  <a:cubicBezTo>
                    <a:pt x="1558143" y="1236038"/>
                    <a:pt x="1565571" y="1227083"/>
                    <a:pt x="1575303" y="1222217"/>
                  </a:cubicBezTo>
                  <a:cubicBezTo>
                    <a:pt x="1583839" y="1217949"/>
                    <a:pt x="1593410" y="1216182"/>
                    <a:pt x="1602463" y="1213164"/>
                  </a:cubicBezTo>
                  <a:cubicBezTo>
                    <a:pt x="1652082" y="1180084"/>
                    <a:pt x="1619891" y="1199923"/>
                    <a:pt x="1702051" y="1158843"/>
                  </a:cubicBezTo>
                  <a:cubicBezTo>
                    <a:pt x="1714122" y="1152807"/>
                    <a:pt x="1727036" y="1148222"/>
                    <a:pt x="1738265" y="1140736"/>
                  </a:cubicBezTo>
                  <a:cubicBezTo>
                    <a:pt x="1863128" y="1057494"/>
                    <a:pt x="1734970" y="1144383"/>
                    <a:pt x="1828800" y="1077362"/>
                  </a:cubicBezTo>
                  <a:cubicBezTo>
                    <a:pt x="1837654" y="1071038"/>
                    <a:pt x="1847255" y="1065784"/>
                    <a:pt x="1855960" y="1059255"/>
                  </a:cubicBezTo>
                  <a:cubicBezTo>
                    <a:pt x="1883487" y="1038610"/>
                    <a:pt x="1906665" y="1011269"/>
                    <a:pt x="1937441" y="995881"/>
                  </a:cubicBezTo>
                  <a:cubicBezTo>
                    <a:pt x="1949512" y="989845"/>
                    <a:pt x="1962673" y="985619"/>
                    <a:pt x="1973655" y="977774"/>
                  </a:cubicBezTo>
                  <a:cubicBezTo>
                    <a:pt x="1984074" y="970332"/>
                    <a:pt x="1990709" y="958474"/>
                    <a:pt x="2000816" y="950613"/>
                  </a:cubicBezTo>
                  <a:cubicBezTo>
                    <a:pt x="2017993" y="937253"/>
                    <a:pt x="2037029" y="926471"/>
                    <a:pt x="2055136" y="914400"/>
                  </a:cubicBezTo>
                  <a:lnTo>
                    <a:pt x="2109457" y="878186"/>
                  </a:lnTo>
                  <a:lnTo>
                    <a:pt x="2136617" y="860079"/>
                  </a:lnTo>
                  <a:cubicBezTo>
                    <a:pt x="2145671" y="854043"/>
                    <a:pt x="2156084" y="849666"/>
                    <a:pt x="2163778" y="841972"/>
                  </a:cubicBezTo>
                  <a:cubicBezTo>
                    <a:pt x="2184903" y="820847"/>
                    <a:pt x="2210581" y="803455"/>
                    <a:pt x="2227152" y="778598"/>
                  </a:cubicBezTo>
                  <a:cubicBezTo>
                    <a:pt x="2233188" y="769544"/>
                    <a:pt x="2238293" y="759796"/>
                    <a:pt x="2245259" y="751437"/>
                  </a:cubicBezTo>
                  <a:cubicBezTo>
                    <a:pt x="2253455" y="741601"/>
                    <a:pt x="2264559" y="734383"/>
                    <a:pt x="2272419" y="724277"/>
                  </a:cubicBezTo>
                  <a:cubicBezTo>
                    <a:pt x="2381417" y="584136"/>
                    <a:pt x="2272155" y="724753"/>
                    <a:pt x="2317687" y="642796"/>
                  </a:cubicBezTo>
                  <a:cubicBezTo>
                    <a:pt x="2328256" y="623773"/>
                    <a:pt x="2341830" y="606582"/>
                    <a:pt x="2353901" y="588475"/>
                  </a:cubicBezTo>
                  <a:cubicBezTo>
                    <a:pt x="2359937" y="579421"/>
                    <a:pt x="2368567" y="571637"/>
                    <a:pt x="2372008" y="561314"/>
                  </a:cubicBezTo>
                  <a:cubicBezTo>
                    <a:pt x="2378044" y="543207"/>
                    <a:pt x="2381579" y="524065"/>
                    <a:pt x="2390115" y="506994"/>
                  </a:cubicBezTo>
                  <a:cubicBezTo>
                    <a:pt x="2399847" y="487530"/>
                    <a:pt x="2419446" y="473318"/>
                    <a:pt x="2426328" y="452673"/>
                  </a:cubicBezTo>
                  <a:cubicBezTo>
                    <a:pt x="2467537" y="329046"/>
                    <a:pt x="2422582" y="455376"/>
                    <a:pt x="2462542" y="362138"/>
                  </a:cubicBezTo>
                  <a:cubicBezTo>
                    <a:pt x="2466301" y="353367"/>
                    <a:pt x="2469085" y="344185"/>
                    <a:pt x="2471596" y="334978"/>
                  </a:cubicBezTo>
                  <a:cubicBezTo>
                    <a:pt x="2478144" y="310969"/>
                    <a:pt x="2475899" y="283256"/>
                    <a:pt x="2489703" y="262550"/>
                  </a:cubicBezTo>
                  <a:lnTo>
                    <a:pt x="2507810" y="235390"/>
                  </a:lnTo>
                  <a:cubicBezTo>
                    <a:pt x="2521492" y="180657"/>
                    <a:pt x="2512927" y="210984"/>
                    <a:pt x="2534970" y="144855"/>
                  </a:cubicBezTo>
                  <a:cubicBezTo>
                    <a:pt x="2537988" y="135802"/>
                    <a:pt x="2544023" y="127238"/>
                    <a:pt x="2544023" y="117695"/>
                  </a:cubicBezTo>
                  <a:lnTo>
                    <a:pt x="2544023" y="0"/>
                  </a:ln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 flipH="1" rot="10800000">
              <a:off x="8827130" y="3054351"/>
              <a:ext cx="2480647" cy="1010653"/>
            </a:xfrm>
            <a:custGeom>
              <a:rect b="b" l="l" r="r" t="t"/>
              <a:pathLst>
                <a:path extrusionOk="0" h="1195794" w="2145672">
                  <a:moveTo>
                    <a:pt x="0" y="1176951"/>
                  </a:moveTo>
                  <a:cubicBezTo>
                    <a:pt x="171051" y="1201385"/>
                    <a:pt x="109158" y="1195058"/>
                    <a:pt x="425513" y="1195058"/>
                  </a:cubicBezTo>
                  <a:cubicBezTo>
                    <a:pt x="612642" y="1195058"/>
                    <a:pt x="799723" y="1189022"/>
                    <a:pt x="986828" y="1186004"/>
                  </a:cubicBezTo>
                  <a:lnTo>
                    <a:pt x="1041149" y="1176951"/>
                  </a:lnTo>
                  <a:lnTo>
                    <a:pt x="1167897" y="1158844"/>
                  </a:lnTo>
                  <a:lnTo>
                    <a:pt x="1222218" y="1140737"/>
                  </a:lnTo>
                  <a:cubicBezTo>
                    <a:pt x="1231272" y="1137719"/>
                    <a:pt x="1240021" y="1133556"/>
                    <a:pt x="1249379" y="1131684"/>
                  </a:cubicBezTo>
                  <a:lnTo>
                    <a:pt x="1294646" y="1122630"/>
                  </a:lnTo>
                  <a:cubicBezTo>
                    <a:pt x="1431270" y="1054319"/>
                    <a:pt x="1277018" y="1125489"/>
                    <a:pt x="1394234" y="1086416"/>
                  </a:cubicBezTo>
                  <a:cubicBezTo>
                    <a:pt x="1407038" y="1082148"/>
                    <a:pt x="1418875" y="1075253"/>
                    <a:pt x="1430448" y="1068309"/>
                  </a:cubicBezTo>
                  <a:cubicBezTo>
                    <a:pt x="1449109" y="1057113"/>
                    <a:pt x="1464124" y="1038976"/>
                    <a:pt x="1484769" y="1032095"/>
                  </a:cubicBezTo>
                  <a:lnTo>
                    <a:pt x="1511929" y="1023042"/>
                  </a:lnTo>
                  <a:cubicBezTo>
                    <a:pt x="1579360" y="978089"/>
                    <a:pt x="1496547" y="1035861"/>
                    <a:pt x="1566250" y="977775"/>
                  </a:cubicBezTo>
                  <a:cubicBezTo>
                    <a:pt x="1574609" y="970809"/>
                    <a:pt x="1585149" y="966749"/>
                    <a:pt x="1593410" y="959668"/>
                  </a:cubicBezTo>
                  <a:cubicBezTo>
                    <a:pt x="1606372" y="948558"/>
                    <a:pt x="1616149" y="933935"/>
                    <a:pt x="1629624" y="923454"/>
                  </a:cubicBezTo>
                  <a:cubicBezTo>
                    <a:pt x="1643514" y="912650"/>
                    <a:pt x="1660250" y="906054"/>
                    <a:pt x="1674892" y="896293"/>
                  </a:cubicBezTo>
                  <a:cubicBezTo>
                    <a:pt x="1742696" y="851090"/>
                    <a:pt x="1682320" y="888594"/>
                    <a:pt x="1738266" y="841973"/>
                  </a:cubicBezTo>
                  <a:cubicBezTo>
                    <a:pt x="1746625" y="835007"/>
                    <a:pt x="1756373" y="829902"/>
                    <a:pt x="1765426" y="823866"/>
                  </a:cubicBezTo>
                  <a:cubicBezTo>
                    <a:pt x="1832389" y="723420"/>
                    <a:pt x="1718685" y="887450"/>
                    <a:pt x="1819747" y="769545"/>
                  </a:cubicBezTo>
                  <a:cubicBezTo>
                    <a:pt x="1828530" y="759298"/>
                    <a:pt x="1831158" y="745049"/>
                    <a:pt x="1837854" y="733331"/>
                  </a:cubicBezTo>
                  <a:cubicBezTo>
                    <a:pt x="1843252" y="723884"/>
                    <a:pt x="1849432" y="714876"/>
                    <a:pt x="1855961" y="706171"/>
                  </a:cubicBezTo>
                  <a:cubicBezTo>
                    <a:pt x="1876606" y="678644"/>
                    <a:pt x="1901099" y="653868"/>
                    <a:pt x="1919335" y="624690"/>
                  </a:cubicBezTo>
                  <a:cubicBezTo>
                    <a:pt x="1934424" y="600547"/>
                    <a:pt x="1947520" y="575038"/>
                    <a:pt x="1964602" y="552262"/>
                  </a:cubicBezTo>
                  <a:cubicBezTo>
                    <a:pt x="1983188" y="527482"/>
                    <a:pt x="1999928" y="509661"/>
                    <a:pt x="2009870" y="479834"/>
                  </a:cubicBezTo>
                  <a:cubicBezTo>
                    <a:pt x="2038847" y="392902"/>
                    <a:pt x="2064019" y="304747"/>
                    <a:pt x="2091351" y="217284"/>
                  </a:cubicBezTo>
                  <a:cubicBezTo>
                    <a:pt x="2094198" y="208175"/>
                    <a:pt x="2097386" y="199177"/>
                    <a:pt x="2100404" y="190123"/>
                  </a:cubicBezTo>
                  <a:lnTo>
                    <a:pt x="2127565" y="108642"/>
                  </a:lnTo>
                  <a:lnTo>
                    <a:pt x="2136618" y="81482"/>
                  </a:lnTo>
                  <a:cubicBezTo>
                    <a:pt x="2139636" y="72428"/>
                    <a:pt x="2145672" y="63864"/>
                    <a:pt x="2145672" y="54321"/>
                  </a:cubicBezTo>
                  <a:lnTo>
                    <a:pt x="2145672" y="0"/>
                  </a:lnTo>
                </a:path>
              </a:pathLst>
            </a:custGeom>
            <a:noFill/>
            <a:ln cap="flat" cmpd="sng" w="28575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5"/>
          <p:cNvSpPr/>
          <p:nvPr/>
        </p:nvSpPr>
        <p:spPr>
          <a:xfrm>
            <a:off x="5636543" y="2099733"/>
            <a:ext cx="493505" cy="2260601"/>
          </a:xfrm>
          <a:custGeom>
            <a:rect b="b" l="l" r="r" t="t"/>
            <a:pathLst>
              <a:path extrusionOk="0" h="3014134" w="658006">
                <a:moveTo>
                  <a:pt x="644710" y="0"/>
                </a:moveTo>
                <a:cubicBezTo>
                  <a:pt x="603317" y="30104"/>
                  <a:pt x="548922" y="47726"/>
                  <a:pt x="520532" y="90312"/>
                </a:cubicBezTo>
                <a:cubicBezTo>
                  <a:pt x="490429" y="135467"/>
                  <a:pt x="509244" y="116652"/>
                  <a:pt x="464088" y="146756"/>
                </a:cubicBezTo>
                <a:cubicBezTo>
                  <a:pt x="456562" y="161808"/>
                  <a:pt x="451089" y="178076"/>
                  <a:pt x="441510" y="191912"/>
                </a:cubicBezTo>
                <a:cubicBezTo>
                  <a:pt x="417088" y="227188"/>
                  <a:pt x="381676" y="255137"/>
                  <a:pt x="362488" y="293512"/>
                </a:cubicBezTo>
                <a:cubicBezTo>
                  <a:pt x="347436" y="323616"/>
                  <a:pt x="336001" y="355819"/>
                  <a:pt x="317332" y="383823"/>
                </a:cubicBezTo>
                <a:cubicBezTo>
                  <a:pt x="309806" y="395112"/>
                  <a:pt x="300822" y="405554"/>
                  <a:pt x="294755" y="417689"/>
                </a:cubicBezTo>
                <a:cubicBezTo>
                  <a:pt x="285693" y="435814"/>
                  <a:pt x="280407" y="455616"/>
                  <a:pt x="272177" y="474134"/>
                </a:cubicBezTo>
                <a:cubicBezTo>
                  <a:pt x="265342" y="489512"/>
                  <a:pt x="256434" y="503911"/>
                  <a:pt x="249599" y="519289"/>
                </a:cubicBezTo>
                <a:cubicBezTo>
                  <a:pt x="241369" y="537807"/>
                  <a:pt x="236083" y="557609"/>
                  <a:pt x="227021" y="575734"/>
                </a:cubicBezTo>
                <a:cubicBezTo>
                  <a:pt x="217209" y="595359"/>
                  <a:pt x="204444" y="613363"/>
                  <a:pt x="193155" y="632178"/>
                </a:cubicBezTo>
                <a:cubicBezTo>
                  <a:pt x="189392" y="650993"/>
                  <a:pt x="187380" y="670245"/>
                  <a:pt x="181866" y="688623"/>
                </a:cubicBezTo>
                <a:cubicBezTo>
                  <a:pt x="121268" y="890614"/>
                  <a:pt x="199967" y="580858"/>
                  <a:pt x="136710" y="812800"/>
                </a:cubicBezTo>
                <a:cubicBezTo>
                  <a:pt x="131661" y="831312"/>
                  <a:pt x="130934" y="850867"/>
                  <a:pt x="125421" y="869245"/>
                </a:cubicBezTo>
                <a:cubicBezTo>
                  <a:pt x="119598" y="888654"/>
                  <a:pt x="108065" y="906109"/>
                  <a:pt x="102844" y="925689"/>
                </a:cubicBezTo>
                <a:lnTo>
                  <a:pt x="68977" y="1095023"/>
                </a:lnTo>
                <a:cubicBezTo>
                  <a:pt x="65214" y="1113838"/>
                  <a:pt x="62342" y="1132853"/>
                  <a:pt x="57688" y="1151467"/>
                </a:cubicBezTo>
                <a:cubicBezTo>
                  <a:pt x="50162" y="1181571"/>
                  <a:pt x="39498" y="1211060"/>
                  <a:pt x="35110" y="1241778"/>
                </a:cubicBezTo>
                <a:cubicBezTo>
                  <a:pt x="25668" y="1307869"/>
                  <a:pt x="18222" y="1354113"/>
                  <a:pt x="12532" y="1422400"/>
                </a:cubicBezTo>
                <a:cubicBezTo>
                  <a:pt x="7834" y="1478775"/>
                  <a:pt x="5007" y="1535289"/>
                  <a:pt x="1244" y="1591734"/>
                </a:cubicBezTo>
                <a:cubicBezTo>
                  <a:pt x="4708" y="1716447"/>
                  <a:pt x="-12863" y="1907845"/>
                  <a:pt x="23821" y="2054578"/>
                </a:cubicBezTo>
                <a:cubicBezTo>
                  <a:pt x="26707" y="2066122"/>
                  <a:pt x="31979" y="2076965"/>
                  <a:pt x="35110" y="2088445"/>
                </a:cubicBezTo>
                <a:cubicBezTo>
                  <a:pt x="43275" y="2118382"/>
                  <a:pt x="50162" y="2148652"/>
                  <a:pt x="57688" y="2178756"/>
                </a:cubicBezTo>
                <a:cubicBezTo>
                  <a:pt x="61451" y="2193808"/>
                  <a:pt x="62038" y="2210035"/>
                  <a:pt x="68977" y="2223912"/>
                </a:cubicBezTo>
                <a:lnTo>
                  <a:pt x="91555" y="2269067"/>
                </a:lnTo>
                <a:cubicBezTo>
                  <a:pt x="99081" y="2302934"/>
                  <a:pt x="105193" y="2337146"/>
                  <a:pt x="114132" y="2370667"/>
                </a:cubicBezTo>
                <a:cubicBezTo>
                  <a:pt x="120264" y="2393662"/>
                  <a:pt x="130938" y="2415312"/>
                  <a:pt x="136710" y="2438400"/>
                </a:cubicBezTo>
                <a:cubicBezTo>
                  <a:pt x="140473" y="2453452"/>
                  <a:pt x="141060" y="2469679"/>
                  <a:pt x="147999" y="2483556"/>
                </a:cubicBezTo>
                <a:cubicBezTo>
                  <a:pt x="160134" y="2507826"/>
                  <a:pt x="181020" y="2527018"/>
                  <a:pt x="193155" y="2551289"/>
                </a:cubicBezTo>
                <a:cubicBezTo>
                  <a:pt x="228515" y="2622012"/>
                  <a:pt x="200750" y="2573212"/>
                  <a:pt x="249599" y="2641600"/>
                </a:cubicBezTo>
                <a:cubicBezTo>
                  <a:pt x="257485" y="2652640"/>
                  <a:pt x="263491" y="2665044"/>
                  <a:pt x="272177" y="2675467"/>
                </a:cubicBezTo>
                <a:cubicBezTo>
                  <a:pt x="282398" y="2687732"/>
                  <a:pt x="295823" y="2697069"/>
                  <a:pt x="306044" y="2709334"/>
                </a:cubicBezTo>
                <a:cubicBezTo>
                  <a:pt x="314730" y="2719757"/>
                  <a:pt x="319935" y="2732777"/>
                  <a:pt x="328621" y="2743200"/>
                </a:cubicBezTo>
                <a:cubicBezTo>
                  <a:pt x="338842" y="2755465"/>
                  <a:pt x="352267" y="2764802"/>
                  <a:pt x="362488" y="2777067"/>
                </a:cubicBezTo>
                <a:cubicBezTo>
                  <a:pt x="371174" y="2787490"/>
                  <a:pt x="375472" y="2801340"/>
                  <a:pt x="385066" y="2810934"/>
                </a:cubicBezTo>
                <a:cubicBezTo>
                  <a:pt x="394660" y="2820528"/>
                  <a:pt x="408792" y="2824498"/>
                  <a:pt x="418932" y="2833512"/>
                </a:cubicBezTo>
                <a:cubicBezTo>
                  <a:pt x="442797" y="2854725"/>
                  <a:pt x="456375" y="2891148"/>
                  <a:pt x="486666" y="2901245"/>
                </a:cubicBezTo>
                <a:cubicBezTo>
                  <a:pt x="497955" y="2905008"/>
                  <a:pt x="510130" y="2906755"/>
                  <a:pt x="520532" y="2912534"/>
                </a:cubicBezTo>
                <a:cubicBezTo>
                  <a:pt x="544252" y="2925712"/>
                  <a:pt x="562523" y="2949108"/>
                  <a:pt x="588266" y="2957689"/>
                </a:cubicBezTo>
                <a:cubicBezTo>
                  <a:pt x="609413" y="2964738"/>
                  <a:pt x="641410" y="2972104"/>
                  <a:pt x="655999" y="2991556"/>
                </a:cubicBezTo>
                <a:cubicBezTo>
                  <a:pt x="660515" y="2997577"/>
                  <a:pt x="655999" y="3006608"/>
                  <a:pt x="655999" y="3014134"/>
                </a:cubicBezTo>
              </a:path>
            </a:pathLst>
          </a:custGeom>
          <a:noFill/>
          <a:ln cap="flat" cmpd="sng" w="2857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4301872" y="4169285"/>
            <a:ext cx="175432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young person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779877" y="1233711"/>
            <a:ext cx="192104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Graduate student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6061057" y="2519528"/>
            <a:ext cx="1028700" cy="45923"/>
          </a:xfrm>
          <a:custGeom>
            <a:rect b="b" l="l" r="r" t="t"/>
            <a:pathLst>
              <a:path extrusionOk="0" h="61230" w="1371600">
                <a:moveTo>
                  <a:pt x="0" y="42735"/>
                </a:moveTo>
                <a:cubicBezTo>
                  <a:pt x="190935" y="70011"/>
                  <a:pt x="112761" y="64635"/>
                  <a:pt x="430306" y="42735"/>
                </a:cubicBezTo>
                <a:cubicBezTo>
                  <a:pt x="448744" y="41463"/>
                  <a:pt x="465865" y="32326"/>
                  <a:pt x="484095" y="29288"/>
                </a:cubicBezTo>
                <a:cubicBezTo>
                  <a:pt x="519741" y="23347"/>
                  <a:pt x="555648" y="18723"/>
                  <a:pt x="591671" y="15841"/>
                </a:cubicBezTo>
                <a:cubicBezTo>
                  <a:pt x="894655" y="-8398"/>
                  <a:pt x="1006548" y="2394"/>
                  <a:pt x="1371600" y="2394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987165" y="4571431"/>
            <a:ext cx="1028700" cy="45923"/>
          </a:xfrm>
          <a:custGeom>
            <a:rect b="b" l="l" r="r" t="t"/>
            <a:pathLst>
              <a:path extrusionOk="0" h="61230" w="1371600">
                <a:moveTo>
                  <a:pt x="0" y="42735"/>
                </a:moveTo>
                <a:cubicBezTo>
                  <a:pt x="190935" y="70011"/>
                  <a:pt x="112761" y="64635"/>
                  <a:pt x="430306" y="42735"/>
                </a:cubicBezTo>
                <a:cubicBezTo>
                  <a:pt x="448744" y="41463"/>
                  <a:pt x="465865" y="32326"/>
                  <a:pt x="484095" y="29288"/>
                </a:cubicBezTo>
                <a:cubicBezTo>
                  <a:pt x="519741" y="23347"/>
                  <a:pt x="555648" y="18723"/>
                  <a:pt x="591671" y="15841"/>
                </a:cubicBezTo>
                <a:cubicBezTo>
                  <a:pt x="894655" y="-8398"/>
                  <a:pt x="1006548" y="2394"/>
                  <a:pt x="1371600" y="2394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238537" y="4578745"/>
            <a:ext cx="594778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Dimensionality reduction helps with simplify observations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311700" y="758283"/>
            <a:ext cx="42603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400"/>
              <a:t>Concepts of dimensionality reduction &amp; PCA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Concepts of dimensionality reduction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Concepts of PCA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Application of PCA in bioinformatics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Algorithmic overview of PCA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400"/>
              <a:t>Hands on practice of PCA with 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Synthesized datasets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Differences in PCA performance with linear datasets &amp; nonlinear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Difference in PCA performance with / without linearly correlated variables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RNAseq TPM matrix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4572000" y="758282"/>
            <a:ext cx="42603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3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PCA &amp; other dimensionality reduction methods (t-SNE, UMAP)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dimensionality reduction methods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 and Cons of different methods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of t-SNE / UMAP in bioinformatics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3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311700" y="758283"/>
            <a:ext cx="42603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400"/>
              <a:t>Concepts of dimensionality reduction &amp; PCA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Concepts of dimensionality reduction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Concepts of PCA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Application of PCA in bioinformatics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Algorithmic overview of PCA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400">
                <a:solidFill>
                  <a:schemeClr val="lt2"/>
                </a:solidFill>
              </a:rPr>
              <a:t>Hands on practice of PCA with 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solidFill>
                  <a:schemeClr val="lt2"/>
                </a:solidFill>
              </a:rPr>
              <a:t>Synthesized datasets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solidFill>
                  <a:schemeClr val="lt2"/>
                </a:solidFill>
              </a:rPr>
              <a:t>Differences in PCA performance with linear datasets &amp; nonlinear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solidFill>
                  <a:schemeClr val="lt2"/>
                </a:solidFill>
              </a:rPr>
              <a:t>Difference in PCA performance with / without linearly correlated variables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solidFill>
                  <a:schemeClr val="lt2"/>
                </a:solidFill>
              </a:rPr>
              <a:t>RNAseq TPM matrix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4572000" y="758282"/>
            <a:ext cx="42603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3"/>
            </a:pPr>
            <a:r>
              <a:rPr b="1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PCA &amp; other dimensionality reduction methods (t-SNE, UMAP)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Overview of dimensionality reduction methods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Pros and Cons of different methods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Application of t-SNE / UMAP in bioinformatics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3"/>
            </a:pPr>
            <a:r>
              <a:rPr b="1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Concepts of dimensionality reduction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311700" y="758283"/>
            <a:ext cx="85206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/>
              <a:t>Definition: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Transformation of data from high-dimensional space into low-dimensional space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/>
              <a:t>Aim: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Use less dimensions to represent high dimension dataset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/>
              <a:t>Why dimensionality reduction: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/>
              <a:t>For interpretation of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/>
              <a:t>Reduce computational cost (curse of dimensionality)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/>
              <a:t>Application in bioinformatics: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Feature selection (e.g. feature gene extraction from expression matrix)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Preprocessing data for clustering (e.g. sample clustering / gene clustering)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…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Concepts of PCA (principal component analysis)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311700" y="758283"/>
            <a:ext cx="8520600" cy="4298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Generalized description: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Maximize variance in the first few dimensions in a new coordinate system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597" y="1953394"/>
            <a:ext cx="24384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394268" y="3676123"/>
            <a:ext cx="3376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variances explained by u1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