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44"/>
  </p:notesMasterIdLst>
  <p:sldIdLst>
    <p:sldId id="256" r:id="rId2"/>
    <p:sldId id="273" r:id="rId3"/>
    <p:sldId id="317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29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09" r:id="rId33"/>
    <p:sldId id="310" r:id="rId34"/>
    <p:sldId id="312" r:id="rId35"/>
    <p:sldId id="313" r:id="rId36"/>
    <p:sldId id="314" r:id="rId37"/>
    <p:sldId id="315" r:id="rId38"/>
    <p:sldId id="316" r:id="rId39"/>
    <p:sldId id="285" r:id="rId40"/>
    <p:sldId id="307" r:id="rId41"/>
    <p:sldId id="308" r:id="rId42"/>
    <p:sldId id="27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54EC"/>
    <a:srgbClr val="FFFFE1"/>
    <a:srgbClr val="FFFFB3"/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11/01/2018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11/01/2018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128082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11967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783054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4377105" y="2336937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It’s</a:t>
            </a:r>
            <a:r>
              <a:rPr lang="it-IT" sz="2000" b="1" dirty="0"/>
              <a:t> </a:t>
            </a:r>
            <a:r>
              <a:rPr lang="it-IT" sz="2000" b="1" dirty="0" err="1"/>
              <a:t>not</a:t>
            </a:r>
            <a:r>
              <a:rPr lang="it-IT" sz="2000" b="1" dirty="0"/>
              <a:t> </a:t>
            </a:r>
            <a:r>
              <a:rPr lang="it-IT" sz="2000" b="1" dirty="0" err="1"/>
              <a:t>possible</a:t>
            </a:r>
            <a:r>
              <a:rPr lang="it-IT" sz="2000" b="1" dirty="0"/>
              <a:t> to </a:t>
            </a:r>
            <a:r>
              <a:rPr lang="it-IT" sz="2000" b="1" dirty="0" err="1"/>
              <a:t>assign</a:t>
            </a:r>
            <a:r>
              <a:rPr lang="it-IT" sz="2000" b="1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92245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Changing assigned colors</a:t>
            </a:r>
          </a:p>
        </p:txBody>
      </p:sp>
    </p:spTree>
    <p:extLst>
      <p:ext uri="{BB962C8B-B14F-4D97-AF65-F5344CB8AC3E}">
        <p14:creationId xmlns:p14="http://schemas.microsoft.com/office/powerpoint/2010/main" val="186714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41818193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30390966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Adding another bucket</a:t>
            </a:r>
          </a:p>
        </p:txBody>
      </p:sp>
    </p:spTree>
    <p:extLst>
      <p:ext uri="{BB962C8B-B14F-4D97-AF65-F5344CB8AC3E}">
        <p14:creationId xmlns:p14="http://schemas.microsoft.com/office/powerpoint/2010/main" val="12771297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36510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/>
              <a:t>What if there are no more options?</a:t>
            </a:r>
          </a:p>
        </p:txBody>
      </p:sp>
      <p:sp>
        <p:nvSpPr>
          <p:cNvPr id="62" name="Text Placeholder 4"/>
          <p:cNvSpPr txBox="1">
            <a:spLocks/>
          </p:cNvSpPr>
          <p:nvPr/>
        </p:nvSpPr>
        <p:spPr>
          <a:xfrm rot="19686412">
            <a:off x="1443585" y="2170902"/>
            <a:ext cx="10095600" cy="476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r>
              <a:rPr lang="it-IT" sz="4800" b="1" dirty="0">
                <a:solidFill>
                  <a:srgbClr val="0091EA"/>
                </a:solidFill>
              </a:rPr>
              <a:t>Start from scratch!</a:t>
            </a:r>
          </a:p>
        </p:txBody>
      </p:sp>
      <p:sp>
        <p:nvSpPr>
          <p:cNvPr id="64" name="Text Placeholder 4"/>
          <p:cNvSpPr txBox="1">
            <a:spLocks/>
          </p:cNvSpPr>
          <p:nvPr/>
        </p:nvSpPr>
        <p:spPr>
          <a:xfrm>
            <a:off x="946890" y="1407999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/>
            <a:r>
              <a:rPr lang="it-IT" sz="3200" dirty="0"/>
              <a:t>No feasible changes of already colored nodes</a:t>
            </a:r>
          </a:p>
        </p:txBody>
      </p:sp>
      <p:sp>
        <p:nvSpPr>
          <p:cNvPr id="65" name="Text Placeholder 4"/>
          <p:cNvSpPr txBox="1">
            <a:spLocks/>
          </p:cNvSpPr>
          <p:nvPr/>
        </p:nvSpPr>
        <p:spPr>
          <a:xfrm>
            <a:off x="6296130" y="3938742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 algn="ctr"/>
            <a:endParaRPr lang="it-IT" b="1" dirty="0">
              <a:solidFill>
                <a:srgbClr val="0091EA"/>
              </a:solidFill>
            </a:endParaRPr>
          </a:p>
          <a:p>
            <a:pPr marL="38100"/>
            <a:r>
              <a:rPr lang="it-IT" sz="3200" dirty="0"/>
              <a:t>No more buckets to add</a:t>
            </a:r>
          </a:p>
        </p:txBody>
      </p:sp>
    </p:spTree>
    <p:extLst>
      <p:ext uri="{BB962C8B-B14F-4D97-AF65-F5344CB8AC3E}">
        <p14:creationId xmlns:p14="http://schemas.microsoft.com/office/powerpoint/2010/main" val="873426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42906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9358623-DFA5-4519-8257-7B3F9ABD6A88}"/>
              </a:ext>
            </a:extLst>
          </p:cNvPr>
          <p:cNvCxnSpPr>
            <a:cxnSpLocks/>
          </p:cNvCxnSpPr>
          <p:nvPr/>
        </p:nvCxnSpPr>
        <p:spPr>
          <a:xfrm flipH="1">
            <a:off x="8223587" y="3951514"/>
            <a:ext cx="1159899" cy="680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F19A1F-550F-4D45-BDC6-4D378FA94807}"/>
              </a:ext>
            </a:extLst>
          </p:cNvPr>
          <p:cNvSpPr txBox="1"/>
          <p:nvPr/>
        </p:nvSpPr>
        <p:spPr>
          <a:xfrm>
            <a:off x="9170126" y="3624943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Empty</a:t>
            </a:r>
            <a:r>
              <a:rPr lang="it-IT" sz="1600" b="1" dirty="0"/>
              <a:t> list of </a:t>
            </a:r>
            <a:r>
              <a:rPr lang="it-IT" sz="1600" b="1" dirty="0" err="1"/>
              <a:t>exam</a:t>
            </a:r>
            <a:r>
              <a:rPr lang="it-IT" sz="1600" b="1" dirty="0"/>
              <a:t> </a:t>
            </a:r>
            <a:r>
              <a:rPr lang="it-IT" sz="1600" b="1" dirty="0" err="1"/>
              <a:t>subsets</a:t>
            </a:r>
            <a:endParaRPr lang="it-IT" sz="16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0B52AC-DBC7-408A-89C6-F616200BC242}"/>
              </a:ext>
            </a:extLst>
          </p:cNvPr>
          <p:cNvSpPr txBox="1"/>
          <p:nvPr/>
        </p:nvSpPr>
        <p:spPr>
          <a:xfrm>
            <a:off x="5073673" y="2661927"/>
            <a:ext cx="202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Exam</a:t>
            </a:r>
            <a:r>
              <a:rPr lang="it-IT" sz="2000" b="1" dirty="0"/>
              <a:t> </a:t>
            </a:r>
            <a:r>
              <a:rPr lang="it-IT" sz="2000" b="1" dirty="0" err="1"/>
              <a:t>subsets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508522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A46041-A5F8-4F04-93F0-C284B38B5971}"/>
              </a:ext>
            </a:extLst>
          </p:cNvPr>
          <p:cNvSpPr txBox="1"/>
          <p:nvPr/>
        </p:nvSpPr>
        <p:spPr>
          <a:xfrm>
            <a:off x="841725" y="6220861"/>
            <a:ext cx="1068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choose</a:t>
            </a:r>
            <a:r>
              <a:rPr lang="it-IT" sz="2400" b="1" dirty="0"/>
              <a:t> a subset and put </a:t>
            </a:r>
            <a:r>
              <a:rPr lang="it-IT" sz="2400" b="1" dirty="0" err="1"/>
              <a:t>it</a:t>
            </a:r>
            <a:r>
              <a:rPr lang="it-IT" sz="2400" b="1" dirty="0"/>
              <a:t> in the first position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496329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323186" y="59425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27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71282" y="3836062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47221" y="386012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55241" y="383606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073563" y="3836062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81583" y="386012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73563" y="3847831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9EA38-6253-484D-BFCC-D563CEDB8D2A}"/>
              </a:ext>
            </a:extLst>
          </p:cNvPr>
          <p:cNvSpPr txBox="1"/>
          <p:nvPr/>
        </p:nvSpPr>
        <p:spPr>
          <a:xfrm>
            <a:off x="549730" y="6191795"/>
            <a:ext cx="112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1459551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04097 L 0.01537 0.43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0.03681 L -0.07591 0.441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949679" y="3843838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3843838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3843838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3843838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6088" y="0"/>
            <a:ext cx="5983705" cy="6858000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9CF9B1-BCCF-449E-BE81-337E3CC8C844}"/>
              </a:ext>
            </a:extLst>
          </p:cNvPr>
          <p:cNvSpPr txBox="1"/>
          <p:nvPr/>
        </p:nvSpPr>
        <p:spPr>
          <a:xfrm>
            <a:off x="475604" y="6256878"/>
            <a:ext cx="397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Then</a:t>
            </a:r>
            <a:r>
              <a:rPr lang="it-IT" sz="2000" b="1" dirty="0"/>
              <a:t> </a:t>
            </a:r>
            <a:r>
              <a:rPr lang="it-IT" sz="2000" b="1" dirty="0" err="1"/>
              <a:t>we</a:t>
            </a:r>
            <a:r>
              <a:rPr lang="it-IT" sz="2000" b="1" dirty="0"/>
              <a:t> compute the penalty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2986140-8846-433D-9532-E0B132FF0E5F}"/>
              </a:ext>
            </a:extLst>
          </p:cNvPr>
          <p:cNvSpPr txBox="1"/>
          <p:nvPr/>
        </p:nvSpPr>
        <p:spPr>
          <a:xfrm>
            <a:off x="6248401" y="6265756"/>
            <a:ext cx="588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And </a:t>
            </a:r>
            <a:r>
              <a:rPr lang="it-IT" sz="2000" b="1" dirty="0" err="1"/>
              <a:t>we</a:t>
            </a:r>
            <a:r>
              <a:rPr lang="it-IT" sz="2000" b="1" dirty="0"/>
              <a:t> </a:t>
            </a:r>
            <a:r>
              <a:rPr lang="it-IT" sz="2000" b="1" dirty="0" err="1"/>
              <a:t>choose</a:t>
            </a:r>
            <a:r>
              <a:rPr lang="it-IT" sz="2000" b="1" dirty="0"/>
              <a:t> the one with the </a:t>
            </a:r>
            <a:r>
              <a:rPr lang="it-IT" sz="2000" b="1" dirty="0" err="1"/>
              <a:t>lowest</a:t>
            </a:r>
            <a:r>
              <a:rPr lang="it-IT" sz="2000" b="1" dirty="0"/>
              <a:t> penalty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E4CEC20-E1AB-4D2B-A9D1-4C11FA93D8BC}"/>
              </a:ext>
            </a:extLst>
          </p:cNvPr>
          <p:cNvSpPr/>
          <p:nvPr/>
        </p:nvSpPr>
        <p:spPr>
          <a:xfrm>
            <a:off x="7073563" y="3847831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88764" y="3847098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087640" y="3838600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165712" y="3852972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05927" y="385297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3078E742-0189-49F8-BF71-7806E32487B3}"/>
              </a:ext>
            </a:extLst>
          </p:cNvPr>
          <p:cNvSpPr/>
          <p:nvPr/>
        </p:nvSpPr>
        <p:spPr>
          <a:xfrm>
            <a:off x="855241" y="3836062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117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3" grpId="0"/>
      <p:bldP spid="2" grpId="0" animBg="1"/>
      <p:bldP spid="5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3252E49-BDE1-44ED-BA12-D591B75B02CA}"/>
              </a:ext>
            </a:extLst>
          </p:cNvPr>
          <p:cNvSpPr txBox="1"/>
          <p:nvPr/>
        </p:nvSpPr>
        <p:spPr>
          <a:xfrm>
            <a:off x="979170" y="6155705"/>
            <a:ext cx="10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2889488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9" grpId="0" animBg="1"/>
      <p:bldP spid="33" grpId="0" animBg="1"/>
      <p:bldP spid="40" grpId="0" animBg="1"/>
      <p:bldP spid="41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95248" y="4081421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59091" y="4081421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87766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55741" y="4081421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28137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72385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97052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Penalty=30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8348347" y="6054214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Penalty=30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328137" y="0"/>
            <a:ext cx="3766782" cy="6858000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0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43" grpId="0"/>
      <p:bldP spid="46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4AF4510-63F1-42C4-8F98-A37D14CFF12B}"/>
              </a:ext>
            </a:extLst>
          </p:cNvPr>
          <p:cNvSpPr txBox="1"/>
          <p:nvPr/>
        </p:nvSpPr>
        <p:spPr>
          <a:xfrm>
            <a:off x="1016290" y="6191795"/>
            <a:ext cx="10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randomly</a:t>
            </a:r>
            <a:r>
              <a:rPr lang="it-IT" sz="2400" b="1" dirty="0"/>
              <a:t> </a:t>
            </a:r>
            <a:r>
              <a:rPr lang="it-IT" sz="2400" b="1" dirty="0" err="1"/>
              <a:t>pick</a:t>
            </a:r>
            <a:r>
              <a:rPr lang="it-IT" sz="2400" b="1" dirty="0"/>
              <a:t> </a:t>
            </a:r>
            <a:r>
              <a:rPr lang="it-IT" sz="2400" b="1" dirty="0" err="1"/>
              <a:t>another</a:t>
            </a:r>
            <a:r>
              <a:rPr lang="it-IT" sz="2400" b="1" dirty="0"/>
              <a:t> subset and </a:t>
            </a:r>
            <a:r>
              <a:rPr lang="it-IT" sz="2400" b="1" dirty="0" err="1"/>
              <a:t>try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</a:t>
            </a:r>
            <a:r>
              <a:rPr lang="it-IT" sz="2400" b="1" dirty="0" err="1"/>
              <a:t>its</a:t>
            </a:r>
            <a:r>
              <a:rPr lang="it-IT" sz="2400" b="1" dirty="0"/>
              <a:t> </a:t>
            </a:r>
            <a:r>
              <a:rPr lang="it-IT" sz="2400" b="1" dirty="0" err="1"/>
              <a:t>possible</a:t>
            </a:r>
            <a:r>
              <a:rPr lang="it-IT" sz="2400" b="1" dirty="0"/>
              <a:t> placements </a:t>
            </a:r>
          </a:p>
        </p:txBody>
      </p:sp>
    </p:spTree>
    <p:extLst>
      <p:ext uri="{BB962C8B-B14F-4D97-AF65-F5344CB8AC3E}">
        <p14:creationId xmlns:p14="http://schemas.microsoft.com/office/powerpoint/2010/main" val="665600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9" grpId="0" animBg="1"/>
      <p:bldP spid="43" grpId="0" animBg="1"/>
      <p:bldP spid="49" grpId="0" animBg="1"/>
      <p:bldP spid="50" grpId="0" animBg="1"/>
      <p:bldP spid="67" grpId="0" animBg="1"/>
      <p:bldP spid="73" grpId="0" animBg="1"/>
      <p:bldP spid="74" grpId="0" animBg="1"/>
      <p:bldP spid="75" grpId="0" animBg="1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327520" y="438195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07985" y="438195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454795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Penalty=45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99636" y="438195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75177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53280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6508" y="4389662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6191" y="4367289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621427" y="4367289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29078" y="4397119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28107" y="5210"/>
            <a:ext cx="3098219" cy="6852790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Penalty=45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31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53" grpId="0"/>
      <p:bldP spid="77" grpId="0"/>
      <p:bldP spid="78" grpId="0" animBg="1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6185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6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0173" y="2750216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63078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37684" y="118407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60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0273 0.25394 L -0.17201 0.25394 L -0.17526 0.001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196 -0.29653 L 0.17396 -0.29653 L 0.17539 0.0013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48320" y="410760"/>
            <a:ext cx="10095120" cy="936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it-IT" sz="4400" b="0" strike="noStrike" spc="-1">
                <a:solidFill>
                  <a:srgbClr val="0091EA"/>
                </a:solidFill>
                <a:latin typeface="Roboto Slab"/>
                <a:ea typeface="Roboto Slab"/>
              </a:rPr>
              <a:t>Multistart Approach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48320" y="1682280"/>
            <a:ext cx="10095120" cy="517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It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allows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a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parallel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initialization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of multiple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feasible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schedules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,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which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leads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to: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Improve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the chances of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finding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the global optimum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Obtain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an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initial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population</a:t>
            </a:r>
            <a:r>
              <a:rPr lang="it-IT" sz="3000" b="0" strike="noStrike" spc="-1" dirty="0">
                <a:solidFill>
                  <a:srgbClr val="404040"/>
                </a:solidFill>
                <a:latin typeface="Source Sans Pro"/>
                <a:ea typeface="Source Sans Pro"/>
              </a:rPr>
              <a:t> of </a:t>
            </a:r>
            <a:r>
              <a:rPr lang="it-IT" sz="3000" b="0" strike="noStrike" spc="-1" dirty="0" err="1">
                <a:solidFill>
                  <a:srgbClr val="404040"/>
                </a:solidFill>
                <a:latin typeface="Source Sans Pro"/>
                <a:ea typeface="Source Sans Pro"/>
              </a:rPr>
              <a:t>solutions</a:t>
            </a:r>
            <a:endParaRPr lang="it-IT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00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506" y="275644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3713" y="275615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590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0306" y="2765373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031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5470" y="2763965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650135" y="313518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Penalty=+70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827806" y="313518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ACCEPTED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737684" y="11840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351 -0.25764 L -0.17735 -0.25926 L -0.17735 0.00208 L -0.17735 0.0025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118 0.24467 L 0.17395 0.24699 L 0.17617 0.003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952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982961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4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5148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5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806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696834" y="187799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43629" y="187799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ACCEPTED!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772" y="2991032"/>
            <a:ext cx="40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timeslots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lipart - Green tick -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77" y="4067814"/>
            <a:ext cx="1528846" cy="17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6432885" y="3862134"/>
            <a:ext cx="505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random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insertion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heuristic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gap with benchmark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usually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halved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737684" y="118407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2=MAX_SWAPS -&gt; STOP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31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3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  <p:bldP spid="13" grpId="0"/>
      <p:bldP spid="14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73974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4C60E45-2544-47C3-944B-142905E9ABE6}"/>
              </a:ext>
            </a:extLst>
          </p:cNvPr>
          <p:cNvSpPr/>
          <p:nvPr/>
        </p:nvSpPr>
        <p:spPr>
          <a:xfrm>
            <a:off x="2629550" y="3156012"/>
            <a:ext cx="493038" cy="62089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DF830B0-A989-49E8-87F9-6B8E4DEF73A3}"/>
              </a:ext>
            </a:extLst>
          </p:cNvPr>
          <p:cNvSpPr/>
          <p:nvPr/>
        </p:nvSpPr>
        <p:spPr>
          <a:xfrm>
            <a:off x="3128234" y="3156012"/>
            <a:ext cx="493038" cy="620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288F6ED-E993-4D47-A7B7-7A62FE642925}"/>
              </a:ext>
            </a:extLst>
          </p:cNvPr>
          <p:cNvSpPr/>
          <p:nvPr/>
        </p:nvSpPr>
        <p:spPr>
          <a:xfrm>
            <a:off x="2142478" y="3156013"/>
            <a:ext cx="493038" cy="620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071EB7B-330B-4277-B6C6-10FB68A1A2E9}"/>
              </a:ext>
            </a:extLst>
          </p:cNvPr>
          <p:cNvSpPr/>
          <p:nvPr/>
        </p:nvSpPr>
        <p:spPr>
          <a:xfrm>
            <a:off x="3626315" y="3156012"/>
            <a:ext cx="493038" cy="62089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31C999B-CE13-4F70-881F-1F4820FA6F28}"/>
              </a:ext>
            </a:extLst>
          </p:cNvPr>
          <p:cNvSpPr/>
          <p:nvPr/>
        </p:nvSpPr>
        <p:spPr>
          <a:xfrm>
            <a:off x="2149684" y="3156013"/>
            <a:ext cx="1972152" cy="620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B8E514A-455B-48B5-BAD2-549BC186FD83}"/>
              </a:ext>
            </a:extLst>
          </p:cNvPr>
          <p:cNvSpPr/>
          <p:nvPr/>
        </p:nvSpPr>
        <p:spPr>
          <a:xfrm>
            <a:off x="3626315" y="4491143"/>
            <a:ext cx="493038" cy="62089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781BEC6-2AA6-425D-847F-DE317040BA1E}"/>
              </a:ext>
            </a:extLst>
          </p:cNvPr>
          <p:cNvSpPr/>
          <p:nvPr/>
        </p:nvSpPr>
        <p:spPr>
          <a:xfrm>
            <a:off x="2624966" y="4491143"/>
            <a:ext cx="493038" cy="620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B67A9F3-2A8C-4F99-8B4B-2506475D2170}"/>
              </a:ext>
            </a:extLst>
          </p:cNvPr>
          <p:cNvSpPr/>
          <p:nvPr/>
        </p:nvSpPr>
        <p:spPr>
          <a:xfrm>
            <a:off x="3126882" y="4491143"/>
            <a:ext cx="493038" cy="6208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4C6C648-9907-4B45-B6FA-7F8645335334}"/>
              </a:ext>
            </a:extLst>
          </p:cNvPr>
          <p:cNvSpPr/>
          <p:nvPr/>
        </p:nvSpPr>
        <p:spPr>
          <a:xfrm>
            <a:off x="2131928" y="4491143"/>
            <a:ext cx="493038" cy="62089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0D68F-1E47-4E3C-B095-8B5B0FF416F8}"/>
              </a:ext>
            </a:extLst>
          </p:cNvPr>
          <p:cNvSpPr/>
          <p:nvPr/>
        </p:nvSpPr>
        <p:spPr>
          <a:xfrm>
            <a:off x="2149684" y="4491143"/>
            <a:ext cx="1972152" cy="620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43892731-A5B8-457D-86F8-974E680C4A64}"/>
              </a:ext>
            </a:extLst>
          </p:cNvPr>
          <p:cNvSpPr/>
          <p:nvPr/>
        </p:nvSpPr>
        <p:spPr>
          <a:xfrm>
            <a:off x="4829452" y="3260324"/>
            <a:ext cx="2237173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76C1ACE4-6986-41EB-8F43-169A2E94827F}"/>
              </a:ext>
            </a:extLst>
          </p:cNvPr>
          <p:cNvSpPr/>
          <p:nvPr/>
        </p:nvSpPr>
        <p:spPr>
          <a:xfrm>
            <a:off x="4829451" y="4632913"/>
            <a:ext cx="2237173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EAEA317-C922-4148-B237-B157B666EB91}"/>
              </a:ext>
            </a:extLst>
          </p:cNvPr>
          <p:cNvCxnSpPr/>
          <p:nvPr/>
        </p:nvCxnSpPr>
        <p:spPr>
          <a:xfrm>
            <a:off x="1313895" y="4092605"/>
            <a:ext cx="9277165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03953CDA-9194-4A6F-9C82-4C5C18571B1A}"/>
              </a:ext>
            </a:extLst>
          </p:cNvPr>
          <p:cNvSpPr/>
          <p:nvPr/>
        </p:nvSpPr>
        <p:spPr>
          <a:xfrm>
            <a:off x="7774239" y="4318500"/>
            <a:ext cx="2352019" cy="96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60C8039-D224-4FB3-9DBE-A3356921703A}"/>
              </a:ext>
            </a:extLst>
          </p:cNvPr>
          <p:cNvSpPr/>
          <p:nvPr/>
        </p:nvSpPr>
        <p:spPr>
          <a:xfrm>
            <a:off x="7788900" y="2947252"/>
            <a:ext cx="2352019" cy="96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9303579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9A7BA45-F892-4CDF-885F-289338BB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48" y="682229"/>
            <a:ext cx="4834547" cy="28958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EFD2D08-B477-42A5-A719-F0B12BD3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18" y="3615042"/>
            <a:ext cx="4834547" cy="2895851"/>
          </a:xfrm>
          <a:prstGeom prst="rect">
            <a:avLst/>
          </a:prstGeom>
        </p:spPr>
      </p:pic>
      <p:sp>
        <p:nvSpPr>
          <p:cNvPr id="42" name="Segnaposto contenuto 2">
            <a:extLst>
              <a:ext uri="{FF2B5EF4-FFF2-40B4-BE49-F238E27FC236}">
                <a16:creationId xmlns:a16="http://schemas.microsoft.com/office/drawing/2014/main" id="{BABF4BD1-B0E8-4071-B390-C0EF4C8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2041727"/>
            <a:ext cx="10972800" cy="491400"/>
          </a:xfrm>
        </p:spPr>
        <p:txBody>
          <a:bodyPr/>
          <a:lstStyle/>
          <a:p>
            <a:pPr marL="38100" indent="0" algn="just">
              <a:lnSpc>
                <a:spcPct val="150000"/>
              </a:lnSpc>
              <a:buNone/>
            </a:pPr>
            <a:r>
              <a:rPr lang="it-IT" sz="2000" dirty="0"/>
              <a:t>Starts </a:t>
            </a:r>
            <a:r>
              <a:rPr lang="it-IT" sz="2000" dirty="0" err="1"/>
              <a:t>as</a:t>
            </a:r>
            <a:r>
              <a:rPr lang="it-IT" sz="2000" dirty="0"/>
              <a:t> a ‘‘</a:t>
            </a:r>
            <a:r>
              <a:rPr lang="it-IT" sz="2000" dirty="0" err="1"/>
              <a:t>classic</a:t>
            </a:r>
            <a:r>
              <a:rPr lang="it-IT" sz="2000" dirty="0"/>
              <a:t>’’ </a:t>
            </a:r>
            <a:r>
              <a:rPr lang="it-IT" sz="2000" dirty="0" err="1"/>
              <a:t>Simulated</a:t>
            </a:r>
            <a:r>
              <a:rPr lang="it-IT" sz="2000" dirty="0"/>
              <a:t> </a:t>
            </a:r>
            <a:r>
              <a:rPr lang="it-IT" sz="2000" dirty="0" err="1"/>
              <a:t>Annealing</a:t>
            </a:r>
            <a:endParaRPr lang="it-IT" sz="2000" dirty="0"/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209AD01D-EC70-4976-BA78-23B00C8F5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8200" y="326476"/>
            <a:ext cx="10096500" cy="936625"/>
          </a:xfrm>
        </p:spPr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690226-1A53-42C1-9641-BBED1F5A13E2}"/>
              </a:ext>
            </a:extLst>
          </p:cNvPr>
          <p:cNvSpPr txBox="1"/>
          <p:nvPr/>
        </p:nvSpPr>
        <p:spPr>
          <a:xfrm>
            <a:off x="1083466" y="3292350"/>
            <a:ext cx="5328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" algn="just">
              <a:lnSpc>
                <a:spcPct val="150000"/>
              </a:lnSpc>
            </a:pP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23E509-2CBA-460C-84EA-6E175B786474}"/>
              </a:ext>
            </a:extLst>
          </p:cNvPr>
          <p:cNvSpPr txBox="1"/>
          <p:nvPr/>
        </p:nvSpPr>
        <p:spPr>
          <a:xfrm>
            <a:off x="1048200" y="4548569"/>
            <a:ext cx="5325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algn="just">
              <a:lnSpc>
                <a:spcPct val="150000"/>
              </a:lnSpc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B4539AC-D854-41D5-86C9-E0A43E32B8A9}"/>
              </a:ext>
            </a:extLst>
          </p:cNvPr>
          <p:cNvCxnSpPr/>
          <p:nvPr/>
        </p:nvCxnSpPr>
        <p:spPr>
          <a:xfrm>
            <a:off x="6749634" y="5546477"/>
            <a:ext cx="5176035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2D74BD74-BC3D-4B29-BBEC-9B270B524EF3}"/>
              </a:ext>
            </a:extLst>
          </p:cNvPr>
          <p:cNvSpPr/>
          <p:nvPr/>
        </p:nvSpPr>
        <p:spPr>
          <a:xfrm>
            <a:off x="7386221" y="4037274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0FA213A-5F62-48F0-923D-C3FA5F092F51}"/>
              </a:ext>
            </a:extLst>
          </p:cNvPr>
          <p:cNvSpPr/>
          <p:nvPr/>
        </p:nvSpPr>
        <p:spPr>
          <a:xfrm>
            <a:off x="8111721" y="4037274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FEE74A-DE1E-4B1A-909C-7F5B445525D9}"/>
              </a:ext>
            </a:extLst>
          </p:cNvPr>
          <p:cNvSpPr/>
          <p:nvPr/>
        </p:nvSpPr>
        <p:spPr>
          <a:xfrm>
            <a:off x="8888017" y="4041652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EC4BFB-A3F4-4B4E-919E-F5F81D59666A}"/>
              </a:ext>
            </a:extLst>
          </p:cNvPr>
          <p:cNvSpPr/>
          <p:nvPr/>
        </p:nvSpPr>
        <p:spPr>
          <a:xfrm>
            <a:off x="9755560" y="4039633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7B27B92-A663-466E-8C8E-1E06769DCA23}"/>
              </a:ext>
            </a:extLst>
          </p:cNvPr>
          <p:cNvSpPr/>
          <p:nvPr/>
        </p:nvSpPr>
        <p:spPr>
          <a:xfrm>
            <a:off x="10524460" y="4039293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832844D-892E-42D3-A3F9-A37B02E58347}"/>
              </a:ext>
            </a:extLst>
          </p:cNvPr>
          <p:cNvSpPr/>
          <p:nvPr/>
        </p:nvSpPr>
        <p:spPr>
          <a:xfrm>
            <a:off x="11374252" y="4046152"/>
            <a:ext cx="221869" cy="1491448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01EB72A-D78A-4D5A-9ED9-20421602194C}"/>
              </a:ext>
            </a:extLst>
          </p:cNvPr>
          <p:cNvSpPr/>
          <p:nvPr/>
        </p:nvSpPr>
        <p:spPr>
          <a:xfrm>
            <a:off x="7376543" y="1267273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436BE8B-1BBB-4781-A5B2-31E4A81B457D}"/>
              </a:ext>
            </a:extLst>
          </p:cNvPr>
          <p:cNvSpPr/>
          <p:nvPr/>
        </p:nvSpPr>
        <p:spPr>
          <a:xfrm>
            <a:off x="8102043" y="127413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6B1B29-67AA-4DAC-893D-5A16069C12BD}"/>
              </a:ext>
            </a:extLst>
          </p:cNvPr>
          <p:cNvSpPr/>
          <p:nvPr/>
        </p:nvSpPr>
        <p:spPr>
          <a:xfrm>
            <a:off x="8869461" y="1271651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5555B4E-2D12-4C23-BCEA-E089BDD426BE}"/>
              </a:ext>
            </a:extLst>
          </p:cNvPr>
          <p:cNvSpPr/>
          <p:nvPr/>
        </p:nvSpPr>
        <p:spPr>
          <a:xfrm>
            <a:off x="9710370" y="126963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87225DB-5E43-45FB-B26E-3EDE63C02F61}"/>
              </a:ext>
            </a:extLst>
          </p:cNvPr>
          <p:cNvSpPr/>
          <p:nvPr/>
        </p:nvSpPr>
        <p:spPr>
          <a:xfrm>
            <a:off x="10434882" y="126929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D5AF1F0-8C0E-468B-A458-653B390DDEDE}"/>
              </a:ext>
            </a:extLst>
          </p:cNvPr>
          <p:cNvSpPr/>
          <p:nvPr/>
        </p:nvSpPr>
        <p:spPr>
          <a:xfrm>
            <a:off x="11266916" y="1267272"/>
            <a:ext cx="271371" cy="1576994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4E613A8-F736-4ADD-9590-3460AE70E5D0}"/>
              </a:ext>
            </a:extLst>
          </p:cNvPr>
          <p:cNvSpPr/>
          <p:nvPr/>
        </p:nvSpPr>
        <p:spPr>
          <a:xfrm>
            <a:off x="7607364" y="5528721"/>
            <a:ext cx="504357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EC599DA-3DBB-430F-9863-8CA2C3C150D6}"/>
              </a:ext>
            </a:extLst>
          </p:cNvPr>
          <p:cNvSpPr/>
          <p:nvPr/>
        </p:nvSpPr>
        <p:spPr>
          <a:xfrm>
            <a:off x="8341741" y="5559856"/>
            <a:ext cx="555153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A094841-B414-42DD-9413-3C2F4A5E1AA4}"/>
              </a:ext>
            </a:extLst>
          </p:cNvPr>
          <p:cNvSpPr/>
          <p:nvPr/>
        </p:nvSpPr>
        <p:spPr>
          <a:xfrm>
            <a:off x="9109886" y="5564022"/>
            <a:ext cx="645674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6239D90-88F8-413B-A033-DD30C27FA636}"/>
              </a:ext>
            </a:extLst>
          </p:cNvPr>
          <p:cNvSpPr/>
          <p:nvPr/>
        </p:nvSpPr>
        <p:spPr>
          <a:xfrm>
            <a:off x="10020103" y="5555356"/>
            <a:ext cx="504357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8C51878-181C-44A3-A08A-6EA7D5196087}"/>
              </a:ext>
            </a:extLst>
          </p:cNvPr>
          <p:cNvSpPr/>
          <p:nvPr/>
        </p:nvSpPr>
        <p:spPr>
          <a:xfrm>
            <a:off x="10758610" y="5561875"/>
            <a:ext cx="615642" cy="459324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D91C4BF-D9EB-4DC2-9E38-CD136A76B073}"/>
              </a:ext>
            </a:extLst>
          </p:cNvPr>
          <p:cNvSpPr/>
          <p:nvPr/>
        </p:nvSpPr>
        <p:spPr>
          <a:xfrm>
            <a:off x="7643759" y="1271650"/>
            <a:ext cx="476185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D0BA58F-CB14-41D3-B5CD-4184CB622FE2}"/>
              </a:ext>
            </a:extLst>
          </p:cNvPr>
          <p:cNvSpPr/>
          <p:nvPr/>
        </p:nvSpPr>
        <p:spPr>
          <a:xfrm>
            <a:off x="10694707" y="1278109"/>
            <a:ext cx="572209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C50113F-573E-41DC-837F-FA4C9178D605}"/>
              </a:ext>
            </a:extLst>
          </p:cNvPr>
          <p:cNvSpPr/>
          <p:nvPr/>
        </p:nvSpPr>
        <p:spPr>
          <a:xfrm>
            <a:off x="8380991" y="1271480"/>
            <a:ext cx="476185" cy="1579570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8857C35-0BCC-4FD9-A5D1-9864DC8E0BFC}"/>
              </a:ext>
            </a:extLst>
          </p:cNvPr>
          <p:cNvSpPr/>
          <p:nvPr/>
        </p:nvSpPr>
        <p:spPr>
          <a:xfrm>
            <a:off x="9994026" y="1280856"/>
            <a:ext cx="446830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EA6B6699-076E-45FA-BF9A-E146ECA711D0}"/>
              </a:ext>
            </a:extLst>
          </p:cNvPr>
          <p:cNvSpPr/>
          <p:nvPr/>
        </p:nvSpPr>
        <p:spPr>
          <a:xfrm>
            <a:off x="9155964" y="1276115"/>
            <a:ext cx="566691" cy="1571981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8B4CF4D-F5B2-4391-8610-D8E712C008C2}"/>
              </a:ext>
            </a:extLst>
          </p:cNvPr>
          <p:cNvCxnSpPr/>
          <p:nvPr/>
        </p:nvCxnSpPr>
        <p:spPr>
          <a:xfrm>
            <a:off x="8129088" y="3964434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716C5878-FDDB-4A4D-A03D-33D70FB86E19}"/>
              </a:ext>
            </a:extLst>
          </p:cNvPr>
          <p:cNvCxnSpPr/>
          <p:nvPr/>
        </p:nvCxnSpPr>
        <p:spPr>
          <a:xfrm>
            <a:off x="8903061" y="3964434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9768E18-D8A7-49E2-B9E0-38D8C226F633}"/>
              </a:ext>
            </a:extLst>
          </p:cNvPr>
          <p:cNvCxnSpPr/>
          <p:nvPr/>
        </p:nvCxnSpPr>
        <p:spPr>
          <a:xfrm>
            <a:off x="9753672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E70250C-42A2-4F49-A75E-F3841729BEAF}"/>
              </a:ext>
            </a:extLst>
          </p:cNvPr>
          <p:cNvCxnSpPr/>
          <p:nvPr/>
        </p:nvCxnSpPr>
        <p:spPr>
          <a:xfrm>
            <a:off x="10521768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389D178D-4AB5-4A1B-BDE1-685D2A3DA2C7}"/>
              </a:ext>
            </a:extLst>
          </p:cNvPr>
          <p:cNvCxnSpPr/>
          <p:nvPr/>
        </p:nvCxnSpPr>
        <p:spPr>
          <a:xfrm>
            <a:off x="11363016" y="3970530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E817E18B-D550-4161-8C02-74729FCC0B2F}"/>
              </a:ext>
            </a:extLst>
          </p:cNvPr>
          <p:cNvCxnSpPr/>
          <p:nvPr/>
        </p:nvCxnSpPr>
        <p:spPr>
          <a:xfrm>
            <a:off x="8129088" y="1037921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9E4BD146-F8D7-4502-8091-92FD942E4FF7}"/>
              </a:ext>
            </a:extLst>
          </p:cNvPr>
          <p:cNvCxnSpPr/>
          <p:nvPr/>
        </p:nvCxnSpPr>
        <p:spPr>
          <a:xfrm>
            <a:off x="8857341" y="1037921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8CFC3F6-D0CB-4926-84AF-9A58EE956279}"/>
              </a:ext>
            </a:extLst>
          </p:cNvPr>
          <p:cNvCxnSpPr/>
          <p:nvPr/>
        </p:nvCxnSpPr>
        <p:spPr>
          <a:xfrm>
            <a:off x="9707952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0A625C7-288E-458F-AB9C-897201905E2D}"/>
              </a:ext>
            </a:extLst>
          </p:cNvPr>
          <p:cNvCxnSpPr/>
          <p:nvPr/>
        </p:nvCxnSpPr>
        <p:spPr>
          <a:xfrm>
            <a:off x="10457760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BF9FB50-806A-4F3B-870F-7D4EEEF6489C}"/>
              </a:ext>
            </a:extLst>
          </p:cNvPr>
          <p:cNvCxnSpPr/>
          <p:nvPr/>
        </p:nvCxnSpPr>
        <p:spPr>
          <a:xfrm>
            <a:off x="11271576" y="1044017"/>
            <a:ext cx="0" cy="233172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8ED35F-0652-4F0D-9A50-0FCD24FE364E}"/>
              </a:ext>
            </a:extLst>
          </p:cNvPr>
          <p:cNvSpPr txBox="1"/>
          <p:nvPr/>
        </p:nvSpPr>
        <p:spPr>
          <a:xfrm>
            <a:off x="8605818" y="3622861"/>
            <a:ext cx="142699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600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889039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449B8E-6C74-44F8-B04D-A83E13D3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936900"/>
          </a:xfrm>
        </p:spPr>
        <p:txBody>
          <a:bodyPr/>
          <a:lstStyle/>
          <a:p>
            <a:r>
              <a:rPr lang="it-IT" dirty="0" err="1"/>
              <a:t>Moving</a:t>
            </a:r>
            <a:r>
              <a:rPr lang="it-IT" dirty="0"/>
              <a:t> one </a:t>
            </a:r>
            <a:r>
              <a:rPr lang="it-IT" dirty="0" err="1"/>
              <a:t>exam</a:t>
            </a:r>
            <a:r>
              <a:rPr lang="it-IT" dirty="0"/>
              <a:t> from one time slot to </a:t>
            </a:r>
            <a:r>
              <a:rPr lang="it-IT" dirty="0" err="1"/>
              <a:t>another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38100" indent="0">
              <a:buNone/>
            </a:pP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181FB2-E6BF-41F1-9A97-D2A875A9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Two</a:t>
            </a:r>
            <a:r>
              <a:rPr lang="it-IT" sz="4400" dirty="0"/>
              <a:t> </a:t>
            </a:r>
            <a:r>
              <a:rPr lang="it-IT" sz="4400" dirty="0" err="1"/>
              <a:t>Types</a:t>
            </a:r>
            <a:r>
              <a:rPr lang="it-IT" sz="4400" dirty="0"/>
              <a:t> of </a:t>
            </a:r>
            <a:r>
              <a:rPr lang="it-IT" sz="4400" dirty="0" err="1"/>
              <a:t>Moves</a:t>
            </a:r>
            <a:endParaRPr lang="it-IT" sz="44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808E85-D638-4735-AAE9-016B61EB99C6}"/>
              </a:ext>
            </a:extLst>
          </p:cNvPr>
          <p:cNvSpPr/>
          <p:nvPr/>
        </p:nvSpPr>
        <p:spPr>
          <a:xfrm>
            <a:off x="3111199" y="3253329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9749415-1D33-4BA4-9B15-280B77BE71B6}"/>
              </a:ext>
            </a:extLst>
          </p:cNvPr>
          <p:cNvSpPr/>
          <p:nvPr/>
        </p:nvSpPr>
        <p:spPr>
          <a:xfrm>
            <a:off x="3126311" y="4054622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e4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F3FAAB9-2969-4453-A5F6-D2D394140FB4}"/>
              </a:ext>
            </a:extLst>
          </p:cNvPr>
          <p:cNvSpPr/>
          <p:nvPr/>
        </p:nvSpPr>
        <p:spPr>
          <a:xfrm>
            <a:off x="3126311" y="4873671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e5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5D954A1-DF61-4E5A-8FB8-5EF4A4B483A8}"/>
              </a:ext>
            </a:extLst>
          </p:cNvPr>
          <p:cNvSpPr/>
          <p:nvPr/>
        </p:nvSpPr>
        <p:spPr>
          <a:xfrm>
            <a:off x="2640261" y="2628443"/>
            <a:ext cx="2118169" cy="323969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AA1F0CC-B976-4116-9300-AD9D99E2B72E}"/>
              </a:ext>
            </a:extLst>
          </p:cNvPr>
          <p:cNvSpPr/>
          <p:nvPr/>
        </p:nvSpPr>
        <p:spPr>
          <a:xfrm>
            <a:off x="6468437" y="3244053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1DE2B51-E29F-477C-9C4D-D6C2CFCBA750}"/>
              </a:ext>
            </a:extLst>
          </p:cNvPr>
          <p:cNvSpPr/>
          <p:nvPr/>
        </p:nvSpPr>
        <p:spPr>
          <a:xfrm>
            <a:off x="6483549" y="4045346"/>
            <a:ext cx="1176291" cy="483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e8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B9AF313-1F91-46A5-B9B0-CA829A8EE9F6}"/>
              </a:ext>
            </a:extLst>
          </p:cNvPr>
          <p:cNvSpPr/>
          <p:nvPr/>
        </p:nvSpPr>
        <p:spPr>
          <a:xfrm>
            <a:off x="5997499" y="2619167"/>
            <a:ext cx="2118169" cy="323969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13FD48-69EF-4D23-A5C6-301D4431F370}"/>
              </a:ext>
            </a:extLst>
          </p:cNvPr>
          <p:cNvSpPr txBox="1"/>
          <p:nvPr/>
        </p:nvSpPr>
        <p:spPr>
          <a:xfrm>
            <a:off x="9048429" y="3621367"/>
            <a:ext cx="301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May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lead</a:t>
            </a:r>
            <a:r>
              <a:rPr lang="it-IT" sz="2400" dirty="0">
                <a:solidFill>
                  <a:srgbClr val="FF0000"/>
                </a:solidFill>
              </a:rPr>
              <a:t> to </a:t>
            </a:r>
            <a:r>
              <a:rPr lang="it-IT" sz="2400" dirty="0" err="1">
                <a:solidFill>
                  <a:srgbClr val="FF0000"/>
                </a:solidFill>
              </a:rPr>
              <a:t>infeasibility</a:t>
            </a:r>
            <a:r>
              <a:rPr lang="it-IT" sz="2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2AA2012-3AF1-4150-9674-6E32E919CBE3}"/>
              </a:ext>
            </a:extLst>
          </p:cNvPr>
          <p:cNvSpPr txBox="1"/>
          <p:nvPr/>
        </p:nvSpPr>
        <p:spPr>
          <a:xfrm>
            <a:off x="3427474" y="265860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91EA"/>
                </a:solidFill>
              </a:rPr>
              <a:t>T1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A4A104-E030-483F-AF7E-5A90ACDA4CC2}"/>
              </a:ext>
            </a:extLst>
          </p:cNvPr>
          <p:cNvSpPr txBox="1"/>
          <p:nvPr/>
        </p:nvSpPr>
        <p:spPr>
          <a:xfrm>
            <a:off x="6784712" y="263088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91EA"/>
                </a:solidFill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463079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208 L 0.27656 0.1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449B8E-6C74-44F8-B04D-A83E13D3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554906"/>
          </a:xfrm>
        </p:spPr>
        <p:txBody>
          <a:bodyPr/>
          <a:lstStyle/>
          <a:p>
            <a:r>
              <a:rPr lang="it-IT" dirty="0" err="1"/>
              <a:t>Swapping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time </a:t>
            </a:r>
            <a:r>
              <a:rPr lang="it-IT" dirty="0" err="1"/>
              <a:t>slots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181FB2-E6BF-41F1-9A97-D2A875A9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Two</a:t>
            </a:r>
            <a:r>
              <a:rPr lang="it-IT" sz="4400" dirty="0"/>
              <a:t> </a:t>
            </a:r>
            <a:r>
              <a:rPr lang="it-IT" sz="4400" dirty="0" err="1"/>
              <a:t>Types</a:t>
            </a:r>
            <a:r>
              <a:rPr lang="it-IT" sz="4400" dirty="0"/>
              <a:t> of </a:t>
            </a:r>
            <a:r>
              <a:rPr lang="it-IT" sz="4400" dirty="0" err="1"/>
              <a:t>Moves</a:t>
            </a:r>
            <a:endParaRPr lang="it-IT" sz="4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5C43291-33B1-4A7C-8E06-1478BFA87FA5}"/>
              </a:ext>
            </a:extLst>
          </p:cNvPr>
          <p:cNvSpPr/>
          <p:nvPr/>
        </p:nvSpPr>
        <p:spPr>
          <a:xfrm>
            <a:off x="3981607" y="3779825"/>
            <a:ext cx="917861" cy="1169477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090562C-1EEC-4566-985E-6813A90A0360}"/>
              </a:ext>
            </a:extLst>
          </p:cNvPr>
          <p:cNvSpPr/>
          <p:nvPr/>
        </p:nvSpPr>
        <p:spPr>
          <a:xfrm>
            <a:off x="5817331" y="3779825"/>
            <a:ext cx="917861" cy="11694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5E4412-6F08-4BE9-B8BF-F950405A5756}"/>
              </a:ext>
            </a:extLst>
          </p:cNvPr>
          <p:cNvSpPr/>
          <p:nvPr/>
        </p:nvSpPr>
        <p:spPr>
          <a:xfrm>
            <a:off x="3063746" y="3779825"/>
            <a:ext cx="917861" cy="11694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DA3FE9C-1B0C-4A15-9B10-B7C329B2ACA9}"/>
              </a:ext>
            </a:extLst>
          </p:cNvPr>
          <p:cNvSpPr/>
          <p:nvPr/>
        </p:nvSpPr>
        <p:spPr>
          <a:xfrm>
            <a:off x="4899470" y="3779825"/>
            <a:ext cx="917861" cy="1169477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2E72CD-B206-4A20-872C-F3CB3C2CCE69}"/>
              </a:ext>
            </a:extLst>
          </p:cNvPr>
          <p:cNvSpPr/>
          <p:nvPr/>
        </p:nvSpPr>
        <p:spPr>
          <a:xfrm>
            <a:off x="3063746" y="3779825"/>
            <a:ext cx="3671446" cy="1169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B9C9E0-CDD4-4E31-8F40-07F0203BD39E}"/>
              </a:ext>
            </a:extLst>
          </p:cNvPr>
          <p:cNvSpPr txBox="1"/>
          <p:nvPr/>
        </p:nvSpPr>
        <p:spPr>
          <a:xfrm>
            <a:off x="7292534" y="4017276"/>
            <a:ext cx="301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Heavier</a:t>
            </a:r>
            <a:r>
              <a:rPr lang="it-IT" sz="2400" dirty="0">
                <a:solidFill>
                  <a:srgbClr val="FF0000"/>
                </a:solidFill>
              </a:rPr>
              <a:t> to </a:t>
            </a:r>
            <a:r>
              <a:rPr lang="it-IT" sz="2400" dirty="0" err="1">
                <a:solidFill>
                  <a:srgbClr val="FF0000"/>
                </a:solidFill>
              </a:rPr>
              <a:t>perform</a:t>
            </a:r>
            <a:r>
              <a:rPr lang="it-IT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19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59259E-6 C 0.00443 0.07778 -0.0039 0.22084 0.07396 0.22292 C 0.14479 0.2213 0.15222 0.09445 0.14987 -2.59259E-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59259E-6 C -0.00156 -0.0574 0.00157 -0.21365 -0.07278 -0.21481 C -0.147 -0.21065 -0.1526 -0.09768 -0.15039 -2.59259E-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182C8A22-5EAF-45EE-8C59-568DEAB41E57}"/>
              </a:ext>
            </a:extLst>
          </p:cNvPr>
          <p:cNvSpPr/>
          <p:nvPr/>
        </p:nvSpPr>
        <p:spPr>
          <a:xfrm rot="5871512">
            <a:off x="8556291" y="3360051"/>
            <a:ext cx="1815424" cy="3373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0E09E0A-6D50-421B-A9C9-EE3BFA85C88C}"/>
              </a:ext>
            </a:extLst>
          </p:cNvPr>
          <p:cNvSpPr/>
          <p:nvPr/>
        </p:nvSpPr>
        <p:spPr>
          <a:xfrm rot="6945060">
            <a:off x="3717617" y="3267374"/>
            <a:ext cx="2095285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1A56D493-44E8-4F40-B3CA-95B1C3597961}"/>
              </a:ext>
            </a:extLst>
          </p:cNvPr>
          <p:cNvSpPr/>
          <p:nvPr/>
        </p:nvSpPr>
        <p:spPr>
          <a:xfrm rot="7970807">
            <a:off x="4808626" y="3391727"/>
            <a:ext cx="2659500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C83FF44F-B840-4163-90F2-BE432ABF6119}"/>
              </a:ext>
            </a:extLst>
          </p:cNvPr>
          <p:cNvSpPr/>
          <p:nvPr/>
        </p:nvSpPr>
        <p:spPr>
          <a:xfrm rot="8886256">
            <a:off x="5417298" y="3503655"/>
            <a:ext cx="4410599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28019B67-635F-4F1F-A9AC-2040BD265A63}"/>
              </a:ext>
            </a:extLst>
          </p:cNvPr>
          <p:cNvSpPr/>
          <p:nvPr/>
        </p:nvSpPr>
        <p:spPr>
          <a:xfrm rot="4846054">
            <a:off x="2278649" y="3427104"/>
            <a:ext cx="1678004" cy="337351"/>
          </a:xfrm>
          <a:prstGeom prst="rightArrow">
            <a:avLst/>
          </a:prstGeom>
          <a:ln>
            <a:solidFill>
              <a:srgbClr val="FFC3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2 – </a:t>
            </a:r>
            <a:r>
              <a:rPr lang="it-IT" sz="4400" dirty="0" err="1"/>
              <a:t>Joining</a:t>
            </a:r>
            <a:r>
              <a:rPr lang="it-IT" sz="4400" dirty="0"/>
              <a:t> the </a:t>
            </a:r>
            <a:r>
              <a:rPr lang="it-IT" sz="4400" dirty="0" err="1"/>
              <a:t>Threads</a:t>
            </a:r>
            <a:endParaRPr lang="it-IT" sz="44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5F778BF-E7DC-4270-AB9F-7819F7FB3EBD}"/>
              </a:ext>
            </a:extLst>
          </p:cNvPr>
          <p:cNvSpPr/>
          <p:nvPr/>
        </p:nvSpPr>
        <p:spPr>
          <a:xfrm>
            <a:off x="2078574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1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07B972A-159A-47C6-B4D7-EB09347CDFB0}"/>
              </a:ext>
            </a:extLst>
          </p:cNvPr>
          <p:cNvSpPr/>
          <p:nvPr/>
        </p:nvSpPr>
        <p:spPr>
          <a:xfrm>
            <a:off x="4258323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2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1E183C4-7185-4353-A137-F20C81E91278}"/>
              </a:ext>
            </a:extLst>
          </p:cNvPr>
          <p:cNvSpPr/>
          <p:nvPr/>
        </p:nvSpPr>
        <p:spPr>
          <a:xfrm>
            <a:off x="6438072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3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9CFC5F2-8815-4F26-80DE-583B8D20E8E3}"/>
              </a:ext>
            </a:extLst>
          </p:cNvPr>
          <p:cNvSpPr/>
          <p:nvPr/>
        </p:nvSpPr>
        <p:spPr>
          <a:xfrm>
            <a:off x="8617821" y="2162259"/>
            <a:ext cx="1890943" cy="695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4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63D0EC4-A14D-4D61-9251-CAA263A9B892}"/>
              </a:ext>
            </a:extLst>
          </p:cNvPr>
          <p:cNvSpPr/>
          <p:nvPr/>
        </p:nvSpPr>
        <p:spPr>
          <a:xfrm>
            <a:off x="2073254" y="4438836"/>
            <a:ext cx="3792526" cy="1553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Genetic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endParaRPr lang="it-IT" sz="24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4530D75-8428-4B23-843E-6E0F9E0CC9F9}"/>
              </a:ext>
            </a:extLst>
          </p:cNvPr>
          <p:cNvSpPr/>
          <p:nvPr/>
        </p:nvSpPr>
        <p:spPr>
          <a:xfrm>
            <a:off x="6716238" y="4438836"/>
            <a:ext cx="3792526" cy="1553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77425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6" grpId="0" animBg="1"/>
      <p:bldP spid="17" grpId="0" animBg="1"/>
      <p:bldP spid="14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E855BA7-74FB-49A9-A00B-0C85A05EE70F}"/>
              </a:ext>
            </a:extLst>
          </p:cNvPr>
          <p:cNvCxnSpPr/>
          <p:nvPr/>
        </p:nvCxnSpPr>
        <p:spPr>
          <a:xfrm>
            <a:off x="3209544" y="1984248"/>
            <a:ext cx="0" cy="2414016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3FF89E6-4D35-4954-82EE-A53F7E6AEA99}"/>
              </a:ext>
            </a:extLst>
          </p:cNvPr>
          <p:cNvCxnSpPr>
            <a:cxnSpLocks/>
          </p:cNvCxnSpPr>
          <p:nvPr/>
        </p:nvCxnSpPr>
        <p:spPr>
          <a:xfrm>
            <a:off x="5477256" y="1973654"/>
            <a:ext cx="0" cy="3284146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817C28B7-845E-4508-A041-66F727345833}"/>
              </a:ext>
            </a:extLst>
          </p:cNvPr>
          <p:cNvCxnSpPr>
            <a:cxnSpLocks/>
          </p:cNvCxnSpPr>
          <p:nvPr/>
        </p:nvCxnSpPr>
        <p:spPr>
          <a:xfrm>
            <a:off x="7726680" y="1973654"/>
            <a:ext cx="0" cy="4125394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4AF23A13-C377-42BE-BE80-A7E32D5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2 – </a:t>
            </a:r>
            <a:r>
              <a:rPr lang="it-IT" sz="4400" dirty="0" err="1"/>
              <a:t>Joining</a:t>
            </a:r>
            <a:r>
              <a:rPr lang="it-IT" sz="4400" dirty="0"/>
              <a:t> the </a:t>
            </a:r>
            <a:r>
              <a:rPr lang="it-IT" sz="4400" dirty="0" err="1"/>
              <a:t>Threads</a:t>
            </a:r>
            <a:endParaRPr lang="it-IT" sz="4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BB97271-4ADB-4091-B6C6-F4767067C954}"/>
              </a:ext>
            </a:extLst>
          </p:cNvPr>
          <p:cNvSpPr/>
          <p:nvPr/>
        </p:nvSpPr>
        <p:spPr>
          <a:xfrm>
            <a:off x="1048201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A8ED7CA-2027-4CFD-9AA8-F7DABC9DEE9B}"/>
              </a:ext>
            </a:extLst>
          </p:cNvPr>
          <p:cNvSpPr/>
          <p:nvPr/>
        </p:nvSpPr>
        <p:spPr>
          <a:xfrm>
            <a:off x="3304609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41BA4EB-3F21-41B7-AF2B-015D918378B4}"/>
              </a:ext>
            </a:extLst>
          </p:cNvPr>
          <p:cNvSpPr/>
          <p:nvPr/>
        </p:nvSpPr>
        <p:spPr>
          <a:xfrm>
            <a:off x="10073833" y="1833917"/>
            <a:ext cx="1325095" cy="1019102"/>
          </a:xfrm>
          <a:prstGeom prst="rightArrow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CCE9F00-F617-444D-9BFC-FCBED41FA115}"/>
              </a:ext>
            </a:extLst>
          </p:cNvPr>
          <p:cNvSpPr/>
          <p:nvPr/>
        </p:nvSpPr>
        <p:spPr>
          <a:xfrm>
            <a:off x="1048201" y="2932324"/>
            <a:ext cx="2067862" cy="496676"/>
          </a:xfrm>
          <a:prstGeom prst="rect">
            <a:avLst/>
          </a:prstGeom>
          <a:solidFill>
            <a:srgbClr val="FFFF81"/>
          </a:solidFill>
          <a:ln>
            <a:solidFill>
              <a:srgbClr val="B98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0C6D5A44-4CD6-4C21-85D7-B01A4575796B}"/>
              </a:ext>
            </a:extLst>
          </p:cNvPr>
          <p:cNvSpPr/>
          <p:nvPr/>
        </p:nvSpPr>
        <p:spPr>
          <a:xfrm>
            <a:off x="10073832" y="5182694"/>
            <a:ext cx="1325095" cy="101910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C20D628-D227-46EF-B844-62482566B17B}"/>
              </a:ext>
            </a:extLst>
          </p:cNvPr>
          <p:cNvSpPr txBox="1"/>
          <p:nvPr/>
        </p:nvSpPr>
        <p:spPr>
          <a:xfrm>
            <a:off x="5561017" y="3577701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4B831D7-F40E-4A3F-96C6-41D43ABF6DE7}"/>
              </a:ext>
            </a:extLst>
          </p:cNvPr>
          <p:cNvSpPr/>
          <p:nvPr/>
        </p:nvSpPr>
        <p:spPr>
          <a:xfrm>
            <a:off x="3304609" y="3769518"/>
            <a:ext cx="2067862" cy="496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1FBA36-A0BD-4895-9DB7-6ABFBAA275DD}"/>
              </a:ext>
            </a:extLst>
          </p:cNvPr>
          <p:cNvSpPr/>
          <p:nvPr/>
        </p:nvSpPr>
        <p:spPr>
          <a:xfrm>
            <a:off x="5561017" y="2095130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F5E4D1B-7C51-4C76-A9B8-23F1A7704A3C}"/>
              </a:ext>
            </a:extLst>
          </p:cNvPr>
          <p:cNvSpPr/>
          <p:nvPr/>
        </p:nvSpPr>
        <p:spPr>
          <a:xfrm>
            <a:off x="5561017" y="4606712"/>
            <a:ext cx="2067862" cy="496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C9EC49C-72F4-495F-8453-4C6594FD64EF}"/>
              </a:ext>
            </a:extLst>
          </p:cNvPr>
          <p:cNvSpPr/>
          <p:nvPr/>
        </p:nvSpPr>
        <p:spPr>
          <a:xfrm>
            <a:off x="7817425" y="2097031"/>
            <a:ext cx="2067862" cy="496676"/>
          </a:xfrm>
          <a:prstGeom prst="rect">
            <a:avLst/>
          </a:prstGeom>
          <a:solidFill>
            <a:srgbClr val="BAFBA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1FBFB6C-D9F4-4EF2-BE71-2F6A46F24DD3}"/>
              </a:ext>
            </a:extLst>
          </p:cNvPr>
          <p:cNvSpPr/>
          <p:nvPr/>
        </p:nvSpPr>
        <p:spPr>
          <a:xfrm>
            <a:off x="7817425" y="5443906"/>
            <a:ext cx="2067862" cy="496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Dive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809DCAE-CDC2-4EF5-B7AC-1EB0C1CE9C60}"/>
              </a:ext>
            </a:extLst>
          </p:cNvPr>
          <p:cNvSpPr txBox="1"/>
          <p:nvPr/>
        </p:nvSpPr>
        <p:spPr>
          <a:xfrm>
            <a:off x="1361625" y="4766405"/>
            <a:ext cx="263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 on the best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population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Freccia curva 40">
            <a:extLst>
              <a:ext uri="{FF2B5EF4-FFF2-40B4-BE49-F238E27FC236}">
                <a16:creationId xmlns:a16="http://schemas.microsoft.com/office/drawing/2014/main" id="{DC1C44F6-825D-418E-B509-B879EDE881DA}"/>
              </a:ext>
            </a:extLst>
          </p:cNvPr>
          <p:cNvSpPr/>
          <p:nvPr/>
        </p:nvSpPr>
        <p:spPr>
          <a:xfrm>
            <a:off x="2485747" y="3829505"/>
            <a:ext cx="607161" cy="936900"/>
          </a:xfrm>
          <a:prstGeom prst="bentArrow">
            <a:avLst>
              <a:gd name="adj1" fmla="val 18543"/>
              <a:gd name="adj2" fmla="val 35966"/>
              <a:gd name="adj3" fmla="val 45470"/>
              <a:gd name="adj4" fmla="val 501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4673C4D-BC3E-4644-AB58-DEF55908570D}"/>
              </a:ext>
            </a:extLst>
          </p:cNvPr>
          <p:cNvSpPr txBox="1"/>
          <p:nvPr/>
        </p:nvSpPr>
        <p:spPr>
          <a:xfrm>
            <a:off x="4160521" y="5988712"/>
            <a:ext cx="263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Discard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of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Freccia in su 42">
            <a:extLst>
              <a:ext uri="{FF2B5EF4-FFF2-40B4-BE49-F238E27FC236}">
                <a16:creationId xmlns:a16="http://schemas.microsoft.com/office/drawing/2014/main" id="{E47F3453-DE03-49CE-9077-9732EF27BBEE}"/>
              </a:ext>
            </a:extLst>
          </p:cNvPr>
          <p:cNvSpPr/>
          <p:nvPr/>
        </p:nvSpPr>
        <p:spPr>
          <a:xfrm>
            <a:off x="5234940" y="5357452"/>
            <a:ext cx="484632" cy="542932"/>
          </a:xfrm>
          <a:prstGeom prst="upArrow">
            <a:avLst>
              <a:gd name="adj1" fmla="val 27358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865F55-00C1-4DEE-8A23-E89CFD55592F}"/>
              </a:ext>
            </a:extLst>
          </p:cNvPr>
          <p:cNvSpPr txBox="1"/>
          <p:nvPr/>
        </p:nvSpPr>
        <p:spPr>
          <a:xfrm>
            <a:off x="36310" y="218957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6C967-E020-4912-9B1F-08CA98C83A54}"/>
              </a:ext>
            </a:extLst>
          </p:cNvPr>
          <p:cNvSpPr txBox="1"/>
          <p:nvPr/>
        </p:nvSpPr>
        <p:spPr>
          <a:xfrm>
            <a:off x="34150" y="303736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505E6DD-F67E-41EB-9EBE-251F5B54EB55}"/>
              </a:ext>
            </a:extLst>
          </p:cNvPr>
          <p:cNvSpPr txBox="1"/>
          <p:nvPr/>
        </p:nvSpPr>
        <p:spPr>
          <a:xfrm>
            <a:off x="42228" y="388246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3C00CA9-2323-4EDE-BCF5-A02DD7D087F7}"/>
              </a:ext>
            </a:extLst>
          </p:cNvPr>
          <p:cNvSpPr txBox="1"/>
          <p:nvPr/>
        </p:nvSpPr>
        <p:spPr>
          <a:xfrm>
            <a:off x="34149" y="472755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860E23-EC11-4692-8376-1931F1E041BD}"/>
              </a:ext>
            </a:extLst>
          </p:cNvPr>
          <p:cNvSpPr txBox="1"/>
          <p:nvPr/>
        </p:nvSpPr>
        <p:spPr>
          <a:xfrm>
            <a:off x="51905" y="557265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0DBE7A-DF42-4020-9129-19246EAB29C9}"/>
              </a:ext>
            </a:extLst>
          </p:cNvPr>
          <p:cNvCxnSpPr>
            <a:cxnSpLocks/>
          </p:cNvCxnSpPr>
          <p:nvPr/>
        </p:nvCxnSpPr>
        <p:spPr>
          <a:xfrm>
            <a:off x="692458" y="1562470"/>
            <a:ext cx="1070646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14C801-53A0-4103-A84B-ACED734DD8A1}"/>
              </a:ext>
            </a:extLst>
          </p:cNvPr>
          <p:cNvSpPr txBox="1"/>
          <p:nvPr/>
        </p:nvSpPr>
        <p:spPr>
          <a:xfrm>
            <a:off x="1218754" y="1394090"/>
            <a:ext cx="17267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5A5293-6166-4B58-8517-6ED610E6BEB4}"/>
              </a:ext>
            </a:extLst>
          </p:cNvPr>
          <p:cNvSpPr txBox="1"/>
          <p:nvPr/>
        </p:nvSpPr>
        <p:spPr>
          <a:xfrm>
            <a:off x="3042671" y="160883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7DD0541-5E8E-401B-8D8A-2F30058BC007}"/>
              </a:ext>
            </a:extLst>
          </p:cNvPr>
          <p:cNvSpPr txBox="1"/>
          <p:nvPr/>
        </p:nvSpPr>
        <p:spPr>
          <a:xfrm>
            <a:off x="5310383" y="161558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C904E0-10D6-47E3-973D-5E4DD2FEE479}"/>
              </a:ext>
            </a:extLst>
          </p:cNvPr>
          <p:cNvSpPr txBox="1"/>
          <p:nvPr/>
        </p:nvSpPr>
        <p:spPr>
          <a:xfrm>
            <a:off x="7578095" y="161417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29733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9479 2.59259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9479 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9479 1.85185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9479 1.85185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  <p:by x="20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9479 -3.7037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9479 -3.7037E-7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uiExpand="1" build="p" animBg="1" autoUpdateAnimBg="0"/>
      <p:bldP spid="21" grpId="1" build="allAtOnce" animBg="1"/>
      <p:bldP spid="25" grpId="0" animBg="1"/>
      <p:bldP spid="27" grpId="0" uiExpand="1" build="p" animBg="1" autoUpdateAnimBg="0"/>
      <p:bldP spid="27" grpId="1" build="allAtOnce" animBg="1"/>
      <p:bldP spid="27" grpId="2" build="allAtOnce" animBg="1"/>
      <p:bldP spid="29" grpId="0" animBg="1"/>
      <p:bldP spid="30" grpId="0" uiExpand="1" build="p" animBg="1" autoUpdateAnimBg="0"/>
      <p:bldP spid="30" grpId="1" uiExpand="1" build="allAtOnce" animBg="1"/>
      <p:bldP spid="30" grpId="2" build="allAtOnce" animBg="1"/>
      <p:bldP spid="31" grpId="0" animBg="1"/>
      <p:bldP spid="32" grpId="0" build="allAtOnce" animBg="1"/>
      <p:bldP spid="40" grpId="0"/>
      <p:bldP spid="41" grpId="0" animBg="1"/>
      <p:bldP spid="42" grpId="0"/>
      <p:bldP spid="43" grpId="0" animBg="1"/>
      <p:bldP spid="23" grpId="0"/>
      <p:bldP spid="24" grpId="0"/>
      <p:bldP spid="28" grpId="0"/>
      <p:bldP spid="7" grpId="0"/>
      <p:bldP spid="33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085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" y="1529323"/>
            <a:ext cx="6553200" cy="4343400"/>
          </a:xfrm>
          <a:prstGeom prst="rect">
            <a:avLst/>
          </a:prstGeom>
        </p:spPr>
      </p:pic>
      <p:pic>
        <p:nvPicPr>
          <p:cNvPr id="23" name="Segnaposto contenuto 5">
            <a:extLst>
              <a:ext uri="{FF2B5EF4-FFF2-40B4-BE49-F238E27FC236}">
                <a16:creationId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125" y="1529323"/>
            <a:ext cx="6559899" cy="435133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6921325" y="2497215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7879830" y="4036373"/>
            <a:ext cx="18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606210" y="163585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25989" y="2524511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Consistency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7039993" y="3240092"/>
            <a:ext cx="284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2854" y="3318358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Versatility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758610" y="1651775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5763089" y="2683622"/>
            <a:ext cx="1276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819096" y="3440147"/>
            <a:ext cx="2220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61608" y="4236428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9881233" y="4033939"/>
            <a:ext cx="217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Flexibility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1849256" y="1652887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581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1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Possible</a:t>
            </a:r>
            <a:r>
              <a:rPr lang="it-IT" sz="4400" dirty="0"/>
              <a:t> </a:t>
            </a:r>
            <a:r>
              <a:rPr lang="it-IT" sz="4400" dirty="0" err="1"/>
              <a:t>improvements</a:t>
            </a:r>
            <a:endParaRPr lang="it-IT" sz="44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program’s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1843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And </a:t>
            </a:r>
            <a:r>
              <a:rPr lang="it-IT" sz="2400" dirty="0" err="1"/>
              <a:t>now</a:t>
            </a:r>
            <a:r>
              <a:rPr lang="it-IT" sz="2400" dirty="0"/>
              <a:t>… </a:t>
            </a:r>
            <a:r>
              <a:rPr lang="it-IT" sz="2400" dirty="0" err="1"/>
              <a:t>question</a:t>
            </a:r>
            <a:r>
              <a:rPr lang="it-IT" sz="2400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66905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58207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Adding a bit of randomness</a:t>
            </a:r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26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3553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749025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865</Words>
  <Application>Microsoft Office PowerPoint</Application>
  <PresentationFormat>Widescreen</PresentationFormat>
  <Paragraphs>443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7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Presentazione standard di PowerPoint</vt:lpstr>
      <vt:lpstr>Initialization</vt:lpstr>
      <vt:lpstr>ETP as Graph Coloring Problem</vt:lpstr>
      <vt:lpstr>Ordering Exams</vt:lpstr>
      <vt:lpstr>Adding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Changing assigned colors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Phase 1 – Deep Dive</vt:lpstr>
      <vt:lpstr>Two Types of Moves</vt:lpstr>
      <vt:lpstr>Two Types of Moves</vt:lpstr>
      <vt:lpstr>Phase 2 – Joining the Threads</vt:lpstr>
      <vt:lpstr>Phase 2 – Joining the Threads</vt:lpstr>
      <vt:lpstr>Results and Conclusions</vt:lpstr>
      <vt:lpstr>Results</vt:lpstr>
      <vt:lpstr>Possible improvements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Flavio Lorenzo</cp:lastModifiedBy>
  <cp:revision>40</cp:revision>
  <dcterms:created xsi:type="dcterms:W3CDTF">2018-01-09T12:53:22Z</dcterms:created>
  <dcterms:modified xsi:type="dcterms:W3CDTF">2018-01-11T16:38:42Z</dcterms:modified>
</cp:coreProperties>
</file>