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notesMasterIdLst>
    <p:notesMasterId r:id="rId44"/>
  </p:notesMasterIdLst>
  <p:sldIdLst>
    <p:sldId id="256" r:id="rId2"/>
    <p:sldId id="273" r:id="rId3"/>
    <p:sldId id="317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29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09" r:id="rId33"/>
    <p:sldId id="310" r:id="rId34"/>
    <p:sldId id="312" r:id="rId35"/>
    <p:sldId id="313" r:id="rId36"/>
    <p:sldId id="314" r:id="rId37"/>
    <p:sldId id="315" r:id="rId38"/>
    <p:sldId id="316" r:id="rId39"/>
    <p:sldId id="285" r:id="rId40"/>
    <p:sldId id="307" r:id="rId41"/>
    <p:sldId id="308" r:id="rId42"/>
    <p:sldId id="272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454EC"/>
    <a:srgbClr val="FFFFE1"/>
    <a:srgbClr val="FFFFB3"/>
    <a:srgbClr val="0091EA"/>
    <a:srgbClr val="CFD8DC"/>
    <a:srgbClr val="9DC3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23EF-7981-4B1D-81DA-510F65DAB80F}" type="datetimeFigureOut">
              <a:rPr lang="it-IT" smtClean="0"/>
              <a:t>11/01/2018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C28A5-26EB-4512-AAD1-3C87E56261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42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770303" y="4597554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11738600" y="5654657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261747" y="1990890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2317400" y="27132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1028879" y="250448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5695445" y="47482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Shape 25"/>
          <p:cNvSpPr/>
          <p:nvPr/>
        </p:nvSpPr>
        <p:spPr>
          <a:xfrm>
            <a:off x="10305617" y="6127438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61952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14D7B-2A33-477E-8766-29C52087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37573E-25D4-4C31-B4DD-100D7F3F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2CB-2F5F-4919-BF6A-86DE972267F2}" type="datetimeFigureOut">
              <a:rPr lang="it-IT" smtClean="0"/>
              <a:t>11/01/2018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538033-9054-4E26-B6A9-D308E768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014A7A-787D-4212-A972-13B41E67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FACD-D57A-4671-BFF3-EE785F543C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81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09600" y="5407123"/>
            <a:ext cx="10972800" cy="49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8" y="0"/>
            <a:ext cx="12176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32" name="Shape 32"/>
          <p:cNvGrpSpPr/>
          <p:nvPr/>
        </p:nvGrpSpPr>
        <p:grpSpPr>
          <a:xfrm>
            <a:off x="4791200" y="1074285"/>
            <a:ext cx="26096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32100" y="753125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9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5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8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2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F9F942-CA71-4F5A-B9BD-A1D65830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7FFED6-9358-4CE5-A94F-EAAC2F689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55414C-B09F-453D-8CF2-71B734A9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1C270E-A3B9-4274-8DD5-28C7B3C4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C4242E-57B8-429C-8938-3B947C63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E08546-DD4C-4B88-A3F4-605B806F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AA13A-89A6-4238-93B4-E596250F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CD28DD-91B3-49ED-A26D-C0C48B3A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1BAAB0-C1AE-4BD3-B47D-4BBB81DF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00A4C9-BEA9-4F44-A082-85554301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5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635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3" r:id="rId1"/>
    <p:sldLayoutId id="2147483875" r:id="rId2"/>
    <p:sldLayoutId id="2147483876" r:id="rId3"/>
    <p:sldLayoutId id="2147483877" r:id="rId4"/>
    <p:sldLayoutId id="2147483878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7CBDC-EC7C-4D20-B467-EDAFB6AE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594805"/>
            <a:ext cx="9440034" cy="390616"/>
          </a:xfrm>
        </p:spPr>
        <p:txBody>
          <a:bodyPr>
            <a:normAutofit fontScale="90000"/>
          </a:bodyPr>
          <a:lstStyle/>
          <a:p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Algorithms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0D0AAC-BEBD-4D5E-97AE-A2BD2E72D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095783"/>
            <a:ext cx="9440034" cy="1464815"/>
          </a:xfrm>
        </p:spPr>
        <p:txBody>
          <a:bodyPr>
            <a:normAutofit fontScale="85000" lnSpcReduction="10000"/>
          </a:bodyPr>
          <a:lstStyle/>
          <a:p>
            <a:endParaRPr lang="it-IT" dirty="0"/>
          </a:p>
          <a:p>
            <a:pPr>
              <a:lnSpc>
                <a:spcPct val="160000"/>
              </a:lnSpc>
            </a:pPr>
            <a:r>
              <a:rPr lang="it-IT" dirty="0">
                <a:solidFill>
                  <a:srgbClr val="0091EA"/>
                </a:solidFill>
              </a:rPr>
              <a:t> Group 11 [A-L] 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Bianchi C., Chiapponi E.,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Coral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R.,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Djettchou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Nana L. W., Lorenzo F.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E4973D-BFA3-4795-A119-16217BA9713B}"/>
              </a:ext>
            </a:extLst>
          </p:cNvPr>
          <p:cNvSpPr txBox="1"/>
          <p:nvPr/>
        </p:nvSpPr>
        <p:spPr>
          <a:xfrm>
            <a:off x="994927" y="2041504"/>
            <a:ext cx="10191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91EA"/>
                </a:solidFill>
              </a:rPr>
              <a:t> Examination Timetabling Problem</a:t>
            </a:r>
            <a:endParaRPr lang="it-IT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6342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452855" y="2366761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2A3C3776-EC9F-48BE-A05E-0A7FD7C8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91280822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24959" y="2750921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5" name="Titolo 1">
            <a:extLst>
              <a:ext uri="{FF2B5EF4-FFF2-40B4-BE49-F238E27FC236}">
                <a16:creationId xmlns:a16="http://schemas.microsoft.com/office/drawing/2014/main" id="{EF541B68-3E4D-49B8-9465-28BB6E07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69119673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470436" y="31313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5" name="Titolo 1">
            <a:extLst>
              <a:ext uri="{FF2B5EF4-FFF2-40B4-BE49-F238E27FC236}">
                <a16:creationId xmlns:a16="http://schemas.microsoft.com/office/drawing/2014/main" id="{4974FBA3-32D1-472A-9FBF-B1EB4E31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7830543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316EE4B-BD45-485E-9AE0-CBE365D5773E}"/>
              </a:ext>
            </a:extLst>
          </p:cNvPr>
          <p:cNvSpPr txBox="1"/>
          <p:nvPr/>
        </p:nvSpPr>
        <p:spPr>
          <a:xfrm>
            <a:off x="4377105" y="2336937"/>
            <a:ext cx="4993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It’s</a:t>
            </a:r>
            <a:r>
              <a:rPr lang="it-IT" sz="2000" b="1" dirty="0"/>
              <a:t> </a:t>
            </a:r>
            <a:r>
              <a:rPr lang="it-IT" sz="2000" b="1" dirty="0" err="1"/>
              <a:t>not</a:t>
            </a:r>
            <a:r>
              <a:rPr lang="it-IT" sz="2000" b="1" dirty="0"/>
              <a:t> </a:t>
            </a:r>
            <a:r>
              <a:rPr lang="it-IT" sz="2000" b="1" dirty="0" err="1"/>
              <a:t>possible</a:t>
            </a:r>
            <a:r>
              <a:rPr lang="it-IT" sz="2000" b="1" dirty="0"/>
              <a:t> to </a:t>
            </a:r>
            <a:r>
              <a:rPr lang="it-IT" sz="2000" b="1" dirty="0" err="1"/>
              <a:t>assign</a:t>
            </a:r>
            <a:r>
              <a:rPr lang="it-IT" sz="2000" b="1" dirty="0"/>
              <a:t> a color to e6!</a:t>
            </a:r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id="{61D40269-7E45-4C7B-A27A-B21168FC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922456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10" name="Segno di moltiplicazione 9">
            <a:extLst>
              <a:ext uri="{FF2B5EF4-FFF2-40B4-BE49-F238E27FC236}">
                <a16:creationId xmlns:a16="http://schemas.microsoft.com/office/drawing/2014/main" id="{39ACD44B-46D3-425B-9BA6-3DDD053F257D}"/>
              </a:ext>
            </a:extLst>
          </p:cNvPr>
          <p:cNvSpPr/>
          <p:nvPr/>
        </p:nvSpPr>
        <p:spPr>
          <a:xfrm>
            <a:off x="1337258" y="2205004"/>
            <a:ext cx="4623559" cy="3882770"/>
          </a:xfrm>
          <a:prstGeom prst="mathMultiply">
            <a:avLst/>
          </a:prstGeom>
          <a:solidFill>
            <a:srgbClr val="000000">
              <a:alpha val="7607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F0948F-A490-41C5-A0D6-7B13C2DEF181}"/>
              </a:ext>
            </a:extLst>
          </p:cNvPr>
          <p:cNvSpPr txBox="1"/>
          <p:nvPr/>
        </p:nvSpPr>
        <p:spPr>
          <a:xfrm>
            <a:off x="6065311" y="2875340"/>
            <a:ext cx="184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UNFEASIBLE!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9B68CB9-0D2C-4F77-8518-1C5ECE577E0F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6B1A4141-99AC-4E39-BDEE-1061D221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Changing assigned colors</a:t>
            </a:r>
          </a:p>
        </p:txBody>
      </p:sp>
    </p:spTree>
    <p:extLst>
      <p:ext uri="{BB962C8B-B14F-4D97-AF65-F5344CB8AC3E}">
        <p14:creationId xmlns:p14="http://schemas.microsoft.com/office/powerpoint/2010/main" val="186714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44E7A93-8441-4A66-AF5C-75EC3AE9FE5A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id="{96E7E886-17BE-4923-B733-32B746E56932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/>
              <a:t>Adding another bucket</a:t>
            </a:r>
          </a:p>
        </p:txBody>
      </p:sp>
    </p:spTree>
    <p:extLst>
      <p:ext uri="{BB962C8B-B14F-4D97-AF65-F5344CB8AC3E}">
        <p14:creationId xmlns:p14="http://schemas.microsoft.com/office/powerpoint/2010/main" val="418181931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88F235B-0A33-4090-AC98-7BAFA26F375B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66725C5C-9A11-4B07-B329-E8FC2D53F77E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/>
              <a:t>Adding another bucket</a:t>
            </a:r>
          </a:p>
        </p:txBody>
      </p:sp>
    </p:spTree>
    <p:extLst>
      <p:ext uri="{BB962C8B-B14F-4D97-AF65-F5344CB8AC3E}">
        <p14:creationId xmlns:p14="http://schemas.microsoft.com/office/powerpoint/2010/main" val="303909664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id="{EE084383-F5DB-4A67-A87A-4561CFA2CAB1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/>
              <a:t>Adding another bucket</a:t>
            </a:r>
          </a:p>
        </p:txBody>
      </p:sp>
    </p:spTree>
    <p:extLst>
      <p:ext uri="{BB962C8B-B14F-4D97-AF65-F5344CB8AC3E}">
        <p14:creationId xmlns:p14="http://schemas.microsoft.com/office/powerpoint/2010/main" val="127712976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olo 1">
            <a:extLst>
              <a:ext uri="{FF2B5EF4-FFF2-40B4-BE49-F238E27FC236}">
                <a16:creationId xmlns:a16="http://schemas.microsoft.com/office/drawing/2014/main" id="{96E7E886-17BE-4923-B733-32B746E56932}"/>
              </a:ext>
            </a:extLst>
          </p:cNvPr>
          <p:cNvSpPr txBox="1">
            <a:spLocks/>
          </p:cNvSpPr>
          <p:nvPr/>
        </p:nvSpPr>
        <p:spPr>
          <a:xfrm>
            <a:off x="1048200" y="36510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/>
              <a:t>What if there are no more options?</a:t>
            </a:r>
          </a:p>
        </p:txBody>
      </p:sp>
      <p:sp>
        <p:nvSpPr>
          <p:cNvPr id="62" name="Text Placeholder 4"/>
          <p:cNvSpPr txBox="1">
            <a:spLocks/>
          </p:cNvSpPr>
          <p:nvPr/>
        </p:nvSpPr>
        <p:spPr>
          <a:xfrm rot="19686412">
            <a:off x="1443585" y="2170902"/>
            <a:ext cx="10095600" cy="4764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 algn="ctr"/>
            <a:r>
              <a:rPr lang="it-IT" sz="4800" b="1" dirty="0">
                <a:solidFill>
                  <a:srgbClr val="0091EA"/>
                </a:solidFill>
              </a:rPr>
              <a:t>Start from scratch!</a:t>
            </a:r>
          </a:p>
        </p:txBody>
      </p:sp>
      <p:sp>
        <p:nvSpPr>
          <p:cNvPr id="64" name="Text Placeholder 4"/>
          <p:cNvSpPr txBox="1">
            <a:spLocks/>
          </p:cNvSpPr>
          <p:nvPr/>
        </p:nvSpPr>
        <p:spPr>
          <a:xfrm>
            <a:off x="946890" y="1407999"/>
            <a:ext cx="5057670" cy="316309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/>
            <a:r>
              <a:rPr lang="it-IT" sz="3200" dirty="0"/>
              <a:t>No feasible changes of already colored nodes</a:t>
            </a:r>
          </a:p>
        </p:txBody>
      </p:sp>
      <p:sp>
        <p:nvSpPr>
          <p:cNvPr id="65" name="Text Placeholder 4"/>
          <p:cNvSpPr txBox="1">
            <a:spLocks/>
          </p:cNvSpPr>
          <p:nvPr/>
        </p:nvSpPr>
        <p:spPr>
          <a:xfrm>
            <a:off x="6296130" y="3938742"/>
            <a:ext cx="5057670" cy="316309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/>
            <a:r>
              <a:rPr lang="it-IT" sz="3200" dirty="0"/>
              <a:t>No more buckets to add</a:t>
            </a:r>
          </a:p>
        </p:txBody>
      </p:sp>
    </p:spTree>
    <p:extLst>
      <p:ext uri="{BB962C8B-B14F-4D97-AF65-F5344CB8AC3E}">
        <p14:creationId xmlns:p14="http://schemas.microsoft.com/office/powerpoint/2010/main" val="873426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1429066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54158-E75A-49AA-9153-B71328E2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Conquering</a:t>
            </a:r>
            <a:r>
              <a:rPr lang="it-IT" sz="4400" dirty="0"/>
              <a:t> the </a:t>
            </a:r>
            <a:r>
              <a:rPr lang="it-IT" sz="4400" dirty="0" err="1"/>
              <a:t>difficulty</a:t>
            </a:r>
            <a:r>
              <a:rPr lang="it-IT" sz="4400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694FF2-ACA7-46A1-9B0B-354F1A9E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Initialization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</a:t>
            </a:r>
          </a:p>
          <a:p>
            <a:pPr>
              <a:lnSpc>
                <a:spcPct val="2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D4954551-5B3C-458C-BC33-A0A5810E02C4}"/>
              </a:ext>
            </a:extLst>
          </p:cNvPr>
          <p:cNvSpPr/>
          <p:nvPr/>
        </p:nvSpPr>
        <p:spPr>
          <a:xfrm flipH="1">
            <a:off x="4348653" y="4759061"/>
            <a:ext cx="2178471" cy="355106"/>
          </a:xfrm>
          <a:prstGeom prst="rightArrow">
            <a:avLst/>
          </a:prstGeom>
          <a:ln>
            <a:solidFill>
              <a:srgbClr val="0091E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Nuvola 5">
            <a:extLst>
              <a:ext uri="{FF2B5EF4-FFF2-40B4-BE49-F238E27FC236}">
                <a16:creationId xmlns:a16="http://schemas.microsoft.com/office/drawing/2014/main" id="{4C99082E-44B3-42E2-9ECC-B109A7AE24FD}"/>
              </a:ext>
            </a:extLst>
          </p:cNvPr>
          <p:cNvSpPr/>
          <p:nvPr/>
        </p:nvSpPr>
        <p:spPr>
          <a:xfrm>
            <a:off x="7146527" y="4177572"/>
            <a:ext cx="3098304" cy="14863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B2DC62-3D86-4082-AF48-D32941CBED40}"/>
              </a:ext>
            </a:extLst>
          </p:cNvPr>
          <p:cNvSpPr txBox="1"/>
          <p:nvPr/>
        </p:nvSpPr>
        <p:spPr>
          <a:xfrm>
            <a:off x="7478238" y="4679137"/>
            <a:ext cx="339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Metaheuristics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69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98767" y="1133150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324932" y="1133150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347159" y="1133150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860633" y="1133150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3952371" y="4413761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52371" y="4413761"/>
            <a:ext cx="1067804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B9358623-DFA5-4519-8257-7B3F9ABD6A88}"/>
              </a:ext>
            </a:extLst>
          </p:cNvPr>
          <p:cNvCxnSpPr>
            <a:cxnSpLocks/>
          </p:cNvCxnSpPr>
          <p:nvPr/>
        </p:nvCxnSpPr>
        <p:spPr>
          <a:xfrm flipH="1">
            <a:off x="8223587" y="3951514"/>
            <a:ext cx="1159899" cy="680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2F19A1F-550F-4D45-BDC6-4D378FA94807}"/>
              </a:ext>
            </a:extLst>
          </p:cNvPr>
          <p:cNvSpPr txBox="1"/>
          <p:nvPr/>
        </p:nvSpPr>
        <p:spPr>
          <a:xfrm>
            <a:off x="9170126" y="3624943"/>
            <a:ext cx="2832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/>
              <a:t>Empty</a:t>
            </a:r>
            <a:r>
              <a:rPr lang="it-IT" sz="1600" b="1" dirty="0"/>
              <a:t> list of </a:t>
            </a:r>
            <a:r>
              <a:rPr lang="it-IT" sz="1600" b="1" dirty="0" err="1"/>
              <a:t>exam</a:t>
            </a:r>
            <a:r>
              <a:rPr lang="it-IT" sz="1600" b="1" dirty="0"/>
              <a:t> </a:t>
            </a:r>
            <a:r>
              <a:rPr lang="it-IT" sz="1600" b="1" dirty="0" err="1"/>
              <a:t>subsets</a:t>
            </a:r>
            <a:endParaRPr lang="it-IT" sz="1600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70B52AC-DBC7-408A-89C6-F616200BC242}"/>
              </a:ext>
            </a:extLst>
          </p:cNvPr>
          <p:cNvSpPr txBox="1"/>
          <p:nvPr/>
        </p:nvSpPr>
        <p:spPr>
          <a:xfrm>
            <a:off x="5073673" y="2661927"/>
            <a:ext cx="202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Exam</a:t>
            </a:r>
            <a:r>
              <a:rPr lang="it-IT" sz="2000" b="1" dirty="0"/>
              <a:t> </a:t>
            </a:r>
            <a:r>
              <a:rPr lang="it-IT" sz="2000" b="1" dirty="0" err="1"/>
              <a:t>subsets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4508522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98767" y="1133150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324932" y="1133150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347159" y="1133150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860633" y="1133150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3952371" y="4413761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CasellaDiTesto 19"/>
          <p:cNvSpPr txBox="1"/>
          <p:nvPr/>
        </p:nvSpPr>
        <p:spPr>
          <a:xfrm>
            <a:off x="2101516" y="63713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52371" y="4413761"/>
            <a:ext cx="1067804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A46041-A5F8-4F04-93F0-C284B38B5971}"/>
              </a:ext>
            </a:extLst>
          </p:cNvPr>
          <p:cNvSpPr txBox="1"/>
          <p:nvPr/>
        </p:nvSpPr>
        <p:spPr>
          <a:xfrm>
            <a:off x="841725" y="6220861"/>
            <a:ext cx="1068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/>
              <a:t>We</a:t>
            </a:r>
            <a:r>
              <a:rPr lang="it-IT" sz="2400" b="1" dirty="0"/>
              <a:t> </a:t>
            </a:r>
            <a:r>
              <a:rPr lang="it-IT" sz="2400" b="1" dirty="0" err="1"/>
              <a:t>randomly</a:t>
            </a:r>
            <a:r>
              <a:rPr lang="it-IT" sz="2400" b="1" dirty="0"/>
              <a:t> </a:t>
            </a:r>
            <a:r>
              <a:rPr lang="it-IT" sz="2400" b="1" dirty="0" err="1"/>
              <a:t>choose</a:t>
            </a:r>
            <a:r>
              <a:rPr lang="it-IT" sz="2400" b="1" dirty="0"/>
              <a:t> a subset and put </a:t>
            </a:r>
            <a:r>
              <a:rPr lang="it-IT" sz="2400" b="1" dirty="0" err="1"/>
              <a:t>it</a:t>
            </a:r>
            <a:r>
              <a:rPr lang="it-IT" sz="2400" b="1" dirty="0"/>
              <a:t> in the first position of the list</a:t>
            </a:r>
          </a:p>
        </p:txBody>
      </p:sp>
    </p:spTree>
    <p:extLst>
      <p:ext uri="{BB962C8B-B14F-4D97-AF65-F5344CB8AC3E}">
        <p14:creationId xmlns:p14="http://schemas.microsoft.com/office/powerpoint/2010/main" val="496329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0.05156 0.47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23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98767" y="1133150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52371" y="4413761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347159" y="1133150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860633" y="1133150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3952371" y="4413761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323186" y="5942538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2101516" y="63713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52371" y="4413761"/>
            <a:ext cx="1067804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273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09658" y="864979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258050" y="864979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71524" y="864979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871282" y="3836062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47221" y="386012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350417" y="32597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55241" y="3836062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007188" y="832895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555580" y="832895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1069054" y="832895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4" name="Gruppo 23"/>
          <p:cNvGrpSpPr/>
          <p:nvPr/>
        </p:nvGrpSpPr>
        <p:grpSpPr>
          <a:xfrm>
            <a:off x="7073563" y="3836062"/>
            <a:ext cx="4271216" cy="1344706"/>
            <a:chOff x="3952371" y="4113506"/>
            <a:chExt cx="4271216" cy="1344706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081583" y="386012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6485228" y="1293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073563" y="3847831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79EA38-6253-484D-BFCC-D563CEDB8D2A}"/>
              </a:ext>
            </a:extLst>
          </p:cNvPr>
          <p:cNvSpPr txBox="1"/>
          <p:nvPr/>
        </p:nvSpPr>
        <p:spPr>
          <a:xfrm>
            <a:off x="549730" y="6191795"/>
            <a:ext cx="11213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 </a:t>
            </a:r>
            <a:r>
              <a:rPr lang="it-IT" sz="2400" b="1" dirty="0" err="1"/>
              <a:t>We</a:t>
            </a:r>
            <a:r>
              <a:rPr lang="it-IT" sz="2400" b="1" dirty="0"/>
              <a:t> </a:t>
            </a:r>
            <a:r>
              <a:rPr lang="it-IT" sz="2400" b="1" dirty="0" err="1"/>
              <a:t>randomly</a:t>
            </a:r>
            <a:r>
              <a:rPr lang="it-IT" sz="2400" b="1" dirty="0"/>
              <a:t> </a:t>
            </a:r>
            <a:r>
              <a:rPr lang="it-IT" sz="2400" b="1" dirty="0" err="1"/>
              <a:t>pick</a:t>
            </a:r>
            <a:r>
              <a:rPr lang="it-IT" sz="2400" b="1" dirty="0"/>
              <a:t> </a:t>
            </a:r>
            <a:r>
              <a:rPr lang="it-IT" sz="2400" b="1" dirty="0" err="1"/>
              <a:t>another</a:t>
            </a:r>
            <a:r>
              <a:rPr lang="it-IT" sz="2400" b="1" dirty="0"/>
              <a:t> subset and </a:t>
            </a:r>
            <a:r>
              <a:rPr lang="it-IT" sz="2400" b="1" dirty="0" err="1"/>
              <a:t>try</a:t>
            </a:r>
            <a:r>
              <a:rPr lang="it-IT" sz="2400" b="1" dirty="0"/>
              <a:t> </a:t>
            </a:r>
            <a:r>
              <a:rPr lang="it-IT" sz="2400" b="1" dirty="0" err="1"/>
              <a:t>all</a:t>
            </a:r>
            <a:r>
              <a:rPr lang="it-IT" sz="2400" b="1" dirty="0"/>
              <a:t> </a:t>
            </a:r>
            <a:r>
              <a:rPr lang="it-IT" sz="2400" b="1" dirty="0" err="1"/>
              <a:t>its</a:t>
            </a:r>
            <a:r>
              <a:rPr lang="it-IT" sz="2400" b="1" dirty="0"/>
              <a:t> </a:t>
            </a:r>
            <a:r>
              <a:rPr lang="it-IT" sz="2400" b="1" dirty="0" err="1"/>
              <a:t>possible</a:t>
            </a:r>
            <a:r>
              <a:rPr lang="it-IT" sz="2400" b="1" dirty="0"/>
              <a:t> placements </a:t>
            </a:r>
          </a:p>
        </p:txBody>
      </p:sp>
    </p:spTree>
    <p:extLst>
      <p:ext uri="{BB962C8B-B14F-4D97-AF65-F5344CB8AC3E}">
        <p14:creationId xmlns:p14="http://schemas.microsoft.com/office/powerpoint/2010/main" val="1459551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0.04097 L 0.01537 0.434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237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6 -0.03681 L -0.07591 0.441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08659 -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949679" y="3843838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258050" y="864979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71524" y="864979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863262" y="3843838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71282" y="3843838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718583" y="5797552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Penalty=10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350417" y="32597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63261" y="3843838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555580" y="832895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1069054" y="832895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6485228" y="1293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7159784" y="579755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Penalty=10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720855" y="5799824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33CC33"/>
                </a:solidFill>
              </a:rPr>
              <a:t>Penalty=10</a:t>
            </a:r>
          </a:p>
        </p:txBody>
      </p:sp>
      <p:sp>
        <p:nvSpPr>
          <p:cNvPr id="2" name="Rettangolo 1"/>
          <p:cNvSpPr/>
          <p:nvPr/>
        </p:nvSpPr>
        <p:spPr>
          <a:xfrm>
            <a:off x="6088" y="0"/>
            <a:ext cx="5983705" cy="6858000"/>
          </a:xfrm>
          <a:prstGeom prst="rect">
            <a:avLst/>
          </a:prstGeom>
          <a:solidFill>
            <a:srgbClr val="00FF00">
              <a:alpha val="12157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9CF9B1-BCCF-449E-BE81-337E3CC8C844}"/>
              </a:ext>
            </a:extLst>
          </p:cNvPr>
          <p:cNvSpPr txBox="1"/>
          <p:nvPr/>
        </p:nvSpPr>
        <p:spPr>
          <a:xfrm>
            <a:off x="475604" y="6256878"/>
            <a:ext cx="397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/>
              <a:t>Then</a:t>
            </a:r>
            <a:r>
              <a:rPr lang="it-IT" sz="2000" b="1" dirty="0"/>
              <a:t> </a:t>
            </a:r>
            <a:r>
              <a:rPr lang="it-IT" sz="2000" b="1" dirty="0" err="1"/>
              <a:t>we</a:t>
            </a:r>
            <a:r>
              <a:rPr lang="it-IT" sz="2000" b="1" dirty="0"/>
              <a:t> compute the penalty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2986140-8846-433D-9532-E0B132FF0E5F}"/>
              </a:ext>
            </a:extLst>
          </p:cNvPr>
          <p:cNvSpPr txBox="1"/>
          <p:nvPr/>
        </p:nvSpPr>
        <p:spPr>
          <a:xfrm>
            <a:off x="6248401" y="6265756"/>
            <a:ext cx="5888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And </a:t>
            </a:r>
            <a:r>
              <a:rPr lang="it-IT" sz="2000" b="1" dirty="0" err="1"/>
              <a:t>we</a:t>
            </a:r>
            <a:r>
              <a:rPr lang="it-IT" sz="2000" b="1" dirty="0"/>
              <a:t> </a:t>
            </a:r>
            <a:r>
              <a:rPr lang="it-IT" sz="2000" b="1" dirty="0" err="1"/>
              <a:t>choose</a:t>
            </a:r>
            <a:r>
              <a:rPr lang="it-IT" sz="2000" b="1" dirty="0"/>
              <a:t> the one with the </a:t>
            </a:r>
            <a:r>
              <a:rPr lang="it-IT" sz="2000" b="1" dirty="0" err="1"/>
              <a:t>lowest</a:t>
            </a:r>
            <a:r>
              <a:rPr lang="it-IT" sz="2000" b="1" dirty="0"/>
              <a:t> penalty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FE4CEC20-E1AB-4D2B-A9D1-4C11FA93D8BC}"/>
              </a:ext>
            </a:extLst>
          </p:cNvPr>
          <p:cNvSpPr/>
          <p:nvPr/>
        </p:nvSpPr>
        <p:spPr>
          <a:xfrm>
            <a:off x="7073563" y="3847831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088764" y="3847098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4" name="Gruppo 23"/>
          <p:cNvGrpSpPr/>
          <p:nvPr/>
        </p:nvGrpSpPr>
        <p:grpSpPr>
          <a:xfrm>
            <a:off x="7087640" y="3838600"/>
            <a:ext cx="4271216" cy="1344706"/>
            <a:chOff x="3952371" y="4113506"/>
            <a:chExt cx="4271216" cy="1344706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165712" y="3852972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05927" y="3852972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3078E742-0189-49F8-BF71-7806E32487B3}"/>
              </a:ext>
            </a:extLst>
          </p:cNvPr>
          <p:cNvSpPr/>
          <p:nvPr/>
        </p:nvSpPr>
        <p:spPr>
          <a:xfrm>
            <a:off x="855241" y="3836062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117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2" grpId="0"/>
      <p:bldP spid="33" grpId="0"/>
      <p:bldP spid="2" grpId="0" animBg="1"/>
      <p:bldP spid="5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060206" y="800810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01836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455194" y="4081421"/>
            <a:ext cx="3298661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632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0" y="28875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301590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551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69810" y="800810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13119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4722394" y="4081421"/>
            <a:ext cx="3298661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304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573632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223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5613784" y="2406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818207" y="800810"/>
            <a:ext cx="824666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916677" y="800810"/>
            <a:ext cx="824666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5" name="Gruppo 34"/>
          <p:cNvGrpSpPr/>
          <p:nvPr/>
        </p:nvGrpSpPr>
        <p:grpSpPr>
          <a:xfrm>
            <a:off x="8339699" y="4081421"/>
            <a:ext cx="3298663" cy="1344706"/>
            <a:chOff x="3952371" y="4113506"/>
            <a:chExt cx="4271216" cy="1344706"/>
          </a:xfrm>
        </p:grpSpPr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0" name="Rettangolo 3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347720" y="4081421"/>
            <a:ext cx="824666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180406" y="4081421"/>
            <a:ext cx="824666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339700" y="4081421"/>
            <a:ext cx="2473998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/>
          <p:cNvSpPr txBox="1"/>
          <p:nvPr/>
        </p:nvSpPr>
        <p:spPr>
          <a:xfrm>
            <a:off x="8366832" y="24063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2c)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3252E49-BDE1-44ED-BA12-D591B75B02CA}"/>
              </a:ext>
            </a:extLst>
          </p:cNvPr>
          <p:cNvSpPr txBox="1"/>
          <p:nvPr/>
        </p:nvSpPr>
        <p:spPr>
          <a:xfrm>
            <a:off x="979170" y="6155705"/>
            <a:ext cx="10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/>
              <a:t>We</a:t>
            </a:r>
            <a:r>
              <a:rPr lang="it-IT" sz="2400" b="1" dirty="0"/>
              <a:t> </a:t>
            </a:r>
            <a:r>
              <a:rPr lang="it-IT" sz="2400" b="1" dirty="0" err="1"/>
              <a:t>randomly</a:t>
            </a:r>
            <a:r>
              <a:rPr lang="it-IT" sz="2400" b="1" dirty="0"/>
              <a:t> </a:t>
            </a:r>
            <a:r>
              <a:rPr lang="it-IT" sz="2400" b="1" dirty="0" err="1"/>
              <a:t>pick</a:t>
            </a:r>
            <a:r>
              <a:rPr lang="it-IT" sz="2400" b="1" dirty="0"/>
              <a:t> </a:t>
            </a:r>
            <a:r>
              <a:rPr lang="it-IT" sz="2400" b="1" dirty="0" err="1"/>
              <a:t>another</a:t>
            </a:r>
            <a:r>
              <a:rPr lang="it-IT" sz="2400" b="1" dirty="0"/>
              <a:t> subset and </a:t>
            </a:r>
            <a:r>
              <a:rPr lang="it-IT" sz="2400" b="1" dirty="0" err="1"/>
              <a:t>try</a:t>
            </a:r>
            <a:r>
              <a:rPr lang="it-IT" sz="2400" b="1" dirty="0"/>
              <a:t> </a:t>
            </a:r>
            <a:r>
              <a:rPr lang="it-IT" sz="2400" b="1" dirty="0" err="1"/>
              <a:t>all</a:t>
            </a:r>
            <a:r>
              <a:rPr lang="it-IT" sz="2400" b="1" dirty="0"/>
              <a:t> </a:t>
            </a:r>
            <a:r>
              <a:rPr lang="it-IT" sz="2400" b="1" dirty="0" err="1"/>
              <a:t>its</a:t>
            </a:r>
            <a:r>
              <a:rPr lang="it-IT" sz="2400" b="1" dirty="0"/>
              <a:t> </a:t>
            </a:r>
            <a:r>
              <a:rPr lang="it-IT" sz="2400" b="1" dirty="0" err="1"/>
              <a:t>possible</a:t>
            </a:r>
            <a:r>
              <a:rPr lang="it-IT" sz="2400" b="1" dirty="0"/>
              <a:t> placements </a:t>
            </a:r>
          </a:p>
        </p:txBody>
      </p:sp>
    </p:spTree>
    <p:extLst>
      <p:ext uri="{BB962C8B-B14F-4D97-AF65-F5344CB8AC3E}">
        <p14:creationId xmlns:p14="http://schemas.microsoft.com/office/powerpoint/2010/main" val="2889488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00404 0.47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23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81481E-6 L 0.03997 0.478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0.06497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81481E-6 L -0.03854 0.478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239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06719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0682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9" grpId="0" animBg="1"/>
      <p:bldP spid="33" grpId="0" animBg="1"/>
      <p:bldP spid="40" grpId="0" animBg="1"/>
      <p:bldP spid="41" grpId="0" animBg="1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095248" y="4081421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01836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455194" y="4081421"/>
            <a:ext cx="3298661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632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54352" y="6054588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Penalty=50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0" y="28875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301590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551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559091" y="4081421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13119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4722394" y="4081421"/>
            <a:ext cx="3298661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304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387766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223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5613784" y="2406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4730414" y="6054588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Penalty=100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355741" y="4081421"/>
            <a:ext cx="824666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916677" y="800810"/>
            <a:ext cx="824666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5" name="Gruppo 34"/>
          <p:cNvGrpSpPr/>
          <p:nvPr/>
        </p:nvGrpSpPr>
        <p:grpSpPr>
          <a:xfrm>
            <a:off x="8328137" y="4081421"/>
            <a:ext cx="3298663" cy="1344706"/>
            <a:chOff x="3952371" y="4113506"/>
            <a:chExt cx="4271216" cy="1344706"/>
          </a:xfrm>
        </p:grpSpPr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0" name="Rettangolo 3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172385" y="4081421"/>
            <a:ext cx="824666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997052" y="4081421"/>
            <a:ext cx="824666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339700" y="4081421"/>
            <a:ext cx="2473998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8348811" y="6054588"/>
            <a:ext cx="198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Penalty=30</a:t>
            </a:r>
            <a:endParaRPr lang="en-US" sz="24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8366832" y="24063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2c)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8348347" y="6054214"/>
            <a:ext cx="198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33CC33"/>
                </a:solidFill>
              </a:rPr>
              <a:t>Penalty=30</a:t>
            </a:r>
            <a:endParaRPr lang="en-US" sz="2400" dirty="0">
              <a:solidFill>
                <a:srgbClr val="33CC33"/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8328137" y="0"/>
            <a:ext cx="3766782" cy="6858000"/>
          </a:xfrm>
          <a:prstGeom prst="rect">
            <a:avLst/>
          </a:prstGeom>
          <a:solidFill>
            <a:srgbClr val="00FF00">
              <a:alpha val="10196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01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2" grpId="0"/>
      <p:bldP spid="43" grpId="0"/>
      <p:bldP spid="46" grpId="0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16580" y="1087945"/>
            <a:ext cx="76368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29658" y="4372813"/>
            <a:ext cx="3054734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90738" y="4368307"/>
            <a:ext cx="76368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136238" y="1321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573868" y="4368307"/>
            <a:ext cx="76368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7054" y="4372813"/>
            <a:ext cx="76368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9657" y="4372813"/>
            <a:ext cx="3054735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292579" y="108794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3170772" y="4368307"/>
            <a:ext cx="3025316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38320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684211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681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707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92983" y="108794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4" name="Gruppo 43"/>
          <p:cNvGrpSpPr/>
          <p:nvPr/>
        </p:nvGrpSpPr>
        <p:grpSpPr>
          <a:xfrm>
            <a:off x="6255172" y="4368307"/>
            <a:ext cx="3025316" cy="1344706"/>
            <a:chOff x="3952371" y="4113506"/>
            <a:chExt cx="4271216" cy="1344706"/>
          </a:xfrm>
        </p:grpSpPr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9" name="Rettangolo 4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022720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782258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525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551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280488" y="1087945"/>
            <a:ext cx="757112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8" name="Gruppo 67"/>
          <p:cNvGrpSpPr/>
          <p:nvPr/>
        </p:nvGrpSpPr>
        <p:grpSpPr>
          <a:xfrm>
            <a:off x="9350091" y="4382204"/>
            <a:ext cx="3028448" cy="1344706"/>
            <a:chOff x="3952371" y="4113506"/>
            <a:chExt cx="4271216" cy="1344706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3" name="Rettangolo 7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0107203" y="4381955"/>
            <a:ext cx="757112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0881614" y="4381955"/>
            <a:ext cx="757112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347487" y="4382204"/>
            <a:ext cx="757112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350090" y="4382204"/>
            <a:ext cx="302844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/>
          <p:cNvSpPr txBox="1"/>
          <p:nvPr/>
        </p:nvSpPr>
        <p:spPr>
          <a:xfrm>
            <a:off x="3112049" y="12414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6604883" y="1321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3c)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CasellaDiTesto 55"/>
          <p:cNvSpPr txBox="1"/>
          <p:nvPr/>
        </p:nvSpPr>
        <p:spPr>
          <a:xfrm>
            <a:off x="9274222" y="12414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3d)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54AF4510-63F1-42C4-8F98-A37D14CFF12B}"/>
              </a:ext>
            </a:extLst>
          </p:cNvPr>
          <p:cNvSpPr txBox="1"/>
          <p:nvPr/>
        </p:nvSpPr>
        <p:spPr>
          <a:xfrm>
            <a:off x="1016290" y="6191795"/>
            <a:ext cx="10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/>
              <a:t>We</a:t>
            </a:r>
            <a:r>
              <a:rPr lang="it-IT" sz="2400" b="1" dirty="0"/>
              <a:t> </a:t>
            </a:r>
            <a:r>
              <a:rPr lang="it-IT" sz="2400" b="1" dirty="0" err="1"/>
              <a:t>randomly</a:t>
            </a:r>
            <a:r>
              <a:rPr lang="it-IT" sz="2400" b="1" dirty="0"/>
              <a:t> </a:t>
            </a:r>
            <a:r>
              <a:rPr lang="it-IT" sz="2400" b="1" dirty="0" err="1"/>
              <a:t>pick</a:t>
            </a:r>
            <a:r>
              <a:rPr lang="it-IT" sz="2400" b="1" dirty="0"/>
              <a:t> </a:t>
            </a:r>
            <a:r>
              <a:rPr lang="it-IT" sz="2400" b="1" dirty="0" err="1"/>
              <a:t>another</a:t>
            </a:r>
            <a:r>
              <a:rPr lang="it-IT" sz="2400" b="1" dirty="0"/>
              <a:t> subset and </a:t>
            </a:r>
            <a:r>
              <a:rPr lang="it-IT" sz="2400" b="1" dirty="0" err="1"/>
              <a:t>try</a:t>
            </a:r>
            <a:r>
              <a:rPr lang="it-IT" sz="2400" b="1" dirty="0"/>
              <a:t> </a:t>
            </a:r>
            <a:r>
              <a:rPr lang="it-IT" sz="2400" b="1" dirty="0" err="1"/>
              <a:t>all</a:t>
            </a:r>
            <a:r>
              <a:rPr lang="it-IT" sz="2400" b="1" dirty="0"/>
              <a:t> </a:t>
            </a:r>
            <a:r>
              <a:rPr lang="it-IT" sz="2400" b="1" dirty="0" err="1"/>
              <a:t>its</a:t>
            </a:r>
            <a:r>
              <a:rPr lang="it-IT" sz="2400" b="1" dirty="0"/>
              <a:t> </a:t>
            </a:r>
            <a:r>
              <a:rPr lang="it-IT" sz="2400" b="1" dirty="0" err="1"/>
              <a:t>possible</a:t>
            </a:r>
            <a:r>
              <a:rPr lang="it-IT" sz="2400" b="1" dirty="0"/>
              <a:t> placements </a:t>
            </a:r>
          </a:p>
        </p:txBody>
      </p:sp>
    </p:spTree>
    <p:extLst>
      <p:ext uri="{BB962C8B-B14F-4D97-AF65-F5344CB8AC3E}">
        <p14:creationId xmlns:p14="http://schemas.microsoft.com/office/powerpoint/2010/main" val="665600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1.48148E-6 L 0.17265 0.47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3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11406 0.478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6394 -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05989 0.478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2391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06276 -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6237 -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0547 0.480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2407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0.06159 -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6354 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6237 2.962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9" grpId="0" animBg="1"/>
      <p:bldP spid="43" grpId="0" animBg="1"/>
      <p:bldP spid="49" grpId="0" animBg="1"/>
      <p:bldP spid="50" grpId="0" animBg="1"/>
      <p:bldP spid="67" grpId="0" animBg="1"/>
      <p:bldP spid="73" grpId="0" animBg="1"/>
      <p:bldP spid="74" grpId="0" animBg="1"/>
      <p:bldP spid="75" grpId="0" animBg="1"/>
      <p:bldP spid="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327520" y="4381955"/>
            <a:ext cx="76368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29658" y="4372813"/>
            <a:ext cx="3054734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90738" y="4368307"/>
            <a:ext cx="76368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136238" y="1321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573868" y="4368307"/>
            <a:ext cx="76368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56472" y="5934632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 = 100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7054" y="4372813"/>
            <a:ext cx="76368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9657" y="4372813"/>
            <a:ext cx="3054735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07985" y="438195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3170772" y="4368307"/>
            <a:ext cx="3025316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38320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454795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681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707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3168168" y="593463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Penalty=45</a:t>
            </a:r>
            <a:endParaRPr lang="en-US" sz="2400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999636" y="438195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4" name="Gruppo 43"/>
          <p:cNvGrpSpPr/>
          <p:nvPr/>
        </p:nvGrpSpPr>
        <p:grpSpPr>
          <a:xfrm>
            <a:off x="6255172" y="4368307"/>
            <a:ext cx="3025316" cy="1344706"/>
            <a:chOff x="3952371" y="4113506"/>
            <a:chExt cx="4271216" cy="1344706"/>
          </a:xfrm>
        </p:grpSpPr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9" name="Rettangolo 4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775177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532808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525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551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256177" y="593463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Penalty=50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346508" y="4389662"/>
            <a:ext cx="757112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8" name="Gruppo 67"/>
          <p:cNvGrpSpPr/>
          <p:nvPr/>
        </p:nvGrpSpPr>
        <p:grpSpPr>
          <a:xfrm>
            <a:off x="9350091" y="4382204"/>
            <a:ext cx="3028448" cy="1344706"/>
            <a:chOff x="3952371" y="4113506"/>
            <a:chExt cx="4271216" cy="1344706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3" name="Rettangolo 7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0886191" y="4367289"/>
            <a:ext cx="757112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1621427" y="4367289"/>
            <a:ext cx="757112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0129078" y="4397119"/>
            <a:ext cx="757112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350090" y="4382204"/>
            <a:ext cx="302844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/>
          <p:cNvSpPr txBox="1"/>
          <p:nvPr/>
        </p:nvSpPr>
        <p:spPr>
          <a:xfrm>
            <a:off x="9344186" y="5934632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Penalty=200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ettangolo 77"/>
          <p:cNvSpPr/>
          <p:nvPr/>
        </p:nvSpPr>
        <p:spPr>
          <a:xfrm>
            <a:off x="3128107" y="5210"/>
            <a:ext cx="3098219" cy="6852790"/>
          </a:xfrm>
          <a:prstGeom prst="rect">
            <a:avLst/>
          </a:prstGeom>
          <a:solidFill>
            <a:srgbClr val="00FF00">
              <a:alpha val="10196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79" name="CasellaDiTesto 78"/>
          <p:cNvSpPr txBox="1"/>
          <p:nvPr/>
        </p:nvSpPr>
        <p:spPr>
          <a:xfrm>
            <a:off x="3168168" y="593463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33CC33"/>
                </a:solidFill>
              </a:rPr>
              <a:t>Penalty=45</a:t>
            </a:r>
            <a:endParaRPr lang="en-US" sz="2400" dirty="0">
              <a:solidFill>
                <a:srgbClr val="33CC33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3112049" y="12414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6604883" y="1321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3c)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CasellaDiTesto 55"/>
          <p:cNvSpPr txBox="1"/>
          <p:nvPr/>
        </p:nvSpPr>
        <p:spPr>
          <a:xfrm>
            <a:off x="9274222" y="12414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3d)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31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/>
      <p:bldP spid="53" grpId="0"/>
      <p:bldP spid="77" grpId="0"/>
      <p:bldP spid="78" grpId="0" animBg="1"/>
      <p:bldP spid="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06185" y="2756647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78553" y="275664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9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1956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9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10173" y="2750216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46357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78553" y="2763078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9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B9489E52-320A-4EA7-A5C5-E970A8D37139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6737684" y="118407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nSwap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1&lt;MAX_SWAPS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6737683" y="81474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MAX_SWAPS = 2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60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 L 0.00273 0.25394 L -0.17201 0.25394 L -0.17526 0.0011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1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-0.00196 -0.29653 L 0.17396 -0.29653 L 0.17539 0.0013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-1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48320" y="410760"/>
            <a:ext cx="10095120" cy="936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it-IT" sz="4400" b="0" strike="noStrike" spc="-1">
                <a:solidFill>
                  <a:srgbClr val="0091EA"/>
                </a:solidFill>
                <a:latin typeface="Roboto Slab"/>
                <a:ea typeface="Roboto Slab"/>
              </a:rPr>
              <a:t>Multistart Approach</a:t>
            </a: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048320" y="1682280"/>
            <a:ext cx="10095120" cy="5175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50000"/>
              </a:lnSpc>
              <a:spcBef>
                <a:spcPts val="601"/>
              </a:spcBef>
            </a:pP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It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allows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a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parallel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initialization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of multiple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initial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feasible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schedules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,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which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leads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to:</a:t>
            </a:r>
            <a:endParaRPr lang="it-IT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5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Improve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the chances of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finding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the global optimum</a:t>
            </a:r>
            <a:endParaRPr lang="it-IT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5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Obtain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an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initial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population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of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solutions</a:t>
            </a:r>
            <a:endParaRPr lang="it-IT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500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62506" y="2756445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13713" y="275615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94702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45909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94702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70306" y="2765373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30310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05470" y="2763965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94702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6650135" y="313518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Penalty=+70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B9489E52-320A-4EA7-A5C5-E970A8D37139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8827806" y="313518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ACCEPTED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6737684" y="118407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nSwap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1&lt;MAX_SWAPS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6737683" y="81474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MAX_SWAPS = 2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9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L 0.00351 -0.25764 L -0.17735 -0.25926 L -0.17735 0.00208 L -0.17735 0.0025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-12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00118 0.24467 L 0.17395 0.24699 L 0.17617 0.00393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233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62952" y="2756647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982961" y="275664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7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1954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95148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78551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46355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18061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7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6696834" y="1877996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Penalty=-20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02FA982D-093A-4262-AEAE-BE18E5B1AC62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8943629" y="1877995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ACCEPTED! 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71772" y="2991032"/>
            <a:ext cx="407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timeslots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lipart - Green tick - si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377" y="4067814"/>
            <a:ext cx="1528846" cy="174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sellaDiTesto 26"/>
          <p:cNvSpPr txBox="1"/>
          <p:nvPr/>
        </p:nvSpPr>
        <p:spPr>
          <a:xfrm>
            <a:off x="6432885" y="3862134"/>
            <a:ext cx="5055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random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insertion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heuristic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 gap with benchmark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usually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halved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6737684" y="1184074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nSwap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2=MAX_SWAPS -&gt; STOP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6737683" y="81474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MAX_SWAPS = 2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31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2.29167E-6 -0.24282 L 0.08919 -0.24282 L 0.08789 0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121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 L 0.00039 0.20694 L -0.09128 0.20278 L -0.08803 0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10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2" grpId="0"/>
      <p:bldP spid="13" grpId="0"/>
      <p:bldP spid="14" grpId="0"/>
      <p:bldP spid="27" grpId="0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739746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dirty="0" err="1"/>
              <a:t>Phase</a:t>
            </a:r>
            <a:r>
              <a:rPr lang="it-IT" sz="4400" dirty="0"/>
              <a:t> 1 – Deep Dive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independently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4C60E45-2544-47C3-944B-142905E9ABE6}"/>
              </a:ext>
            </a:extLst>
          </p:cNvPr>
          <p:cNvSpPr/>
          <p:nvPr/>
        </p:nvSpPr>
        <p:spPr>
          <a:xfrm>
            <a:off x="2629550" y="3156012"/>
            <a:ext cx="493038" cy="62089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DF830B0-A989-49E8-87F9-6B8E4DEF73A3}"/>
              </a:ext>
            </a:extLst>
          </p:cNvPr>
          <p:cNvSpPr/>
          <p:nvPr/>
        </p:nvSpPr>
        <p:spPr>
          <a:xfrm>
            <a:off x="3128234" y="3156012"/>
            <a:ext cx="493038" cy="620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288F6ED-E993-4D47-A7B7-7A62FE642925}"/>
              </a:ext>
            </a:extLst>
          </p:cNvPr>
          <p:cNvSpPr/>
          <p:nvPr/>
        </p:nvSpPr>
        <p:spPr>
          <a:xfrm>
            <a:off x="2142478" y="3156013"/>
            <a:ext cx="493038" cy="62089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5071EB7B-330B-4277-B6C6-10FB68A1A2E9}"/>
              </a:ext>
            </a:extLst>
          </p:cNvPr>
          <p:cNvSpPr/>
          <p:nvPr/>
        </p:nvSpPr>
        <p:spPr>
          <a:xfrm>
            <a:off x="3626315" y="3156012"/>
            <a:ext cx="493038" cy="62089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31C999B-CE13-4F70-881F-1F4820FA6F28}"/>
              </a:ext>
            </a:extLst>
          </p:cNvPr>
          <p:cNvSpPr/>
          <p:nvPr/>
        </p:nvSpPr>
        <p:spPr>
          <a:xfrm>
            <a:off x="2149684" y="3156013"/>
            <a:ext cx="1972152" cy="6208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CB8E514A-455B-48B5-BAD2-549BC186FD83}"/>
              </a:ext>
            </a:extLst>
          </p:cNvPr>
          <p:cNvSpPr/>
          <p:nvPr/>
        </p:nvSpPr>
        <p:spPr>
          <a:xfrm>
            <a:off x="3626315" y="4491143"/>
            <a:ext cx="493038" cy="62089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C781BEC6-2AA6-425D-847F-DE317040BA1E}"/>
              </a:ext>
            </a:extLst>
          </p:cNvPr>
          <p:cNvSpPr/>
          <p:nvPr/>
        </p:nvSpPr>
        <p:spPr>
          <a:xfrm>
            <a:off x="2624966" y="4491143"/>
            <a:ext cx="493038" cy="620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EB67A9F3-2A8C-4F99-8B4B-2506475D2170}"/>
              </a:ext>
            </a:extLst>
          </p:cNvPr>
          <p:cNvSpPr/>
          <p:nvPr/>
        </p:nvSpPr>
        <p:spPr>
          <a:xfrm>
            <a:off x="3126882" y="4491143"/>
            <a:ext cx="493038" cy="62089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4C6C648-9907-4B45-B6FA-7F8645335334}"/>
              </a:ext>
            </a:extLst>
          </p:cNvPr>
          <p:cNvSpPr/>
          <p:nvPr/>
        </p:nvSpPr>
        <p:spPr>
          <a:xfrm>
            <a:off x="2131928" y="4491143"/>
            <a:ext cx="493038" cy="62089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A60D68F-1E47-4E3C-B095-8B5B0FF416F8}"/>
              </a:ext>
            </a:extLst>
          </p:cNvPr>
          <p:cNvSpPr/>
          <p:nvPr/>
        </p:nvSpPr>
        <p:spPr>
          <a:xfrm>
            <a:off x="2149684" y="4491143"/>
            <a:ext cx="1972152" cy="6208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43892731-A5B8-457D-86F8-974E680C4A64}"/>
              </a:ext>
            </a:extLst>
          </p:cNvPr>
          <p:cNvSpPr/>
          <p:nvPr/>
        </p:nvSpPr>
        <p:spPr>
          <a:xfrm>
            <a:off x="4829452" y="3260324"/>
            <a:ext cx="2237173" cy="337351"/>
          </a:xfrm>
          <a:prstGeom prst="rightArrow">
            <a:avLst/>
          </a:prstGeom>
          <a:ln>
            <a:solidFill>
              <a:srgbClr val="FFC32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76C1ACE4-6986-41EB-8F43-169A2E94827F}"/>
              </a:ext>
            </a:extLst>
          </p:cNvPr>
          <p:cNvSpPr/>
          <p:nvPr/>
        </p:nvSpPr>
        <p:spPr>
          <a:xfrm>
            <a:off x="4829451" y="4632913"/>
            <a:ext cx="2237173" cy="337351"/>
          </a:xfrm>
          <a:prstGeom prst="rightArrow">
            <a:avLst/>
          </a:prstGeom>
          <a:ln>
            <a:solidFill>
              <a:srgbClr val="FFC32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FEAEA317-C922-4148-B237-B157B666EB91}"/>
              </a:ext>
            </a:extLst>
          </p:cNvPr>
          <p:cNvCxnSpPr/>
          <p:nvPr/>
        </p:nvCxnSpPr>
        <p:spPr>
          <a:xfrm>
            <a:off x="1313895" y="4092605"/>
            <a:ext cx="9277165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03953CDA-9194-4A6F-9C82-4C5C18571B1A}"/>
              </a:ext>
            </a:extLst>
          </p:cNvPr>
          <p:cNvSpPr/>
          <p:nvPr/>
        </p:nvSpPr>
        <p:spPr>
          <a:xfrm>
            <a:off x="7774239" y="4318500"/>
            <a:ext cx="2352019" cy="963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Deep Dive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A60C8039-D224-4FB3-9DBE-A3356921703A}"/>
              </a:ext>
            </a:extLst>
          </p:cNvPr>
          <p:cNvSpPr/>
          <p:nvPr/>
        </p:nvSpPr>
        <p:spPr>
          <a:xfrm>
            <a:off x="7788900" y="2947252"/>
            <a:ext cx="2352019" cy="963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193035792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79A7BA45-F892-4CDF-885F-289338BB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648" y="682229"/>
            <a:ext cx="4834547" cy="289585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EFD2D08-B477-42A5-A719-F0B12BD3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018" y="3615042"/>
            <a:ext cx="4834547" cy="2895851"/>
          </a:xfrm>
          <a:prstGeom prst="rect">
            <a:avLst/>
          </a:prstGeom>
        </p:spPr>
      </p:pic>
      <p:sp>
        <p:nvSpPr>
          <p:cNvPr id="42" name="Segnaposto contenuto 2">
            <a:extLst>
              <a:ext uri="{FF2B5EF4-FFF2-40B4-BE49-F238E27FC236}">
                <a16:creationId xmlns:a16="http://schemas.microsoft.com/office/drawing/2014/main" id="{BABF4BD1-B0E8-4071-B390-C0EF4C84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200" y="2041727"/>
            <a:ext cx="10972800" cy="491400"/>
          </a:xfrm>
        </p:spPr>
        <p:txBody>
          <a:bodyPr/>
          <a:lstStyle/>
          <a:p>
            <a:pPr marL="38100" indent="0" algn="just">
              <a:lnSpc>
                <a:spcPct val="150000"/>
              </a:lnSpc>
              <a:buNone/>
            </a:pPr>
            <a:r>
              <a:rPr lang="it-IT" sz="2000" dirty="0"/>
              <a:t>Starts </a:t>
            </a:r>
            <a:r>
              <a:rPr lang="it-IT" sz="2000" dirty="0" err="1"/>
              <a:t>as</a:t>
            </a:r>
            <a:r>
              <a:rPr lang="it-IT" sz="2000" dirty="0"/>
              <a:t> a ‘‘</a:t>
            </a:r>
            <a:r>
              <a:rPr lang="it-IT" sz="2000" dirty="0" err="1"/>
              <a:t>classic</a:t>
            </a:r>
            <a:r>
              <a:rPr lang="it-IT" sz="2000" dirty="0"/>
              <a:t>’’ </a:t>
            </a:r>
            <a:r>
              <a:rPr lang="it-IT" sz="2000" dirty="0" err="1"/>
              <a:t>Simulated</a:t>
            </a:r>
            <a:r>
              <a:rPr lang="it-IT" sz="2000" dirty="0"/>
              <a:t> </a:t>
            </a:r>
            <a:r>
              <a:rPr lang="it-IT" sz="2000" dirty="0" err="1"/>
              <a:t>Annealing</a:t>
            </a:r>
            <a:endParaRPr lang="it-IT" sz="2000" dirty="0"/>
          </a:p>
        </p:txBody>
      </p:sp>
      <p:sp>
        <p:nvSpPr>
          <p:cNvPr id="41" name="Titolo 1">
            <a:extLst>
              <a:ext uri="{FF2B5EF4-FFF2-40B4-BE49-F238E27FC236}">
                <a16:creationId xmlns:a16="http://schemas.microsoft.com/office/drawing/2014/main" id="{209AD01D-EC70-4976-BA78-23B00C8F58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8200" y="326476"/>
            <a:ext cx="10096500" cy="936625"/>
          </a:xfrm>
        </p:spPr>
        <p:txBody>
          <a:bodyPr/>
          <a:lstStyle/>
          <a:p>
            <a:pPr algn="l"/>
            <a:r>
              <a:rPr lang="it-IT" sz="4400" dirty="0" err="1"/>
              <a:t>Phase</a:t>
            </a:r>
            <a:r>
              <a:rPr lang="it-IT" sz="4400" dirty="0"/>
              <a:t> 1 – Deep Dive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690226-1A53-42C1-9641-BBED1F5A13E2}"/>
              </a:ext>
            </a:extLst>
          </p:cNvPr>
          <p:cNvSpPr txBox="1"/>
          <p:nvPr/>
        </p:nvSpPr>
        <p:spPr>
          <a:xfrm>
            <a:off x="1083466" y="3292350"/>
            <a:ext cx="53287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" algn="just">
              <a:lnSpc>
                <a:spcPct val="150000"/>
              </a:lnSpc>
            </a:pP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t&lt;T, the Tabu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logic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activated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23E509-2CBA-460C-84EA-6E175B786474}"/>
              </a:ext>
            </a:extLst>
          </p:cNvPr>
          <p:cNvSpPr txBox="1"/>
          <p:nvPr/>
        </p:nvSpPr>
        <p:spPr>
          <a:xfrm>
            <a:off x="1048200" y="4548569"/>
            <a:ext cx="5325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algn="just">
              <a:lnSpc>
                <a:spcPct val="150000"/>
              </a:lnSpc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the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stuck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temperature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raises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once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again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B4539AC-D854-41D5-86C9-E0A43E32B8A9}"/>
              </a:ext>
            </a:extLst>
          </p:cNvPr>
          <p:cNvCxnSpPr/>
          <p:nvPr/>
        </p:nvCxnSpPr>
        <p:spPr>
          <a:xfrm>
            <a:off x="6749634" y="5546477"/>
            <a:ext cx="5176035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2D74BD74-BC3D-4B29-BBEC-9B270B524EF3}"/>
              </a:ext>
            </a:extLst>
          </p:cNvPr>
          <p:cNvSpPr/>
          <p:nvPr/>
        </p:nvSpPr>
        <p:spPr>
          <a:xfrm>
            <a:off x="7386221" y="4037274"/>
            <a:ext cx="221869" cy="1491448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0FA213A-5F62-48F0-923D-C3FA5F092F51}"/>
              </a:ext>
            </a:extLst>
          </p:cNvPr>
          <p:cNvSpPr/>
          <p:nvPr/>
        </p:nvSpPr>
        <p:spPr>
          <a:xfrm>
            <a:off x="8111721" y="4037274"/>
            <a:ext cx="221869" cy="1491448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BFEE74A-DE1E-4B1A-909C-7F5B445525D9}"/>
              </a:ext>
            </a:extLst>
          </p:cNvPr>
          <p:cNvSpPr/>
          <p:nvPr/>
        </p:nvSpPr>
        <p:spPr>
          <a:xfrm>
            <a:off x="8888017" y="4041652"/>
            <a:ext cx="221869" cy="1491448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1EC4BFB-A3F4-4B4E-919E-F5F81D59666A}"/>
              </a:ext>
            </a:extLst>
          </p:cNvPr>
          <p:cNvSpPr/>
          <p:nvPr/>
        </p:nvSpPr>
        <p:spPr>
          <a:xfrm>
            <a:off x="9755560" y="4039633"/>
            <a:ext cx="221869" cy="1491448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7B27B92-A663-466E-8C8E-1E06769DCA23}"/>
              </a:ext>
            </a:extLst>
          </p:cNvPr>
          <p:cNvSpPr/>
          <p:nvPr/>
        </p:nvSpPr>
        <p:spPr>
          <a:xfrm>
            <a:off x="10524460" y="4039293"/>
            <a:ext cx="221869" cy="1491448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832844D-892E-42D3-A3F9-A37B02E58347}"/>
              </a:ext>
            </a:extLst>
          </p:cNvPr>
          <p:cNvSpPr/>
          <p:nvPr/>
        </p:nvSpPr>
        <p:spPr>
          <a:xfrm>
            <a:off x="11374252" y="4046152"/>
            <a:ext cx="221869" cy="1491448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01EB72A-D78A-4D5A-9ED9-20421602194C}"/>
              </a:ext>
            </a:extLst>
          </p:cNvPr>
          <p:cNvSpPr/>
          <p:nvPr/>
        </p:nvSpPr>
        <p:spPr>
          <a:xfrm>
            <a:off x="7376543" y="1267273"/>
            <a:ext cx="271371" cy="157699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F436BE8B-1BBB-4781-A5B2-31E4A81B457D}"/>
              </a:ext>
            </a:extLst>
          </p:cNvPr>
          <p:cNvSpPr/>
          <p:nvPr/>
        </p:nvSpPr>
        <p:spPr>
          <a:xfrm>
            <a:off x="8102043" y="1274132"/>
            <a:ext cx="271371" cy="157699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D6B1B29-67AA-4DAC-893D-5A16069C12BD}"/>
              </a:ext>
            </a:extLst>
          </p:cNvPr>
          <p:cNvSpPr/>
          <p:nvPr/>
        </p:nvSpPr>
        <p:spPr>
          <a:xfrm>
            <a:off x="8869461" y="1271651"/>
            <a:ext cx="271371" cy="157699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5555B4E-2D12-4C23-BCEA-E089BDD426BE}"/>
              </a:ext>
            </a:extLst>
          </p:cNvPr>
          <p:cNvSpPr/>
          <p:nvPr/>
        </p:nvSpPr>
        <p:spPr>
          <a:xfrm>
            <a:off x="9710370" y="1269632"/>
            <a:ext cx="271371" cy="157699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87225DB-5E43-45FB-B26E-3EDE63C02F61}"/>
              </a:ext>
            </a:extLst>
          </p:cNvPr>
          <p:cNvSpPr/>
          <p:nvPr/>
        </p:nvSpPr>
        <p:spPr>
          <a:xfrm>
            <a:off x="10434882" y="1269292"/>
            <a:ext cx="271371" cy="157699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D5AF1F0-8C0E-468B-A458-653B390DDEDE}"/>
              </a:ext>
            </a:extLst>
          </p:cNvPr>
          <p:cNvSpPr/>
          <p:nvPr/>
        </p:nvSpPr>
        <p:spPr>
          <a:xfrm>
            <a:off x="11266916" y="1267272"/>
            <a:ext cx="271371" cy="157699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84E613A8-F736-4ADD-9590-3460AE70E5D0}"/>
              </a:ext>
            </a:extLst>
          </p:cNvPr>
          <p:cNvSpPr/>
          <p:nvPr/>
        </p:nvSpPr>
        <p:spPr>
          <a:xfrm>
            <a:off x="7607364" y="5528721"/>
            <a:ext cx="504357" cy="459324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EC599DA-3DBB-430F-9863-8CA2C3C150D6}"/>
              </a:ext>
            </a:extLst>
          </p:cNvPr>
          <p:cNvSpPr/>
          <p:nvPr/>
        </p:nvSpPr>
        <p:spPr>
          <a:xfrm>
            <a:off x="8341741" y="5559856"/>
            <a:ext cx="555153" cy="459324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A094841-B414-42DD-9413-3C2F4A5E1AA4}"/>
              </a:ext>
            </a:extLst>
          </p:cNvPr>
          <p:cNvSpPr/>
          <p:nvPr/>
        </p:nvSpPr>
        <p:spPr>
          <a:xfrm>
            <a:off x="9109886" y="5564022"/>
            <a:ext cx="645674" cy="459324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56239D90-88F8-413B-A033-DD30C27FA636}"/>
              </a:ext>
            </a:extLst>
          </p:cNvPr>
          <p:cNvSpPr/>
          <p:nvPr/>
        </p:nvSpPr>
        <p:spPr>
          <a:xfrm>
            <a:off x="10020103" y="5555356"/>
            <a:ext cx="504357" cy="459324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8C51878-181C-44A3-A08A-6EA7D5196087}"/>
              </a:ext>
            </a:extLst>
          </p:cNvPr>
          <p:cNvSpPr/>
          <p:nvPr/>
        </p:nvSpPr>
        <p:spPr>
          <a:xfrm>
            <a:off x="10758610" y="5561875"/>
            <a:ext cx="615642" cy="459324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9D91C4BF-D9EB-4DC2-9E38-CD136A76B073}"/>
              </a:ext>
            </a:extLst>
          </p:cNvPr>
          <p:cNvSpPr/>
          <p:nvPr/>
        </p:nvSpPr>
        <p:spPr>
          <a:xfrm>
            <a:off x="7643759" y="1271650"/>
            <a:ext cx="476185" cy="1571981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4D0BA58F-CB14-41D3-B5CD-4184CB622FE2}"/>
              </a:ext>
            </a:extLst>
          </p:cNvPr>
          <p:cNvSpPr/>
          <p:nvPr/>
        </p:nvSpPr>
        <p:spPr>
          <a:xfrm>
            <a:off x="10694707" y="1278109"/>
            <a:ext cx="572209" cy="1571981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C50113F-573E-41DC-837F-FA4C9178D605}"/>
              </a:ext>
            </a:extLst>
          </p:cNvPr>
          <p:cNvSpPr/>
          <p:nvPr/>
        </p:nvSpPr>
        <p:spPr>
          <a:xfrm>
            <a:off x="8380991" y="1271480"/>
            <a:ext cx="476185" cy="1579570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8857C35-0BCC-4FD9-A5D1-9864DC8E0BFC}"/>
              </a:ext>
            </a:extLst>
          </p:cNvPr>
          <p:cNvSpPr/>
          <p:nvPr/>
        </p:nvSpPr>
        <p:spPr>
          <a:xfrm>
            <a:off x="9994026" y="1280856"/>
            <a:ext cx="446830" cy="1571981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EA6B6699-076E-45FA-BF9A-E146ECA711D0}"/>
              </a:ext>
            </a:extLst>
          </p:cNvPr>
          <p:cNvSpPr/>
          <p:nvPr/>
        </p:nvSpPr>
        <p:spPr>
          <a:xfrm>
            <a:off x="9155964" y="1276115"/>
            <a:ext cx="566691" cy="1571981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8B4CF4D-F5B2-4391-8610-D8E712C008C2}"/>
              </a:ext>
            </a:extLst>
          </p:cNvPr>
          <p:cNvCxnSpPr/>
          <p:nvPr/>
        </p:nvCxnSpPr>
        <p:spPr>
          <a:xfrm>
            <a:off x="8129088" y="3964434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716C5878-FDDB-4A4D-A03D-33D70FB86E19}"/>
              </a:ext>
            </a:extLst>
          </p:cNvPr>
          <p:cNvCxnSpPr/>
          <p:nvPr/>
        </p:nvCxnSpPr>
        <p:spPr>
          <a:xfrm>
            <a:off x="8903061" y="3964434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9768E18-D8A7-49E2-B9E0-38D8C226F633}"/>
              </a:ext>
            </a:extLst>
          </p:cNvPr>
          <p:cNvCxnSpPr/>
          <p:nvPr/>
        </p:nvCxnSpPr>
        <p:spPr>
          <a:xfrm>
            <a:off x="9753672" y="3970530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E70250C-42A2-4F49-A75E-F3841729BEAF}"/>
              </a:ext>
            </a:extLst>
          </p:cNvPr>
          <p:cNvCxnSpPr/>
          <p:nvPr/>
        </p:nvCxnSpPr>
        <p:spPr>
          <a:xfrm>
            <a:off x="10521768" y="3970530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389D178D-4AB5-4A1B-BDE1-685D2A3DA2C7}"/>
              </a:ext>
            </a:extLst>
          </p:cNvPr>
          <p:cNvCxnSpPr/>
          <p:nvPr/>
        </p:nvCxnSpPr>
        <p:spPr>
          <a:xfrm>
            <a:off x="11363016" y="3970530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E817E18B-D550-4161-8C02-74729FCC0B2F}"/>
              </a:ext>
            </a:extLst>
          </p:cNvPr>
          <p:cNvCxnSpPr/>
          <p:nvPr/>
        </p:nvCxnSpPr>
        <p:spPr>
          <a:xfrm>
            <a:off x="8129088" y="1037921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9E4BD146-F8D7-4502-8091-92FD942E4FF7}"/>
              </a:ext>
            </a:extLst>
          </p:cNvPr>
          <p:cNvCxnSpPr/>
          <p:nvPr/>
        </p:nvCxnSpPr>
        <p:spPr>
          <a:xfrm>
            <a:off x="8857341" y="1037921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78CFC3F6-D0CB-4926-84AF-9A58EE956279}"/>
              </a:ext>
            </a:extLst>
          </p:cNvPr>
          <p:cNvCxnSpPr/>
          <p:nvPr/>
        </p:nvCxnSpPr>
        <p:spPr>
          <a:xfrm>
            <a:off x="9707952" y="1044017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F0A625C7-288E-458F-AB9C-897201905E2D}"/>
              </a:ext>
            </a:extLst>
          </p:cNvPr>
          <p:cNvCxnSpPr/>
          <p:nvPr/>
        </p:nvCxnSpPr>
        <p:spPr>
          <a:xfrm>
            <a:off x="10457760" y="1044017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2BF9FB50-806A-4F3B-870F-7D4EEEF6489C}"/>
              </a:ext>
            </a:extLst>
          </p:cNvPr>
          <p:cNvCxnSpPr/>
          <p:nvPr/>
        </p:nvCxnSpPr>
        <p:spPr>
          <a:xfrm>
            <a:off x="11271576" y="1044017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8ED35F-0652-4F0D-9A50-0FCD24FE364E}"/>
              </a:ext>
            </a:extLst>
          </p:cNvPr>
          <p:cNvSpPr txBox="1"/>
          <p:nvPr/>
        </p:nvSpPr>
        <p:spPr>
          <a:xfrm>
            <a:off x="8605818" y="3622861"/>
            <a:ext cx="142699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600" b="1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1889039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449B8E-6C74-44F8-B04D-A83E13D3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10095600" cy="936900"/>
          </a:xfrm>
        </p:spPr>
        <p:txBody>
          <a:bodyPr/>
          <a:lstStyle/>
          <a:p>
            <a:r>
              <a:rPr lang="it-IT" dirty="0" err="1"/>
              <a:t>Moving</a:t>
            </a:r>
            <a:r>
              <a:rPr lang="it-IT" dirty="0"/>
              <a:t> one </a:t>
            </a:r>
            <a:r>
              <a:rPr lang="it-IT" dirty="0" err="1"/>
              <a:t>exam</a:t>
            </a:r>
            <a:r>
              <a:rPr lang="it-IT" dirty="0"/>
              <a:t> from one time slot to </a:t>
            </a:r>
            <a:r>
              <a:rPr lang="it-IT" dirty="0" err="1"/>
              <a:t>another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38100" indent="0">
              <a:buNone/>
            </a:pPr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7181FB2-E6BF-41F1-9A97-D2A875A9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pPr algn="l"/>
            <a:r>
              <a:rPr lang="it-IT" sz="4400" dirty="0" err="1"/>
              <a:t>Two</a:t>
            </a:r>
            <a:r>
              <a:rPr lang="it-IT" sz="4400" dirty="0"/>
              <a:t> </a:t>
            </a:r>
            <a:r>
              <a:rPr lang="it-IT" sz="4400" dirty="0" err="1"/>
              <a:t>Types</a:t>
            </a:r>
            <a:r>
              <a:rPr lang="it-IT" sz="4400" dirty="0"/>
              <a:t> of </a:t>
            </a:r>
            <a:r>
              <a:rPr lang="it-IT" sz="4400" dirty="0" err="1"/>
              <a:t>Moves</a:t>
            </a:r>
            <a:endParaRPr lang="it-IT" sz="44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E808E85-D638-4735-AAE9-016B61EB99C6}"/>
              </a:ext>
            </a:extLst>
          </p:cNvPr>
          <p:cNvSpPr/>
          <p:nvPr/>
        </p:nvSpPr>
        <p:spPr>
          <a:xfrm>
            <a:off x="3111199" y="3253329"/>
            <a:ext cx="1176291" cy="4831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e2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9749415-1D33-4BA4-9B15-280B77BE71B6}"/>
              </a:ext>
            </a:extLst>
          </p:cNvPr>
          <p:cNvSpPr/>
          <p:nvPr/>
        </p:nvSpPr>
        <p:spPr>
          <a:xfrm>
            <a:off x="3126311" y="4054622"/>
            <a:ext cx="1176291" cy="4831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e4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2F3FAAB9-2969-4453-A5F6-D2D394140FB4}"/>
              </a:ext>
            </a:extLst>
          </p:cNvPr>
          <p:cNvSpPr/>
          <p:nvPr/>
        </p:nvSpPr>
        <p:spPr>
          <a:xfrm>
            <a:off x="3126311" y="4873671"/>
            <a:ext cx="1176291" cy="4831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e5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25D954A1-DF61-4E5A-8FB8-5EF4A4B483A8}"/>
              </a:ext>
            </a:extLst>
          </p:cNvPr>
          <p:cNvSpPr/>
          <p:nvPr/>
        </p:nvSpPr>
        <p:spPr>
          <a:xfrm>
            <a:off x="2640261" y="2628443"/>
            <a:ext cx="2118169" cy="323969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AA1F0CC-B976-4116-9300-AD9D99E2B72E}"/>
              </a:ext>
            </a:extLst>
          </p:cNvPr>
          <p:cNvSpPr/>
          <p:nvPr/>
        </p:nvSpPr>
        <p:spPr>
          <a:xfrm>
            <a:off x="6468437" y="3244053"/>
            <a:ext cx="1176291" cy="4831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e3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1DE2B51-E29F-477C-9C4D-D6C2CFCBA750}"/>
              </a:ext>
            </a:extLst>
          </p:cNvPr>
          <p:cNvSpPr/>
          <p:nvPr/>
        </p:nvSpPr>
        <p:spPr>
          <a:xfrm>
            <a:off x="6483549" y="4045346"/>
            <a:ext cx="1176291" cy="4831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e8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1B9AF313-1F91-46A5-B9B0-CA829A8EE9F6}"/>
              </a:ext>
            </a:extLst>
          </p:cNvPr>
          <p:cNvSpPr/>
          <p:nvPr/>
        </p:nvSpPr>
        <p:spPr>
          <a:xfrm>
            <a:off x="5997499" y="2619167"/>
            <a:ext cx="2118169" cy="323969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713FD48-69EF-4D23-A5C6-301D4431F370}"/>
              </a:ext>
            </a:extLst>
          </p:cNvPr>
          <p:cNvSpPr txBox="1"/>
          <p:nvPr/>
        </p:nvSpPr>
        <p:spPr>
          <a:xfrm>
            <a:off x="9048429" y="3621367"/>
            <a:ext cx="3018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rgbClr val="FF0000"/>
                </a:solidFill>
              </a:rPr>
              <a:t>May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lead</a:t>
            </a:r>
            <a:r>
              <a:rPr lang="it-IT" sz="2400" dirty="0">
                <a:solidFill>
                  <a:srgbClr val="FF0000"/>
                </a:solidFill>
              </a:rPr>
              <a:t> to </a:t>
            </a:r>
            <a:r>
              <a:rPr lang="it-IT" sz="2400" dirty="0" err="1">
                <a:solidFill>
                  <a:srgbClr val="FF0000"/>
                </a:solidFill>
              </a:rPr>
              <a:t>infeasibility</a:t>
            </a:r>
            <a:r>
              <a:rPr lang="it-IT" sz="24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2AA2012-3AF1-4150-9674-6E32E919CBE3}"/>
              </a:ext>
            </a:extLst>
          </p:cNvPr>
          <p:cNvSpPr txBox="1"/>
          <p:nvPr/>
        </p:nvSpPr>
        <p:spPr>
          <a:xfrm>
            <a:off x="3427474" y="265860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0091EA"/>
                </a:solidFill>
              </a:rPr>
              <a:t>T1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EA4A104-E030-483F-AF7E-5A90ACDA4CC2}"/>
              </a:ext>
            </a:extLst>
          </p:cNvPr>
          <p:cNvSpPr txBox="1"/>
          <p:nvPr/>
        </p:nvSpPr>
        <p:spPr>
          <a:xfrm>
            <a:off x="6784712" y="263088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0091EA"/>
                </a:solidFill>
              </a:rPr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463079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208 L 0.27656 0.115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67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449B8E-6C74-44F8-B04D-A83E13D3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10095600" cy="554906"/>
          </a:xfrm>
        </p:spPr>
        <p:txBody>
          <a:bodyPr/>
          <a:lstStyle/>
          <a:p>
            <a:r>
              <a:rPr lang="it-IT" dirty="0" err="1"/>
              <a:t>Swapping</a:t>
            </a:r>
            <a:r>
              <a:rPr lang="it-IT" dirty="0"/>
              <a:t> the </a:t>
            </a:r>
            <a:r>
              <a:rPr lang="it-IT" dirty="0" err="1"/>
              <a:t>content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time </a:t>
            </a:r>
            <a:r>
              <a:rPr lang="it-IT" dirty="0" err="1"/>
              <a:t>slots</a:t>
            </a:r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7181FB2-E6BF-41F1-9A97-D2A875A9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pPr algn="l"/>
            <a:r>
              <a:rPr lang="it-IT" sz="4400" dirty="0" err="1"/>
              <a:t>Two</a:t>
            </a:r>
            <a:r>
              <a:rPr lang="it-IT" sz="4400" dirty="0"/>
              <a:t> </a:t>
            </a:r>
            <a:r>
              <a:rPr lang="it-IT" sz="4400" dirty="0" err="1"/>
              <a:t>Types</a:t>
            </a:r>
            <a:r>
              <a:rPr lang="it-IT" sz="4400" dirty="0"/>
              <a:t> of </a:t>
            </a:r>
            <a:r>
              <a:rPr lang="it-IT" sz="4400" dirty="0" err="1"/>
              <a:t>Moves</a:t>
            </a:r>
            <a:endParaRPr lang="it-IT" sz="4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5C43291-33B1-4A7C-8E06-1478BFA87FA5}"/>
              </a:ext>
            </a:extLst>
          </p:cNvPr>
          <p:cNvSpPr/>
          <p:nvPr/>
        </p:nvSpPr>
        <p:spPr>
          <a:xfrm>
            <a:off x="3981607" y="3779825"/>
            <a:ext cx="917861" cy="1169477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090562C-1EEC-4566-985E-6813A90A0360}"/>
              </a:ext>
            </a:extLst>
          </p:cNvPr>
          <p:cNvSpPr/>
          <p:nvPr/>
        </p:nvSpPr>
        <p:spPr>
          <a:xfrm>
            <a:off x="5817331" y="3779825"/>
            <a:ext cx="917861" cy="11694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15E4412-6F08-4BE9-B8BF-F950405A5756}"/>
              </a:ext>
            </a:extLst>
          </p:cNvPr>
          <p:cNvSpPr/>
          <p:nvPr/>
        </p:nvSpPr>
        <p:spPr>
          <a:xfrm>
            <a:off x="3063746" y="3779825"/>
            <a:ext cx="917861" cy="11694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DA3FE9C-1B0C-4A15-9B10-B7C329B2ACA9}"/>
              </a:ext>
            </a:extLst>
          </p:cNvPr>
          <p:cNvSpPr/>
          <p:nvPr/>
        </p:nvSpPr>
        <p:spPr>
          <a:xfrm>
            <a:off x="4899470" y="3779825"/>
            <a:ext cx="917861" cy="1169477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B2E72CD-B206-4A20-872C-F3CB3C2CCE69}"/>
              </a:ext>
            </a:extLst>
          </p:cNvPr>
          <p:cNvSpPr/>
          <p:nvPr/>
        </p:nvSpPr>
        <p:spPr>
          <a:xfrm>
            <a:off x="3063746" y="3779825"/>
            <a:ext cx="3671446" cy="11694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8B9C9E0-CDD4-4E31-8F40-07F0203BD39E}"/>
              </a:ext>
            </a:extLst>
          </p:cNvPr>
          <p:cNvSpPr txBox="1"/>
          <p:nvPr/>
        </p:nvSpPr>
        <p:spPr>
          <a:xfrm>
            <a:off x="7292534" y="4017276"/>
            <a:ext cx="301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rgbClr val="FF0000"/>
                </a:solidFill>
              </a:rPr>
              <a:t>Heavier</a:t>
            </a:r>
            <a:r>
              <a:rPr lang="it-IT" sz="2400" dirty="0">
                <a:solidFill>
                  <a:srgbClr val="FF0000"/>
                </a:solidFill>
              </a:rPr>
              <a:t> to </a:t>
            </a:r>
            <a:r>
              <a:rPr lang="it-IT" sz="2400" dirty="0" err="1">
                <a:solidFill>
                  <a:srgbClr val="FF0000"/>
                </a:solidFill>
              </a:rPr>
              <a:t>perform</a:t>
            </a:r>
            <a:r>
              <a:rPr lang="it-IT" sz="24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190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2.59259E-6 C 0.00443 0.07778 -0.0039 0.22084 0.07396 0.22292 C 0.14479 0.2213 0.15222 0.09445 0.14987 -2.59259E-6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111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2.59259E-6 C -0.00156 -0.0574 0.00157 -0.21365 -0.07278 -0.21481 C -0.147 -0.21065 -0.1526 -0.09768 -0.15039 -2.59259E-6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-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182C8A22-5EAF-45EE-8C59-568DEAB41E57}"/>
              </a:ext>
            </a:extLst>
          </p:cNvPr>
          <p:cNvSpPr/>
          <p:nvPr/>
        </p:nvSpPr>
        <p:spPr>
          <a:xfrm rot="5871512">
            <a:off x="8556291" y="3360051"/>
            <a:ext cx="1815424" cy="33735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70E09E0A-6D50-421B-A9C9-EE3BFA85C88C}"/>
              </a:ext>
            </a:extLst>
          </p:cNvPr>
          <p:cNvSpPr/>
          <p:nvPr/>
        </p:nvSpPr>
        <p:spPr>
          <a:xfrm rot="6945060">
            <a:off x="3717617" y="3267374"/>
            <a:ext cx="2095285" cy="337351"/>
          </a:xfrm>
          <a:prstGeom prst="rightArrow">
            <a:avLst/>
          </a:prstGeom>
          <a:ln>
            <a:solidFill>
              <a:srgbClr val="FFC32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1A56D493-44E8-4F40-B3CA-95B1C3597961}"/>
              </a:ext>
            </a:extLst>
          </p:cNvPr>
          <p:cNvSpPr/>
          <p:nvPr/>
        </p:nvSpPr>
        <p:spPr>
          <a:xfrm rot="7970807">
            <a:off x="4808626" y="3391727"/>
            <a:ext cx="2659500" cy="337351"/>
          </a:xfrm>
          <a:prstGeom prst="rightArrow">
            <a:avLst/>
          </a:prstGeom>
          <a:ln>
            <a:solidFill>
              <a:srgbClr val="FFC32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C83FF44F-B840-4163-90F2-BE432ABF6119}"/>
              </a:ext>
            </a:extLst>
          </p:cNvPr>
          <p:cNvSpPr/>
          <p:nvPr/>
        </p:nvSpPr>
        <p:spPr>
          <a:xfrm rot="8886256">
            <a:off x="5417298" y="3503655"/>
            <a:ext cx="4410599" cy="337351"/>
          </a:xfrm>
          <a:prstGeom prst="rightArrow">
            <a:avLst/>
          </a:prstGeom>
          <a:ln>
            <a:solidFill>
              <a:srgbClr val="FFC32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28019B67-635F-4F1F-A9AC-2040BD265A63}"/>
              </a:ext>
            </a:extLst>
          </p:cNvPr>
          <p:cNvSpPr/>
          <p:nvPr/>
        </p:nvSpPr>
        <p:spPr>
          <a:xfrm rot="4846054">
            <a:off x="2278649" y="3427104"/>
            <a:ext cx="1678004" cy="337351"/>
          </a:xfrm>
          <a:prstGeom prst="rightArrow">
            <a:avLst/>
          </a:prstGeom>
          <a:ln>
            <a:solidFill>
              <a:srgbClr val="FFC32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dirty="0" err="1"/>
              <a:t>Phase</a:t>
            </a:r>
            <a:r>
              <a:rPr lang="it-IT" sz="4400" dirty="0"/>
              <a:t> 2 – </a:t>
            </a:r>
            <a:r>
              <a:rPr lang="it-IT" sz="4400" dirty="0" err="1"/>
              <a:t>Joining</a:t>
            </a:r>
            <a:r>
              <a:rPr lang="it-IT" sz="4400" dirty="0"/>
              <a:t> the </a:t>
            </a:r>
            <a:r>
              <a:rPr lang="it-IT" sz="4400" dirty="0" err="1"/>
              <a:t>Threads</a:t>
            </a:r>
            <a:endParaRPr lang="it-IT" sz="44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F5F778BF-E7DC-4270-AB9F-7819F7FB3EBD}"/>
              </a:ext>
            </a:extLst>
          </p:cNvPr>
          <p:cNvSpPr/>
          <p:nvPr/>
        </p:nvSpPr>
        <p:spPr>
          <a:xfrm>
            <a:off x="2078574" y="2162259"/>
            <a:ext cx="1890943" cy="695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1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07B972A-159A-47C6-B4D7-EB09347CDFB0}"/>
              </a:ext>
            </a:extLst>
          </p:cNvPr>
          <p:cNvSpPr/>
          <p:nvPr/>
        </p:nvSpPr>
        <p:spPr>
          <a:xfrm>
            <a:off x="4258323" y="2162259"/>
            <a:ext cx="1890943" cy="695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2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71E183C4-7185-4353-A137-F20C81E91278}"/>
              </a:ext>
            </a:extLst>
          </p:cNvPr>
          <p:cNvSpPr/>
          <p:nvPr/>
        </p:nvSpPr>
        <p:spPr>
          <a:xfrm>
            <a:off x="6438072" y="2162259"/>
            <a:ext cx="1890943" cy="695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3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D9CFC5F2-8815-4F26-80DE-583B8D20E8E3}"/>
              </a:ext>
            </a:extLst>
          </p:cNvPr>
          <p:cNvSpPr/>
          <p:nvPr/>
        </p:nvSpPr>
        <p:spPr>
          <a:xfrm>
            <a:off x="8617821" y="2162259"/>
            <a:ext cx="1890943" cy="695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4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63D0EC4-A14D-4D61-9251-CAA263A9B892}"/>
              </a:ext>
            </a:extLst>
          </p:cNvPr>
          <p:cNvSpPr/>
          <p:nvPr/>
        </p:nvSpPr>
        <p:spPr>
          <a:xfrm>
            <a:off x="2073254" y="4438836"/>
            <a:ext cx="3792526" cy="1553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Genetic</a:t>
            </a:r>
            <a:r>
              <a:rPr lang="it-IT" sz="2400" dirty="0"/>
              <a:t> </a:t>
            </a:r>
            <a:r>
              <a:rPr lang="it-IT" sz="2400" dirty="0" err="1"/>
              <a:t>Algorithm</a:t>
            </a:r>
            <a:endParaRPr lang="it-IT" sz="24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24530D75-8428-4B23-843E-6E0F9E0CC9F9}"/>
              </a:ext>
            </a:extLst>
          </p:cNvPr>
          <p:cNvSpPr/>
          <p:nvPr/>
        </p:nvSpPr>
        <p:spPr>
          <a:xfrm>
            <a:off x="6716238" y="4438836"/>
            <a:ext cx="3792526" cy="1553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377425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6" grpId="0" animBg="1"/>
      <p:bldP spid="17" grpId="0" animBg="1"/>
      <p:bldP spid="14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2E855BA7-74FB-49A9-A00B-0C85A05EE70F}"/>
              </a:ext>
            </a:extLst>
          </p:cNvPr>
          <p:cNvCxnSpPr/>
          <p:nvPr/>
        </p:nvCxnSpPr>
        <p:spPr>
          <a:xfrm>
            <a:off x="3209544" y="1984248"/>
            <a:ext cx="0" cy="2414016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83FF89E6-4D35-4954-82EE-A53F7E6AEA99}"/>
              </a:ext>
            </a:extLst>
          </p:cNvPr>
          <p:cNvCxnSpPr>
            <a:cxnSpLocks/>
          </p:cNvCxnSpPr>
          <p:nvPr/>
        </p:nvCxnSpPr>
        <p:spPr>
          <a:xfrm>
            <a:off x="5477256" y="1973654"/>
            <a:ext cx="0" cy="3284146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817C28B7-845E-4508-A041-66F727345833}"/>
              </a:ext>
            </a:extLst>
          </p:cNvPr>
          <p:cNvCxnSpPr>
            <a:cxnSpLocks/>
          </p:cNvCxnSpPr>
          <p:nvPr/>
        </p:nvCxnSpPr>
        <p:spPr>
          <a:xfrm>
            <a:off x="7726680" y="1973654"/>
            <a:ext cx="0" cy="4125394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4AF23A13-C377-42BE-BE80-A7E32D58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pPr algn="l"/>
            <a:r>
              <a:rPr lang="it-IT" sz="4400" dirty="0" err="1"/>
              <a:t>Phase</a:t>
            </a:r>
            <a:r>
              <a:rPr lang="it-IT" sz="4400" dirty="0"/>
              <a:t> 2 – </a:t>
            </a:r>
            <a:r>
              <a:rPr lang="it-IT" sz="4400" dirty="0" err="1"/>
              <a:t>Joining</a:t>
            </a:r>
            <a:r>
              <a:rPr lang="it-IT" sz="4400" dirty="0"/>
              <a:t> the </a:t>
            </a:r>
            <a:r>
              <a:rPr lang="it-IT" sz="4400" dirty="0" err="1"/>
              <a:t>Threads</a:t>
            </a:r>
            <a:endParaRPr lang="it-IT" sz="44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BB97271-4ADB-4091-B6C6-F4767067C954}"/>
              </a:ext>
            </a:extLst>
          </p:cNvPr>
          <p:cNvSpPr/>
          <p:nvPr/>
        </p:nvSpPr>
        <p:spPr>
          <a:xfrm>
            <a:off x="1048201" y="2095130"/>
            <a:ext cx="2067862" cy="496676"/>
          </a:xfrm>
          <a:prstGeom prst="rect">
            <a:avLst/>
          </a:prstGeom>
          <a:solidFill>
            <a:srgbClr val="BAFBA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Genetic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A8ED7CA-2027-4CFD-9AA8-F7DABC9DEE9B}"/>
              </a:ext>
            </a:extLst>
          </p:cNvPr>
          <p:cNvSpPr/>
          <p:nvPr/>
        </p:nvSpPr>
        <p:spPr>
          <a:xfrm>
            <a:off x="3304609" y="2095130"/>
            <a:ext cx="2067862" cy="496676"/>
          </a:xfrm>
          <a:prstGeom prst="rect">
            <a:avLst/>
          </a:prstGeom>
          <a:solidFill>
            <a:srgbClr val="BAFBA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Genetic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641BA4EB-3F21-41B7-AF2B-015D918378B4}"/>
              </a:ext>
            </a:extLst>
          </p:cNvPr>
          <p:cNvSpPr/>
          <p:nvPr/>
        </p:nvSpPr>
        <p:spPr>
          <a:xfrm>
            <a:off x="10073833" y="1833917"/>
            <a:ext cx="1325095" cy="1019102"/>
          </a:xfrm>
          <a:prstGeom prst="rightArrow">
            <a:avLst/>
          </a:prstGeom>
          <a:solidFill>
            <a:srgbClr val="BAFBA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CCE9F00-F617-444D-9BFC-FCBED41FA115}"/>
              </a:ext>
            </a:extLst>
          </p:cNvPr>
          <p:cNvSpPr/>
          <p:nvPr/>
        </p:nvSpPr>
        <p:spPr>
          <a:xfrm>
            <a:off x="1048201" y="2932324"/>
            <a:ext cx="2067862" cy="496676"/>
          </a:xfrm>
          <a:prstGeom prst="rect">
            <a:avLst/>
          </a:prstGeom>
          <a:solidFill>
            <a:srgbClr val="FFFF81"/>
          </a:solidFill>
          <a:ln>
            <a:solidFill>
              <a:srgbClr val="B984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Dive</a:t>
            </a:r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0C6D5A44-4CD6-4C21-85D7-B01A4575796B}"/>
              </a:ext>
            </a:extLst>
          </p:cNvPr>
          <p:cNvSpPr/>
          <p:nvPr/>
        </p:nvSpPr>
        <p:spPr>
          <a:xfrm>
            <a:off x="10073832" y="5182694"/>
            <a:ext cx="1325095" cy="101910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C20D628-D227-46EF-B844-62482566B17B}"/>
              </a:ext>
            </a:extLst>
          </p:cNvPr>
          <p:cNvSpPr txBox="1"/>
          <p:nvPr/>
        </p:nvSpPr>
        <p:spPr>
          <a:xfrm>
            <a:off x="5561017" y="3577701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4B831D7-F40E-4A3F-96C6-41D43ABF6DE7}"/>
              </a:ext>
            </a:extLst>
          </p:cNvPr>
          <p:cNvSpPr/>
          <p:nvPr/>
        </p:nvSpPr>
        <p:spPr>
          <a:xfrm>
            <a:off x="3304609" y="3769518"/>
            <a:ext cx="2067862" cy="496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Dive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51FBA36-A0BD-4895-9DB7-6ABFBAA275DD}"/>
              </a:ext>
            </a:extLst>
          </p:cNvPr>
          <p:cNvSpPr/>
          <p:nvPr/>
        </p:nvSpPr>
        <p:spPr>
          <a:xfrm>
            <a:off x="5561017" y="2095130"/>
            <a:ext cx="2067862" cy="496676"/>
          </a:xfrm>
          <a:prstGeom prst="rect">
            <a:avLst/>
          </a:prstGeom>
          <a:solidFill>
            <a:srgbClr val="BAFBA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Genetic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CF5E4D1B-7C51-4C76-A9B8-23F1A7704A3C}"/>
              </a:ext>
            </a:extLst>
          </p:cNvPr>
          <p:cNvSpPr/>
          <p:nvPr/>
        </p:nvSpPr>
        <p:spPr>
          <a:xfrm>
            <a:off x="5561017" y="4606712"/>
            <a:ext cx="2067862" cy="496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Dive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C9EC49C-72F4-495F-8453-4C6594FD64EF}"/>
              </a:ext>
            </a:extLst>
          </p:cNvPr>
          <p:cNvSpPr/>
          <p:nvPr/>
        </p:nvSpPr>
        <p:spPr>
          <a:xfrm>
            <a:off x="7817425" y="2097031"/>
            <a:ext cx="2067862" cy="496676"/>
          </a:xfrm>
          <a:prstGeom prst="rect">
            <a:avLst/>
          </a:prstGeom>
          <a:solidFill>
            <a:srgbClr val="BAFBA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Genetic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1FBFB6C-D9F4-4EF2-BE71-2F6A46F24DD3}"/>
              </a:ext>
            </a:extLst>
          </p:cNvPr>
          <p:cNvSpPr/>
          <p:nvPr/>
        </p:nvSpPr>
        <p:spPr>
          <a:xfrm>
            <a:off x="7817425" y="5443906"/>
            <a:ext cx="2067862" cy="4966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Dive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C809DCAE-CDC2-4EF5-B7AC-1EB0C1CE9C60}"/>
              </a:ext>
            </a:extLst>
          </p:cNvPr>
          <p:cNvSpPr txBox="1"/>
          <p:nvPr/>
        </p:nvSpPr>
        <p:spPr>
          <a:xfrm>
            <a:off x="671139" y="4778320"/>
            <a:ext cx="2633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Works on the best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population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Freccia curva 40">
            <a:extLst>
              <a:ext uri="{FF2B5EF4-FFF2-40B4-BE49-F238E27FC236}">
                <a16:creationId xmlns:a16="http://schemas.microsoft.com/office/drawing/2014/main" id="{DC1C44F6-825D-418E-B509-B879EDE881DA}"/>
              </a:ext>
            </a:extLst>
          </p:cNvPr>
          <p:cNvSpPr/>
          <p:nvPr/>
        </p:nvSpPr>
        <p:spPr>
          <a:xfrm>
            <a:off x="1871820" y="3781404"/>
            <a:ext cx="1043637" cy="936900"/>
          </a:xfrm>
          <a:prstGeom prst="bentArrow">
            <a:avLst>
              <a:gd name="adj1" fmla="val 11336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B4673C4D-BC3E-4644-AB58-DEF55908570D}"/>
              </a:ext>
            </a:extLst>
          </p:cNvPr>
          <p:cNvSpPr txBox="1"/>
          <p:nvPr/>
        </p:nvSpPr>
        <p:spPr>
          <a:xfrm>
            <a:off x="4160521" y="5988712"/>
            <a:ext cx="2633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Discard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one of the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available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solutions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Freccia in su 42">
            <a:extLst>
              <a:ext uri="{FF2B5EF4-FFF2-40B4-BE49-F238E27FC236}">
                <a16:creationId xmlns:a16="http://schemas.microsoft.com/office/drawing/2014/main" id="{E47F3453-DE03-49CE-9077-9732EF27BBEE}"/>
              </a:ext>
            </a:extLst>
          </p:cNvPr>
          <p:cNvSpPr/>
          <p:nvPr/>
        </p:nvSpPr>
        <p:spPr>
          <a:xfrm>
            <a:off x="5234940" y="5357452"/>
            <a:ext cx="484632" cy="542932"/>
          </a:xfrm>
          <a:prstGeom prst="upArrow">
            <a:avLst>
              <a:gd name="adj1" fmla="val 27358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7338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  <p:by x="208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09479 2.59259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09479 2.59259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  <p:by x="208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0.09479 1.85185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0.09479 1.85185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  <p:by x="208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09479 -3.7037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9479 -3.7037E-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uiExpand="1" build="p" animBg="1" autoUpdateAnimBg="0"/>
      <p:bldP spid="21" grpId="1" build="allAtOnce" animBg="1"/>
      <p:bldP spid="25" grpId="0" animBg="1"/>
      <p:bldP spid="27" grpId="0" uiExpand="1" build="p" animBg="1" autoUpdateAnimBg="0"/>
      <p:bldP spid="27" grpId="1" build="allAtOnce" animBg="1"/>
      <p:bldP spid="27" grpId="2" build="allAtOnce" animBg="1"/>
      <p:bldP spid="29" grpId="0" animBg="1"/>
      <p:bldP spid="30" grpId="0" uiExpand="1" build="p" animBg="1" autoUpdateAnimBg="0"/>
      <p:bldP spid="30" grpId="1" uiExpand="1" build="allAtOnce" animBg="1"/>
      <p:bldP spid="30" grpId="2" build="allAtOnce" animBg="1"/>
      <p:bldP spid="31" grpId="0" animBg="1"/>
      <p:bldP spid="32" grpId="0" build="allAtOnce" animBg="1"/>
      <p:bldP spid="40" grpId="0"/>
      <p:bldP spid="41" grpId="0" animBg="1"/>
      <p:bldP spid="42" grpId="0"/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5360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Initialization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30852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25" y="1529323"/>
            <a:ext cx="6553200" cy="43434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25" y="1529323"/>
            <a:ext cx="6553200" cy="4343400"/>
          </a:xfrm>
          <a:prstGeom prst="rect">
            <a:avLst/>
          </a:prstGeom>
        </p:spPr>
      </p:pic>
      <p:pic>
        <p:nvPicPr>
          <p:cNvPr id="23" name="Segnaposto contenuto 5">
            <a:extLst>
              <a:ext uri="{FF2B5EF4-FFF2-40B4-BE49-F238E27FC236}">
                <a16:creationId xmlns:a16="http://schemas.microsoft.com/office/drawing/2014/main" id="{866296F5-936E-45D1-B00C-2D0EBFDED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8125" y="1529323"/>
            <a:ext cx="6559899" cy="4351338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err="1"/>
              <a:t>Results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6921325" y="2497215"/>
            <a:ext cx="2841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5 minutes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1AE5C8-E19E-44CD-9C80-FD91EA8D1F7D}"/>
              </a:ext>
            </a:extLst>
          </p:cNvPr>
          <p:cNvSpPr txBox="1"/>
          <p:nvPr/>
        </p:nvSpPr>
        <p:spPr>
          <a:xfrm>
            <a:off x="7879830" y="4036373"/>
            <a:ext cx="1882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C00000"/>
                </a:solidFill>
              </a:rPr>
              <a:t>Best </a:t>
            </a:r>
            <a:r>
              <a:rPr lang="it-IT" sz="2000" dirty="0" err="1">
                <a:solidFill>
                  <a:srgbClr val="C00000"/>
                </a:solidFill>
              </a:rPr>
              <a:t>results</a:t>
            </a:r>
            <a:endParaRPr lang="it-IT" sz="2000" dirty="0">
              <a:solidFill>
                <a:srgbClr val="C00000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9D5164-0243-4FAB-B00F-0A8C4470ECD4}"/>
              </a:ext>
            </a:extLst>
          </p:cNvPr>
          <p:cNvSpPr/>
          <p:nvPr/>
        </p:nvSpPr>
        <p:spPr>
          <a:xfrm>
            <a:off x="1606210" y="1635855"/>
            <a:ext cx="4083728" cy="280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9825989" y="2524511"/>
            <a:ext cx="217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/>
                </a:solidFill>
              </a:rPr>
              <a:t>Consistency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7039993" y="3240092"/>
            <a:ext cx="2841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Average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instance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9882854" y="3318358"/>
            <a:ext cx="217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/>
                </a:solidFill>
              </a:rPr>
              <a:t>Versatility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F9D5164-0243-4FAB-B00F-0A8C4470ECD4}"/>
              </a:ext>
            </a:extLst>
          </p:cNvPr>
          <p:cNvSpPr/>
          <p:nvPr/>
        </p:nvSpPr>
        <p:spPr>
          <a:xfrm>
            <a:off x="1758610" y="1651775"/>
            <a:ext cx="4083728" cy="280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8C52908-B228-4BEE-907D-98C3F204BB50}"/>
              </a:ext>
            </a:extLst>
          </p:cNvPr>
          <p:cNvCxnSpPr>
            <a:cxnSpLocks/>
          </p:cNvCxnSpPr>
          <p:nvPr/>
        </p:nvCxnSpPr>
        <p:spPr>
          <a:xfrm flipH="1">
            <a:off x="5763089" y="2683622"/>
            <a:ext cx="12769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8C52908-B228-4BEE-907D-98C3F204BB5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819096" y="3440147"/>
            <a:ext cx="22208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23982D4-903A-4143-AD81-6DA29C6A724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761608" y="4236428"/>
            <a:ext cx="21182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9881233" y="4033939"/>
            <a:ext cx="217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/>
                </a:solidFill>
              </a:rPr>
              <a:t>Flexibility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F9D5164-0243-4FAB-B00F-0A8C4470ECD4}"/>
              </a:ext>
            </a:extLst>
          </p:cNvPr>
          <p:cNvSpPr/>
          <p:nvPr/>
        </p:nvSpPr>
        <p:spPr>
          <a:xfrm>
            <a:off x="1849256" y="1652887"/>
            <a:ext cx="4083728" cy="280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58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  <p:bldP spid="21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err="1"/>
              <a:t>Possible</a:t>
            </a:r>
            <a:r>
              <a:rPr lang="it-IT" sz="4400" dirty="0"/>
              <a:t> </a:t>
            </a:r>
            <a:r>
              <a:rPr lang="it-IT" sz="4400" dirty="0" err="1"/>
              <a:t>improvements</a:t>
            </a:r>
            <a:endParaRPr lang="it-IT" sz="4400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10095600" cy="4764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Improvement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neighborhood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structure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Study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between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program’s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characteristics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instances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exploitation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parallel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computation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1843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39111-3071-4B18-BF94-46BB550B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6574"/>
            <a:ext cx="10515600" cy="2049602"/>
          </a:xfrm>
        </p:spPr>
        <p:txBody>
          <a:bodyPr>
            <a:normAutofit/>
          </a:bodyPr>
          <a:lstStyle/>
          <a:p>
            <a:pPr algn="ctr"/>
            <a:r>
              <a:rPr lang="it-IT" sz="5400" dirty="0" err="1"/>
              <a:t>Thank</a:t>
            </a:r>
            <a:r>
              <a:rPr lang="it-IT" sz="5400" dirty="0"/>
              <a:t> </a:t>
            </a:r>
            <a:r>
              <a:rPr lang="it-IT" sz="5400" dirty="0" err="1"/>
              <a:t>you</a:t>
            </a:r>
            <a:r>
              <a:rPr lang="it-IT" sz="5400" dirty="0"/>
              <a:t> for </a:t>
            </a:r>
            <a:br>
              <a:rPr lang="it-IT" sz="5400" dirty="0"/>
            </a:br>
            <a:r>
              <a:rPr lang="it-IT" sz="5400" dirty="0" err="1"/>
              <a:t>your</a:t>
            </a:r>
            <a:r>
              <a:rPr lang="it-IT" sz="5400" dirty="0"/>
              <a:t> </a:t>
            </a:r>
            <a:r>
              <a:rPr lang="it-IT" sz="5400" dirty="0" err="1"/>
              <a:t>attention</a:t>
            </a:r>
            <a:r>
              <a:rPr lang="it-IT" sz="5400" dirty="0"/>
              <a:t>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DEDEFC-A675-4202-8E7A-7969B423EECE}"/>
              </a:ext>
            </a:extLst>
          </p:cNvPr>
          <p:cNvSpPr txBox="1"/>
          <p:nvPr/>
        </p:nvSpPr>
        <p:spPr>
          <a:xfrm>
            <a:off x="3374994" y="4101483"/>
            <a:ext cx="544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And </a:t>
            </a:r>
            <a:r>
              <a:rPr lang="it-IT" sz="2400" dirty="0" err="1"/>
              <a:t>now</a:t>
            </a:r>
            <a:r>
              <a:rPr lang="it-IT" sz="2400" dirty="0"/>
              <a:t>… </a:t>
            </a:r>
            <a:r>
              <a:rPr lang="it-IT" sz="2400" dirty="0" err="1"/>
              <a:t>question</a:t>
            </a:r>
            <a:r>
              <a:rPr lang="it-IT" sz="2400" dirty="0"/>
              <a:t> time!</a:t>
            </a:r>
          </a:p>
        </p:txBody>
      </p:sp>
    </p:spTree>
    <p:extLst>
      <p:ext uri="{BB962C8B-B14F-4D97-AF65-F5344CB8AC3E}">
        <p14:creationId xmlns:p14="http://schemas.microsoft.com/office/powerpoint/2010/main" val="34010787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Connettore 86">
            <a:extLst>
              <a:ext uri="{FF2B5EF4-FFF2-40B4-BE49-F238E27FC236}">
                <a16:creationId xmlns:a16="http://schemas.microsoft.com/office/drawing/2014/main" id="{0C50F82F-D716-4CF5-8F46-B049A5B85548}"/>
              </a:ext>
            </a:extLst>
          </p:cNvPr>
          <p:cNvSpPr/>
          <p:nvPr/>
        </p:nvSpPr>
        <p:spPr>
          <a:xfrm>
            <a:off x="3136829" y="2044336"/>
            <a:ext cx="695864" cy="677173"/>
          </a:xfrm>
          <a:prstGeom prst="flowChartConnector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9BB61F85-E569-4356-A442-EDDFFAD17B29}"/>
              </a:ext>
            </a:extLst>
          </p:cNvPr>
          <p:cNvCxnSpPr>
            <a:cxnSpLocks/>
          </p:cNvCxnSpPr>
          <p:nvPr/>
        </p:nvCxnSpPr>
        <p:spPr>
          <a:xfrm flipH="1">
            <a:off x="3882537" y="2306707"/>
            <a:ext cx="128468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F1A123FB-A916-4B14-A0BF-F017D5737E7E}"/>
              </a:ext>
            </a:extLst>
          </p:cNvPr>
          <p:cNvSpPr txBox="1"/>
          <p:nvPr/>
        </p:nvSpPr>
        <p:spPr>
          <a:xfrm>
            <a:off x="5217119" y="2125341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Exam</a:t>
            </a:r>
            <a:endParaRPr lang="it-IT" dirty="0"/>
          </a:p>
        </p:txBody>
      </p:sp>
      <p:cxnSp>
        <p:nvCxnSpPr>
          <p:cNvPr id="97" name="Connettore diritto 96">
            <a:extLst>
              <a:ext uri="{FF2B5EF4-FFF2-40B4-BE49-F238E27FC236}">
                <a16:creationId xmlns:a16="http://schemas.microsoft.com/office/drawing/2014/main" id="{9A7FD898-C522-4303-83C5-2538D324A1B4}"/>
              </a:ext>
            </a:extLst>
          </p:cNvPr>
          <p:cNvCxnSpPr>
            <a:cxnSpLocks/>
          </p:cNvCxnSpPr>
          <p:nvPr/>
        </p:nvCxnSpPr>
        <p:spPr>
          <a:xfrm>
            <a:off x="3851156" y="2382922"/>
            <a:ext cx="974066" cy="171928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9FE48C8A-2FBC-44B9-8D4B-39A0DEE373A1}"/>
              </a:ext>
            </a:extLst>
          </p:cNvPr>
          <p:cNvCxnSpPr>
            <a:cxnSpLocks/>
          </p:cNvCxnSpPr>
          <p:nvPr/>
        </p:nvCxnSpPr>
        <p:spPr>
          <a:xfrm flipH="1">
            <a:off x="4394391" y="3200825"/>
            <a:ext cx="128468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922B0CA2-2C09-4003-B471-741693369747}"/>
              </a:ext>
            </a:extLst>
          </p:cNvPr>
          <p:cNvSpPr txBox="1"/>
          <p:nvPr/>
        </p:nvSpPr>
        <p:spPr>
          <a:xfrm>
            <a:off x="5730766" y="2970441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Conflict</a:t>
            </a:r>
            <a:endParaRPr lang="it-IT" dirty="0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B1BDE98A-896E-4987-83B6-61174E3886A5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3CA8AB3F-3F65-4DA8-A343-7B71A5BE29B2}"/>
              </a:ext>
            </a:extLst>
          </p:cNvPr>
          <p:cNvCxnSpPr>
            <a:cxnSpLocks/>
          </p:cNvCxnSpPr>
          <p:nvPr/>
        </p:nvCxnSpPr>
        <p:spPr>
          <a:xfrm>
            <a:off x="6570323" y="4185618"/>
            <a:ext cx="1" cy="7985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5195086D-ABB9-4D62-B2E0-1B6F1DCBB9EC}"/>
              </a:ext>
            </a:extLst>
          </p:cNvPr>
          <p:cNvSpPr txBox="1"/>
          <p:nvPr/>
        </p:nvSpPr>
        <p:spPr>
          <a:xfrm>
            <a:off x="6153473" y="378420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Timeslot</a:t>
            </a:r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591658" y="2348343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93397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588201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588201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7588199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7588198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7588198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7588198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7588197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7588196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7588196" y="1859670"/>
            <a:ext cx="2148344" cy="369332"/>
          </a:xfrm>
          <a:prstGeom prst="rect">
            <a:avLst/>
          </a:prstGeom>
          <a:noFill/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6" name="Titolo 1">
            <a:extLst>
              <a:ext uri="{FF2B5EF4-FFF2-40B4-BE49-F238E27FC236}">
                <a16:creationId xmlns:a16="http://schemas.microsoft.com/office/drawing/2014/main" id="{625A4A3D-E5C7-4435-BFBE-2EFDE4D2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ETP </a:t>
            </a:r>
            <a:r>
              <a:rPr lang="it-IT" sz="4400" dirty="0" err="1"/>
              <a:t>as</a:t>
            </a:r>
            <a:r>
              <a:rPr lang="it-IT" sz="4400" dirty="0"/>
              <a:t> </a:t>
            </a:r>
            <a:r>
              <a:rPr lang="it-IT" sz="4400" dirty="0" err="1"/>
              <a:t>Graph</a:t>
            </a:r>
            <a:r>
              <a:rPr lang="it-IT" sz="4400" dirty="0"/>
              <a:t> </a:t>
            </a:r>
            <a:r>
              <a:rPr lang="it-IT" sz="4400" dirty="0" err="1"/>
              <a:t>Coloring</a:t>
            </a:r>
            <a:r>
              <a:rPr lang="it-IT" sz="4400" dirty="0"/>
              <a:t> </a:t>
            </a:r>
            <a:r>
              <a:rPr lang="it-IT" sz="4400" dirty="0" err="1"/>
              <a:t>Problem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669053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4" grpId="0"/>
      <p:bldP spid="99" grpId="0"/>
      <p:bldP spid="100" grpId="0" animBg="1"/>
      <p:bldP spid="103" grpId="0"/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591658" y="2348343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93397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588201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588201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7588199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7588198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7588198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7588198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7588197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7588196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7588196" y="1859670"/>
            <a:ext cx="2148344" cy="369332"/>
          </a:xfrm>
          <a:prstGeom prst="rect">
            <a:avLst/>
          </a:prstGeom>
          <a:noFill/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AABC1EE-3EED-4ADF-A7A2-EE82381241D5}"/>
              </a:ext>
            </a:extLst>
          </p:cNvPr>
          <p:cNvSpPr/>
          <p:nvPr/>
        </p:nvSpPr>
        <p:spPr>
          <a:xfrm>
            <a:off x="11561024" y="2348343"/>
            <a:ext cx="493834" cy="3909984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81E62A8D-DACB-48BE-95DD-985BFDF6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Ordering</a:t>
            </a:r>
            <a:r>
              <a:rPr lang="it-IT" sz="4400" dirty="0"/>
              <a:t> </a:t>
            </a:r>
            <a:r>
              <a:rPr lang="it-IT" sz="4400" dirty="0" err="1"/>
              <a:t>Exams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58207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4.07407E-6 L 0.19427 -0.34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17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7 L 0.19375 -0.228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-1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39 L 0.19388 -0.056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2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4.07407E-6 L 0.19349 -0.053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96" y="-27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007 L 0.19297 0.118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59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348 L 0.19101 0.2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113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278 L 0.19179 -0.11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5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0.00069 L 0.19101 -0.1129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56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0.00139 L 0.1901 0.460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2296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3.7037E-7 L 0.19075 0.1150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574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3.33333E-6 L 0.19336 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922185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923924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918728" y="3136322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918728" y="3532486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918726" y="3924931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918725" y="431920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918725" y="4708274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918725" y="5099419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918724" y="5494726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918723" y="5888995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918723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E2824601-9832-41E4-98FE-20540BA5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Adding a bit of randomness</a:t>
            </a:r>
          </a:p>
        </p:txBody>
      </p: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FB6C4B0B-9D01-4ACB-B63A-5AE005BC59EF}"/>
              </a:ext>
            </a:extLst>
          </p:cNvPr>
          <p:cNvCxnSpPr>
            <a:cxnSpLocks/>
          </p:cNvCxnSpPr>
          <p:nvPr/>
        </p:nvCxnSpPr>
        <p:spPr>
          <a:xfrm>
            <a:off x="9918723" y="6253132"/>
            <a:ext cx="2148344" cy="4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diritto 105">
            <a:extLst>
              <a:ext uri="{FF2B5EF4-FFF2-40B4-BE49-F238E27FC236}">
                <a16:creationId xmlns:a16="http://schemas.microsoft.com/office/drawing/2014/main" id="{197014E2-B3DA-4564-A56A-1DB28B470E3D}"/>
              </a:ext>
            </a:extLst>
          </p:cNvPr>
          <p:cNvCxnSpPr>
            <a:cxnSpLocks/>
          </p:cNvCxnSpPr>
          <p:nvPr/>
        </p:nvCxnSpPr>
        <p:spPr>
          <a:xfrm>
            <a:off x="9918723" y="4314585"/>
            <a:ext cx="2148344" cy="4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26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069 L -0.18854 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18789 -0.114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-5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96296E-6 L -0.18698 0.057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7" y="28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301 L -0.18633 -0.1120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57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371 L -0.18737 0.11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564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092 L -0.18737 0.0611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30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2 0.00092 L -0.18724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7.40741E-7 L -0.18711 -0.171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85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18685 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1.85185E-6 L -0.18633 -0.1157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-578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3.7037E-7 L -0.18633 0.056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282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 -2.96296E-6 L -0.18593 0.2273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36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1 2.96296E-6 L -0.18554 0.000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DA39CF5D-5EE1-4607-856F-85407BFE2570}"/>
              </a:ext>
            </a:extLst>
          </p:cNvPr>
          <p:cNvSpPr/>
          <p:nvPr/>
        </p:nvSpPr>
        <p:spPr>
          <a:xfrm>
            <a:off x="8500716" y="2645266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26AA4F17-8039-4B85-844E-7DD75B6FC219}"/>
              </a:ext>
            </a:extLst>
          </p:cNvPr>
          <p:cNvSpPr/>
          <p:nvPr/>
        </p:nvSpPr>
        <p:spPr>
          <a:xfrm>
            <a:off x="8279987" y="4708274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535ABDEB-9DD8-43DA-999F-CFB93CA9014A}"/>
              </a:ext>
            </a:extLst>
          </p:cNvPr>
          <p:cNvSpPr/>
          <p:nvPr/>
        </p:nvSpPr>
        <p:spPr>
          <a:xfrm>
            <a:off x="8295593" y="2645266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6ADB1EF1-3095-47D5-83B7-D9EFC89FCE99}"/>
              </a:ext>
            </a:extLst>
          </p:cNvPr>
          <p:cNvSpPr/>
          <p:nvPr/>
        </p:nvSpPr>
        <p:spPr>
          <a:xfrm>
            <a:off x="8476665" y="4708274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A704B71-59D7-4908-BFE2-CBE3ECBF3003}"/>
              </a:ext>
            </a:extLst>
          </p:cNvPr>
          <p:cNvCxnSpPr>
            <a:stCxn id="79" idx="3"/>
            <a:endCxn id="56" idx="1"/>
          </p:cNvCxnSpPr>
          <p:nvPr/>
        </p:nvCxnSpPr>
        <p:spPr>
          <a:xfrm flipV="1">
            <a:off x="7170274" y="3317619"/>
            <a:ext cx="1125319" cy="111328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FE4B5C5-488E-4319-A18F-C6E95A2C5014}"/>
              </a:ext>
            </a:extLst>
          </p:cNvPr>
          <p:cNvCxnSpPr>
            <a:stCxn id="79" idx="3"/>
            <a:endCxn id="54" idx="1"/>
          </p:cNvCxnSpPr>
          <p:nvPr/>
        </p:nvCxnSpPr>
        <p:spPr>
          <a:xfrm>
            <a:off x="7170274" y="4430901"/>
            <a:ext cx="1109713" cy="94972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58A9272-AE57-44AA-BE66-5D9929BB0F56}"/>
              </a:ext>
            </a:extLst>
          </p:cNvPr>
          <p:cNvSpPr txBox="1"/>
          <p:nvPr/>
        </p:nvSpPr>
        <p:spPr>
          <a:xfrm>
            <a:off x="8160327" y="2105891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Bucket</a:t>
            </a:r>
            <a:r>
              <a:rPr lang="it-IT" dirty="0"/>
              <a:t> 1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948D78BC-2B64-4FC0-8329-D4E4EF7B492D}"/>
              </a:ext>
            </a:extLst>
          </p:cNvPr>
          <p:cNvSpPr txBox="1"/>
          <p:nvPr/>
        </p:nvSpPr>
        <p:spPr>
          <a:xfrm>
            <a:off x="8160327" y="4319140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Bucket</a:t>
            </a:r>
            <a:r>
              <a:rPr lang="it-IT" dirty="0"/>
              <a:t> 2</a:t>
            </a:r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E8AAE79-1F16-4101-AEF7-7BE6B1CA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Buckets</a:t>
            </a:r>
            <a:r>
              <a:rPr lang="it-IT" sz="4400" dirty="0"/>
              <a:t> </a:t>
            </a:r>
            <a:r>
              <a:rPr lang="it-IT" sz="4400" dirty="0" err="1"/>
              <a:t>creation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0535533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6" grpId="0" animBg="1"/>
      <p:bldP spid="58" grpId="0" animBg="1"/>
      <p:bldP spid="35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id="{B2D4488B-D10C-4C9C-900E-4D89D37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1749025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850</Words>
  <Application>Microsoft Office PowerPoint</Application>
  <PresentationFormat>Widescreen</PresentationFormat>
  <Paragraphs>434</Paragraphs>
  <Slides>42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7" baseType="lpstr">
      <vt:lpstr>Arial</vt:lpstr>
      <vt:lpstr>Calibri</vt:lpstr>
      <vt:lpstr>Roboto Slab</vt:lpstr>
      <vt:lpstr>Source Sans Pro</vt:lpstr>
      <vt:lpstr>Cordelia template</vt:lpstr>
      <vt:lpstr>Optimization Methods and Algorithms</vt:lpstr>
      <vt:lpstr>Conquering the difficulty!</vt:lpstr>
      <vt:lpstr>Presentazione standard di PowerPoint</vt:lpstr>
      <vt:lpstr>Initialization</vt:lpstr>
      <vt:lpstr>ETP as Graph Coloring Problem</vt:lpstr>
      <vt:lpstr>Ordering Exams</vt:lpstr>
      <vt:lpstr>Adding a bit of randomness</vt:lpstr>
      <vt:lpstr>Buckets creation</vt:lpstr>
      <vt:lpstr>Using only one bucket</vt:lpstr>
      <vt:lpstr>Using only one bucket</vt:lpstr>
      <vt:lpstr>Using only one bucket</vt:lpstr>
      <vt:lpstr>Using only one bucket</vt:lpstr>
      <vt:lpstr>Using only one bucket</vt:lpstr>
      <vt:lpstr>Changing assigned colors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Processing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Optimization</vt:lpstr>
      <vt:lpstr>Phase 1 – Deep Dive</vt:lpstr>
      <vt:lpstr>Phase 1 – Deep Dive</vt:lpstr>
      <vt:lpstr>Two Types of Moves</vt:lpstr>
      <vt:lpstr>Two Types of Moves</vt:lpstr>
      <vt:lpstr>Phase 2 – Joining the Threads</vt:lpstr>
      <vt:lpstr>Phase 2 – Joining the Threads</vt:lpstr>
      <vt:lpstr>Results and Conclusions</vt:lpstr>
      <vt:lpstr>Results</vt:lpstr>
      <vt:lpstr>Possible improvements</vt:lpstr>
      <vt:lpstr>Thank you for 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Methods and Algorithms</dc:title>
  <dc:creator>Flavio Lorenzo</dc:creator>
  <cp:lastModifiedBy>Flavio Lorenzo</cp:lastModifiedBy>
  <cp:revision>38</cp:revision>
  <dcterms:created xsi:type="dcterms:W3CDTF">2018-01-09T12:53:22Z</dcterms:created>
  <dcterms:modified xsi:type="dcterms:W3CDTF">2018-01-11T16:21:09Z</dcterms:modified>
</cp:coreProperties>
</file>