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2210bf66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2210bf66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2210bf66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2210bf66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2210bf66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2210bf66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2210bf66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2210bf66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CSC 370 Project</a:t>
            </a:r>
            <a:endParaRPr/>
          </a:p>
          <a:p>
            <a:pPr indent="0" lvl="0" marL="0" rtl="0" algn="ctr">
              <a:spcBef>
                <a:spcPts val="0"/>
              </a:spcBef>
              <a:spcAft>
                <a:spcPts val="0"/>
              </a:spcAft>
              <a:buNone/>
            </a:pPr>
            <a:r>
              <a:rPr lang="en"/>
              <a:t>Sprint 2</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May 19th - June 2nd 2024</a:t>
            </a:r>
            <a:endParaRPr/>
          </a:p>
          <a:p>
            <a:pPr indent="0" lvl="0" marL="0" rtl="0" algn="ctr">
              <a:spcBef>
                <a:spcPts val="0"/>
              </a:spcBef>
              <a:spcAft>
                <a:spcPts val="0"/>
              </a:spcAft>
              <a:buNone/>
            </a:pPr>
            <a:r>
              <a:rPr lang="en"/>
              <a:t>By Carolina Kierulff &amp; Makayla Savege</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4294967295" type="title"/>
          </p:nvPr>
        </p:nvSpPr>
        <p:spPr>
          <a:xfrm>
            <a:off x="535775" y="712150"/>
            <a:ext cx="61461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4800">
                <a:solidFill>
                  <a:schemeClr val="accent5"/>
                </a:solidFill>
              </a:rPr>
              <a:t>Project Overview</a:t>
            </a:r>
            <a:endParaRPr sz="2400"/>
          </a:p>
        </p:txBody>
      </p:sp>
      <p:sp>
        <p:nvSpPr>
          <p:cNvPr id="70" name="Google Shape;70;p14"/>
          <p:cNvSpPr txBox="1"/>
          <p:nvPr>
            <p:ph idx="4294967295" type="title"/>
          </p:nvPr>
        </p:nvSpPr>
        <p:spPr>
          <a:xfrm>
            <a:off x="535775" y="1480150"/>
            <a:ext cx="7344000" cy="3067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600"/>
              </a:spcAft>
              <a:buNone/>
            </a:pPr>
            <a:r>
              <a:rPr lang="en" sz="1700">
                <a:latin typeface="Lato"/>
                <a:ea typeface="Lato"/>
                <a:cs typeface="Lato"/>
                <a:sym typeface="Lato"/>
              </a:rPr>
              <a:t>We are </a:t>
            </a:r>
            <a:r>
              <a:rPr lang="en" sz="1700">
                <a:latin typeface="Lato"/>
                <a:ea typeface="Lato"/>
                <a:cs typeface="Lato"/>
                <a:sym typeface="Lato"/>
              </a:rPr>
              <a:t>developing a store management system involving water sport equipment inventory, as well as the records of customers, items, and stores. We will track the purchasing relationship between the customer and the item, and the item stock relationship to the store. </a:t>
            </a:r>
            <a:endParaRPr sz="1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4294967295" type="title"/>
          </p:nvPr>
        </p:nvSpPr>
        <p:spPr>
          <a:xfrm>
            <a:off x="535775" y="712150"/>
            <a:ext cx="61461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4800">
                <a:solidFill>
                  <a:schemeClr val="accent5"/>
                </a:solidFill>
              </a:rPr>
              <a:t>Overview from Sprint</a:t>
            </a:r>
            <a:endParaRPr sz="2400"/>
          </a:p>
        </p:txBody>
      </p:sp>
      <p:sp>
        <p:nvSpPr>
          <p:cNvPr id="76" name="Google Shape;76;p15"/>
          <p:cNvSpPr txBox="1"/>
          <p:nvPr>
            <p:ph idx="4294967295" type="title"/>
          </p:nvPr>
        </p:nvSpPr>
        <p:spPr>
          <a:xfrm>
            <a:off x="535775" y="1480150"/>
            <a:ext cx="7344000" cy="30675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Font typeface="Lato"/>
              <a:buChar char="●"/>
            </a:pPr>
            <a:r>
              <a:rPr lang="en" sz="1700">
                <a:latin typeface="Lato"/>
                <a:ea typeface="Lato"/>
                <a:cs typeface="Lato"/>
                <a:sym typeface="Lato"/>
              </a:rPr>
              <a:t>Applied feedback given for  ERD</a:t>
            </a:r>
            <a:endParaRPr sz="1700">
              <a:latin typeface="Lato"/>
              <a:ea typeface="Lato"/>
              <a:cs typeface="Lato"/>
              <a:sym typeface="Lato"/>
            </a:endParaRPr>
          </a:p>
          <a:p>
            <a:pPr indent="-336550" lvl="1" marL="914400" rtl="0" algn="l">
              <a:lnSpc>
                <a:spcPct val="150000"/>
              </a:lnSpc>
              <a:spcBef>
                <a:spcPts val="0"/>
              </a:spcBef>
              <a:spcAft>
                <a:spcPts val="0"/>
              </a:spcAft>
              <a:buSzPts val="1700"/>
              <a:buFont typeface="Lato"/>
              <a:buChar char="○"/>
            </a:pPr>
            <a:r>
              <a:rPr lang="en" sz="1700">
                <a:latin typeface="Lato"/>
                <a:ea typeface="Lato"/>
                <a:cs typeface="Lato"/>
                <a:sym typeface="Lato"/>
              </a:rPr>
              <a:t>Reworked a few relationship attributes</a:t>
            </a:r>
            <a:endParaRPr sz="1700">
              <a:latin typeface="Lato"/>
              <a:ea typeface="Lato"/>
              <a:cs typeface="Lato"/>
              <a:sym typeface="Lato"/>
            </a:endParaRPr>
          </a:p>
          <a:p>
            <a:pPr indent="-336550" lvl="1" marL="914400" rtl="0" algn="l">
              <a:lnSpc>
                <a:spcPct val="150000"/>
              </a:lnSpc>
              <a:spcBef>
                <a:spcPts val="0"/>
              </a:spcBef>
              <a:spcAft>
                <a:spcPts val="0"/>
              </a:spcAft>
              <a:buSzPts val="1700"/>
              <a:buFont typeface="Lato"/>
              <a:buChar char="○"/>
            </a:pPr>
            <a:r>
              <a:rPr lang="en" sz="1700">
                <a:latin typeface="Lato"/>
                <a:ea typeface="Lato"/>
                <a:cs typeface="Lato"/>
                <a:sym typeface="Lato"/>
              </a:rPr>
              <a:t>Added foreign keys to relationships</a:t>
            </a:r>
            <a:endParaRPr sz="1700">
              <a:latin typeface="Lato"/>
              <a:ea typeface="Lato"/>
              <a:cs typeface="Lato"/>
              <a:sym typeface="Lato"/>
            </a:endParaRPr>
          </a:p>
          <a:p>
            <a:pPr indent="-336550" lvl="0" marL="457200" rtl="0" algn="l">
              <a:lnSpc>
                <a:spcPct val="150000"/>
              </a:lnSpc>
              <a:spcBef>
                <a:spcPts val="0"/>
              </a:spcBef>
              <a:spcAft>
                <a:spcPts val="0"/>
              </a:spcAft>
              <a:buSzPts val="1700"/>
              <a:buFont typeface="Lato"/>
              <a:buChar char="●"/>
            </a:pPr>
            <a:r>
              <a:rPr lang="en" sz="1700">
                <a:latin typeface="Lato"/>
                <a:ea typeface="Lato"/>
                <a:cs typeface="Lato"/>
                <a:sym typeface="Lato"/>
              </a:rPr>
              <a:t>Generated our dataset in Python</a:t>
            </a:r>
            <a:endParaRPr sz="1700">
              <a:latin typeface="Lato"/>
              <a:ea typeface="Lato"/>
              <a:cs typeface="Lato"/>
              <a:sym typeface="Lato"/>
            </a:endParaRPr>
          </a:p>
          <a:p>
            <a:pPr indent="-336550" lvl="0" marL="457200" rtl="0" algn="l">
              <a:lnSpc>
                <a:spcPct val="150000"/>
              </a:lnSpc>
              <a:spcBef>
                <a:spcPts val="0"/>
              </a:spcBef>
              <a:spcAft>
                <a:spcPts val="0"/>
              </a:spcAft>
              <a:buSzPts val="1700"/>
              <a:buFont typeface="Lato"/>
              <a:buChar char="●"/>
            </a:pPr>
            <a:r>
              <a:rPr lang="en" sz="1700">
                <a:latin typeface="Lato"/>
                <a:ea typeface="Lato"/>
                <a:cs typeface="Lato"/>
                <a:sym typeface="Lato"/>
              </a:rPr>
              <a:t>Generated tables for each object and relation in sql</a:t>
            </a:r>
            <a:endParaRPr sz="1700">
              <a:latin typeface="Lato"/>
              <a:ea typeface="Lato"/>
              <a:cs typeface="Lato"/>
              <a:sym typeface="Lato"/>
            </a:endParaRPr>
          </a:p>
          <a:p>
            <a:pPr indent="-336550" lvl="0" marL="457200" rtl="0" algn="l">
              <a:lnSpc>
                <a:spcPct val="150000"/>
              </a:lnSpc>
              <a:spcBef>
                <a:spcPts val="0"/>
              </a:spcBef>
              <a:spcAft>
                <a:spcPts val="0"/>
              </a:spcAft>
              <a:buSzPts val="1700"/>
              <a:buFont typeface="Lato"/>
              <a:buChar char="●"/>
            </a:pPr>
            <a:r>
              <a:rPr lang="en" sz="1700">
                <a:latin typeface="Lato"/>
                <a:ea typeface="Lato"/>
                <a:cs typeface="Lato"/>
                <a:sym typeface="Lato"/>
              </a:rPr>
              <a:t>Generated primary key for customer object</a:t>
            </a:r>
            <a:endParaRPr sz="17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p:nvPr/>
        </p:nvSpPr>
        <p:spPr>
          <a:xfrm>
            <a:off x="0" y="0"/>
            <a:ext cx="9144000" cy="5143500"/>
          </a:xfrm>
          <a:prstGeom prst="rect">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2" name="Google Shape;82;p16"/>
          <p:cNvSpPr txBox="1"/>
          <p:nvPr>
            <p:ph type="title"/>
          </p:nvPr>
        </p:nvSpPr>
        <p:spPr>
          <a:xfrm>
            <a:off x="283100" y="211375"/>
            <a:ext cx="8622300" cy="433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5"/>
                </a:solidFill>
              </a:rPr>
              <a:t>Entity Relationship Diagram</a:t>
            </a:r>
            <a:endParaRPr/>
          </a:p>
          <a:p>
            <a:pPr indent="0" lvl="0" marL="0" rtl="0" algn="l">
              <a:spcBef>
                <a:spcPts val="1000"/>
              </a:spcBef>
              <a:spcAft>
                <a:spcPts val="1000"/>
              </a:spcAft>
              <a:buNone/>
            </a:pPr>
            <a:r>
              <a:t/>
            </a:r>
            <a:endParaRPr b="0" sz="2400"/>
          </a:p>
        </p:txBody>
      </p:sp>
      <p:pic>
        <p:nvPicPr>
          <p:cNvPr id="83" name="Google Shape;83;p16"/>
          <p:cNvPicPr preferRelativeResize="0"/>
          <p:nvPr/>
        </p:nvPicPr>
        <p:blipFill>
          <a:blip r:embed="rId3">
            <a:alphaModFix/>
          </a:blip>
          <a:stretch>
            <a:fillRect/>
          </a:stretch>
        </p:blipFill>
        <p:spPr>
          <a:xfrm>
            <a:off x="1228550" y="1081525"/>
            <a:ext cx="6731402" cy="3991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0" y="0"/>
            <a:ext cx="9129300" cy="5143500"/>
          </a:xfrm>
          <a:prstGeom prst="rect">
            <a:avLst/>
          </a:prstGeom>
          <a:solidFill>
            <a:srgbClr val="0C111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9" name="Google Shape;89;p17"/>
          <p:cNvSpPr txBox="1"/>
          <p:nvPr>
            <p:ph type="title"/>
          </p:nvPr>
        </p:nvSpPr>
        <p:spPr>
          <a:xfrm>
            <a:off x="283100" y="211375"/>
            <a:ext cx="8622300" cy="433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5"/>
                </a:solidFill>
              </a:rPr>
              <a:t>Generated Dataset</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b="0" sz="2400"/>
          </a:p>
        </p:txBody>
      </p:sp>
      <p:pic>
        <p:nvPicPr>
          <p:cNvPr id="90" name="Google Shape;90;p17"/>
          <p:cNvPicPr preferRelativeResize="0"/>
          <p:nvPr/>
        </p:nvPicPr>
        <p:blipFill>
          <a:blip r:embed="rId3">
            <a:alphaModFix/>
          </a:blip>
          <a:stretch>
            <a:fillRect/>
          </a:stretch>
        </p:blipFill>
        <p:spPr>
          <a:xfrm>
            <a:off x="242713" y="1163000"/>
            <a:ext cx="8703073" cy="381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p:nvPr/>
        </p:nvSpPr>
        <p:spPr>
          <a:xfrm>
            <a:off x="58625" y="65950"/>
            <a:ext cx="9019500" cy="501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6" name="Google Shape;96;p18"/>
          <p:cNvSpPr txBox="1"/>
          <p:nvPr>
            <p:ph type="title"/>
          </p:nvPr>
        </p:nvSpPr>
        <p:spPr>
          <a:xfrm>
            <a:off x="283100" y="211375"/>
            <a:ext cx="8622300" cy="433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5"/>
                </a:solidFill>
              </a:rPr>
              <a:t>MySQL Queries</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0"/>
              </a:spcAft>
              <a:buNone/>
            </a:pPr>
            <a:r>
              <a:t/>
            </a:r>
            <a:endParaRPr>
              <a:solidFill>
                <a:schemeClr val="accent5"/>
              </a:solidFill>
            </a:endParaRPr>
          </a:p>
          <a:p>
            <a:pPr indent="0" lvl="0" marL="0" rtl="0" algn="l">
              <a:spcBef>
                <a:spcPts val="1000"/>
              </a:spcBef>
              <a:spcAft>
                <a:spcPts val="1000"/>
              </a:spcAft>
              <a:buNone/>
            </a:pPr>
            <a:r>
              <a:t/>
            </a:r>
            <a:endParaRPr b="0" sz="2400"/>
          </a:p>
        </p:txBody>
      </p:sp>
      <p:pic>
        <p:nvPicPr>
          <p:cNvPr id="97" name="Google Shape;97;p18"/>
          <p:cNvPicPr preferRelativeResize="0"/>
          <p:nvPr/>
        </p:nvPicPr>
        <p:blipFill>
          <a:blip r:embed="rId3">
            <a:alphaModFix/>
          </a:blip>
          <a:stretch>
            <a:fillRect/>
          </a:stretch>
        </p:blipFill>
        <p:spPr>
          <a:xfrm>
            <a:off x="1222575" y="1004450"/>
            <a:ext cx="2464775" cy="3992374"/>
          </a:xfrm>
          <a:prstGeom prst="rect">
            <a:avLst/>
          </a:prstGeom>
          <a:noFill/>
          <a:ln>
            <a:noFill/>
          </a:ln>
        </p:spPr>
      </p:pic>
      <p:pic>
        <p:nvPicPr>
          <p:cNvPr id="98" name="Google Shape;98;p18"/>
          <p:cNvPicPr preferRelativeResize="0"/>
          <p:nvPr/>
        </p:nvPicPr>
        <p:blipFill>
          <a:blip r:embed="rId4">
            <a:alphaModFix/>
          </a:blip>
          <a:stretch>
            <a:fillRect/>
          </a:stretch>
        </p:blipFill>
        <p:spPr>
          <a:xfrm>
            <a:off x="4572000" y="1042675"/>
            <a:ext cx="3331550" cy="391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4294967295" type="title"/>
          </p:nvPr>
        </p:nvSpPr>
        <p:spPr>
          <a:xfrm>
            <a:off x="535775" y="712150"/>
            <a:ext cx="61461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4800">
                <a:solidFill>
                  <a:schemeClr val="accent5"/>
                </a:solidFill>
              </a:rPr>
              <a:t>Looking ahead</a:t>
            </a:r>
            <a:endParaRPr sz="2400"/>
          </a:p>
        </p:txBody>
      </p:sp>
      <p:sp>
        <p:nvSpPr>
          <p:cNvPr id="104" name="Google Shape;104;p19"/>
          <p:cNvSpPr txBox="1"/>
          <p:nvPr>
            <p:ph idx="4294967295" type="title"/>
          </p:nvPr>
        </p:nvSpPr>
        <p:spPr>
          <a:xfrm>
            <a:off x="535775" y="1585850"/>
            <a:ext cx="7555200" cy="30675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Font typeface="Lato"/>
              <a:buChar char="●"/>
            </a:pPr>
            <a:r>
              <a:rPr lang="en" sz="1700">
                <a:latin typeface="Lato"/>
                <a:ea typeface="Lato"/>
                <a:cs typeface="Lato"/>
                <a:sym typeface="Lato"/>
              </a:rPr>
              <a:t>Create more complex queries </a:t>
            </a:r>
            <a:r>
              <a:rPr lang="en" sz="1700">
                <a:latin typeface="Lato"/>
                <a:ea typeface="Lato"/>
                <a:cs typeface="Lato"/>
                <a:sym typeface="Lato"/>
              </a:rPr>
              <a:t>parallel</a:t>
            </a:r>
            <a:r>
              <a:rPr lang="en" sz="1700">
                <a:latin typeface="Lato"/>
                <a:ea typeface="Lato"/>
                <a:cs typeface="Lato"/>
                <a:sym typeface="Lato"/>
              </a:rPr>
              <a:t> to content learned in class</a:t>
            </a:r>
            <a:endParaRPr sz="1700">
              <a:latin typeface="Lato"/>
              <a:ea typeface="Lato"/>
              <a:cs typeface="Lato"/>
              <a:sym typeface="Lato"/>
            </a:endParaRPr>
          </a:p>
          <a:p>
            <a:pPr indent="-336550" lvl="1" marL="914400" rtl="0" algn="l">
              <a:lnSpc>
                <a:spcPct val="150000"/>
              </a:lnSpc>
              <a:spcBef>
                <a:spcPts val="0"/>
              </a:spcBef>
              <a:spcAft>
                <a:spcPts val="0"/>
              </a:spcAft>
              <a:buSzPts val="1700"/>
              <a:buFont typeface="Lato"/>
              <a:buChar char="○"/>
            </a:pPr>
            <a:r>
              <a:rPr lang="en" sz="1700">
                <a:latin typeface="Lato"/>
                <a:ea typeface="Lato"/>
                <a:cs typeface="Lato"/>
                <a:sym typeface="Lato"/>
              </a:rPr>
              <a:t>I.e. parse through customer data to find who purchases the most items from the chain of stores</a:t>
            </a:r>
            <a:endParaRPr sz="1700">
              <a:latin typeface="Lato"/>
              <a:ea typeface="Lato"/>
              <a:cs typeface="Lato"/>
              <a:sym typeface="Lato"/>
            </a:endParaRPr>
          </a:p>
          <a:p>
            <a:pPr indent="-336550" lvl="0" marL="457200" rtl="0" algn="l">
              <a:lnSpc>
                <a:spcPct val="150000"/>
              </a:lnSpc>
              <a:spcBef>
                <a:spcPts val="0"/>
              </a:spcBef>
              <a:spcAft>
                <a:spcPts val="0"/>
              </a:spcAft>
              <a:buSzPts val="1700"/>
              <a:buFont typeface="Lato"/>
              <a:buChar char="●"/>
            </a:pPr>
            <a:r>
              <a:rPr lang="en" sz="1700">
                <a:latin typeface="Lato"/>
                <a:ea typeface="Lato"/>
                <a:cs typeface="Lato"/>
                <a:sym typeface="Lato"/>
              </a:rPr>
              <a:t>Role-Based Access Control: Implement RBAC, define roles and permissions that could be reflected in our ERD</a:t>
            </a:r>
            <a:endParaRPr sz="1700">
              <a:latin typeface="Lato"/>
              <a:ea typeface="Lato"/>
              <a:cs typeface="Lato"/>
              <a:sym typeface="Lato"/>
            </a:endParaRPr>
          </a:p>
          <a:p>
            <a:pPr indent="-336550" lvl="0" marL="457200" rtl="0" algn="l">
              <a:lnSpc>
                <a:spcPct val="150000"/>
              </a:lnSpc>
              <a:spcBef>
                <a:spcPts val="0"/>
              </a:spcBef>
              <a:spcAft>
                <a:spcPts val="0"/>
              </a:spcAft>
              <a:buSzPts val="1700"/>
              <a:buFont typeface="Lato"/>
              <a:buChar char="●"/>
            </a:pPr>
            <a:r>
              <a:rPr lang="en" sz="1700">
                <a:latin typeface="Lato"/>
                <a:ea typeface="Lato"/>
                <a:cs typeface="Lato"/>
                <a:sym typeface="Lato"/>
              </a:rPr>
              <a:t>Generate Primary keys for remaining data objects</a:t>
            </a:r>
            <a:endParaRPr sz="1700">
              <a:latin typeface="Lato"/>
              <a:ea typeface="Lato"/>
              <a:cs typeface="Lato"/>
              <a:sym typeface="Lato"/>
            </a:endParaRPr>
          </a:p>
          <a:p>
            <a:pPr indent="-336550" lvl="0" marL="457200" rtl="0" algn="l">
              <a:lnSpc>
                <a:spcPct val="150000"/>
              </a:lnSpc>
              <a:spcBef>
                <a:spcPts val="0"/>
              </a:spcBef>
              <a:spcAft>
                <a:spcPts val="0"/>
              </a:spcAft>
              <a:buSzPts val="1700"/>
              <a:buFont typeface="Lato"/>
              <a:buChar char="●"/>
            </a:pPr>
            <a:r>
              <a:rPr lang="en" sz="1700">
                <a:latin typeface="Lato"/>
                <a:ea typeface="Lato"/>
                <a:cs typeface="Lato"/>
                <a:sym typeface="Lato"/>
              </a:rPr>
              <a:t>Generate foreign keys for all data objects and relationships</a:t>
            </a:r>
            <a:endParaRPr sz="17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