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Mínimo</c:v>
                </c:pt>
                <c:pt idx="1">
                  <c:v>Medio</c:v>
                </c:pt>
                <c:pt idx="2">
                  <c:v>Máximo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</c:v>
                </c:pt>
                <c:pt idx="1">
                  <c:v>35</c:v>
                </c:pt>
                <c:pt idx="2">
                  <c:v>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Abril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Mínimo</c:v>
                </c:pt>
                <c:pt idx="1">
                  <c:v>Medio</c:v>
                </c:pt>
                <c:pt idx="2">
                  <c:v>Máximo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41</c:v>
                </c:pt>
                <c:pt idx="1">
                  <c:v>53</c:v>
                </c:pt>
                <c:pt idx="2">
                  <c:v>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Julio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Mínimo</c:v>
                </c:pt>
                <c:pt idx="1">
                  <c:v>Medio</c:v>
                </c:pt>
                <c:pt idx="2">
                  <c:v>Máximo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61</c:v>
                </c:pt>
                <c:pt idx="1">
                  <c:v>75</c:v>
                </c:pt>
                <c:pt idx="2">
                  <c:v>90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Mínimo</c:v>
                </c:pt>
                <c:pt idx="1">
                  <c:v>Medio</c:v>
                </c:pt>
                <c:pt idx="2">
                  <c:v>Máximo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44</c:v>
                </c:pt>
                <c:pt idx="1">
                  <c:v>55</c:v>
                </c:pt>
                <c:pt idx="2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898488"/>
        <c:axId val="228904368"/>
      </c:barChart>
      <c:catAx>
        <c:axId val="228898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8904368"/>
        <c:crosses val="autoZero"/>
        <c:auto val="1"/>
        <c:lblAlgn val="ctr"/>
        <c:lblOffset val="100"/>
        <c:noMultiLvlLbl val="0"/>
      </c:catAx>
      <c:valAx>
        <c:axId val="228904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8898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Estrategias de ahorro de agua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4421081"/>
            <a:ext cx="3352800" cy="1260629"/>
          </a:xfrm>
        </p:spPr>
        <p:txBody>
          <a:bodyPr/>
          <a:lstStyle/>
          <a:p>
            <a:r>
              <a:rPr lang="es-ES" dirty="0" smtClean="0"/>
              <a:t>Soluciones de bajo coste</a:t>
            </a:r>
            <a:br>
              <a:rPr lang="es-ES" dirty="0" smtClean="0"/>
            </a:br>
            <a:r>
              <a:rPr lang="es-ES" dirty="0" smtClean="0"/>
              <a:t>Resultados de gran impacto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768660"/>
              </p:ext>
            </p:extLst>
          </p:nvPr>
        </p:nvGraphicFramePr>
        <p:xfrm>
          <a:off x="2566989" y="2324101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803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3A570-C955-4261-81A2-043284E7D2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D83AF9-5883-4908-BAB3-8D7C9ED63EC9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B1AFB6DA-176A-43D8-A024-6F67B5907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828</TotalTime>
  <Words>9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Austin</vt:lpstr>
      <vt:lpstr>Estrategias de ahorro de agua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de ahorro de agua</dc:title>
  <dc:creator>Sidney Higa</dc:creator>
  <cp:lastModifiedBy>Rubén Méndez Suárez</cp:lastModifiedBy>
  <cp:revision>25</cp:revision>
  <dcterms:created xsi:type="dcterms:W3CDTF">2010-04-07T18:09:45Z</dcterms:created>
  <dcterms:modified xsi:type="dcterms:W3CDTF">2014-05-07T21:49:52Z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