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DM Sans Bold Italics" panose="020B0604020202020204" charset="0"/>
      <p:regular r:id="rId16"/>
    </p:embeddedFont>
    <p:embeddedFont>
      <p:font typeface="Nickainley" panose="020B0604020202020204" charset="0"/>
      <p:regular r:id="rId17"/>
    </p:embeddedFont>
    <p:embeddedFont>
      <p:font typeface="Now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834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748409">
            <a:off x="-1871927" y="7973496"/>
            <a:ext cx="6755091" cy="6130246"/>
          </a:xfrm>
          <a:custGeom>
            <a:avLst/>
            <a:gdLst/>
            <a:ahLst/>
            <a:cxnLst/>
            <a:rect l="l" t="t" r="r" b="b"/>
            <a:pathLst>
              <a:path w="6755091" h="6130246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 rot="2223819">
            <a:off x="10214960" y="-5715833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-1028700" y="-143539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 rot="-8194833">
            <a:off x="14482979" y="8370874"/>
            <a:ext cx="5020066" cy="5020066"/>
          </a:xfrm>
          <a:custGeom>
            <a:avLst/>
            <a:gdLst/>
            <a:ahLst/>
            <a:cxnLst/>
            <a:rect l="l" t="t" r="r" b="b"/>
            <a:pathLst>
              <a:path w="5020066" h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11289605" y="5017577"/>
            <a:ext cx="1173233" cy="1164700"/>
          </a:xfrm>
          <a:custGeom>
            <a:avLst/>
            <a:gdLst/>
            <a:ahLst/>
            <a:cxnLst/>
            <a:rect l="l" t="t" r="r" b="b"/>
            <a:pathLst>
              <a:path w="1173233" h="1164700">
                <a:moveTo>
                  <a:pt x="0" y="0"/>
                </a:moveTo>
                <a:lnTo>
                  <a:pt x="1173233" y="0"/>
                </a:lnTo>
                <a:lnTo>
                  <a:pt x="1173233" y="1164701"/>
                </a:lnTo>
                <a:lnTo>
                  <a:pt x="0" y="11647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1316740" y="4758948"/>
            <a:ext cx="9644982" cy="1681959"/>
          </a:xfrm>
          <a:custGeom>
            <a:avLst/>
            <a:gdLst/>
            <a:ahLst/>
            <a:cxnLst/>
            <a:rect l="l" t="t" r="r" b="b"/>
            <a:pathLst>
              <a:path w="9644982" h="1681959">
                <a:moveTo>
                  <a:pt x="0" y="0"/>
                </a:moveTo>
                <a:lnTo>
                  <a:pt x="9644982" y="0"/>
                </a:lnTo>
                <a:lnTo>
                  <a:pt x="9644982" y="1681959"/>
                </a:lnTo>
                <a:lnTo>
                  <a:pt x="0" y="16819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TextBox 8"/>
          <p:cNvSpPr txBox="1"/>
          <p:nvPr/>
        </p:nvSpPr>
        <p:spPr>
          <a:xfrm>
            <a:off x="1316740" y="3293364"/>
            <a:ext cx="8547187" cy="1189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33"/>
              </a:lnSpc>
            </a:pPr>
            <a:r>
              <a:rPr lang="en-US" sz="6858" b="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PROYECTO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91593" y="6697707"/>
            <a:ext cx="7827699" cy="502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52"/>
              </a:lnSpc>
              <a:spcBef>
                <a:spcPct val="0"/>
              </a:spcBef>
            </a:pPr>
            <a:r>
              <a:rPr lang="en-US" sz="3213" b="1" i="1">
                <a:solidFill>
                  <a:srgbClr val="40404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Presentado por: Carolina Medina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748409">
            <a:off x="-1871927" y="7973496"/>
            <a:ext cx="6755091" cy="6130246"/>
          </a:xfrm>
          <a:custGeom>
            <a:avLst/>
            <a:gdLst/>
            <a:ahLst/>
            <a:cxnLst/>
            <a:rect l="l" t="t" r="r" b="b"/>
            <a:pathLst>
              <a:path w="6755091" h="6130246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 rot="2223819">
            <a:off x="10214960" y="-5715833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-830107" y="-129638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 rot="-8194833">
            <a:off x="14482979" y="8370874"/>
            <a:ext cx="5020066" cy="5020066"/>
          </a:xfrm>
          <a:custGeom>
            <a:avLst/>
            <a:gdLst/>
            <a:ahLst/>
            <a:cxnLst/>
            <a:rect l="l" t="t" r="r" b="b"/>
            <a:pathLst>
              <a:path w="5020066" h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518360" y="622001"/>
            <a:ext cx="1173233" cy="1164700"/>
          </a:xfrm>
          <a:custGeom>
            <a:avLst/>
            <a:gdLst/>
            <a:ahLst/>
            <a:cxnLst/>
            <a:rect l="l" t="t" r="r" b="b"/>
            <a:pathLst>
              <a:path w="1173233" h="1164700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1104977" y="2153980"/>
            <a:ext cx="15783605" cy="6786950"/>
          </a:xfrm>
          <a:custGeom>
            <a:avLst/>
            <a:gdLst/>
            <a:ahLst/>
            <a:cxnLst/>
            <a:rect l="l" t="t" r="r" b="b"/>
            <a:pathLst>
              <a:path w="15783605" h="6786950">
                <a:moveTo>
                  <a:pt x="0" y="0"/>
                </a:moveTo>
                <a:lnTo>
                  <a:pt x="15783605" y="0"/>
                </a:lnTo>
                <a:lnTo>
                  <a:pt x="15783605" y="6786950"/>
                </a:lnTo>
                <a:lnTo>
                  <a:pt x="0" y="67869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TextBox 8"/>
          <p:cNvSpPr txBox="1"/>
          <p:nvPr/>
        </p:nvSpPr>
        <p:spPr>
          <a:xfrm>
            <a:off x="2239051" y="942975"/>
            <a:ext cx="13809898" cy="853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sz="5000" b="1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CRONOGRAMA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748409">
            <a:off x="-1871927" y="7973496"/>
            <a:ext cx="6755091" cy="6130246"/>
          </a:xfrm>
          <a:custGeom>
            <a:avLst/>
            <a:gdLst/>
            <a:ahLst/>
            <a:cxnLst/>
            <a:rect l="l" t="t" r="r" b="b"/>
            <a:pathLst>
              <a:path w="6755091" h="6130246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 rot="2223819">
            <a:off x="10214960" y="-5715833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-830107" y="-129638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 rot="-8194833">
            <a:off x="14482979" y="8370874"/>
            <a:ext cx="5020066" cy="5020066"/>
          </a:xfrm>
          <a:custGeom>
            <a:avLst/>
            <a:gdLst/>
            <a:ahLst/>
            <a:cxnLst/>
            <a:rect l="l" t="t" r="r" b="b"/>
            <a:pathLst>
              <a:path w="5020066" h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518360" y="622001"/>
            <a:ext cx="1173233" cy="1164700"/>
          </a:xfrm>
          <a:custGeom>
            <a:avLst/>
            <a:gdLst/>
            <a:ahLst/>
            <a:cxnLst/>
            <a:rect l="l" t="t" r="r" b="b"/>
            <a:pathLst>
              <a:path w="1173233" h="1164700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2152936" y="2199213"/>
            <a:ext cx="13809898" cy="7479577"/>
          </a:xfrm>
          <a:custGeom>
            <a:avLst/>
            <a:gdLst/>
            <a:ahLst/>
            <a:cxnLst/>
            <a:rect l="l" t="t" r="r" b="b"/>
            <a:pathLst>
              <a:path w="13809898" h="7479577">
                <a:moveTo>
                  <a:pt x="0" y="0"/>
                </a:moveTo>
                <a:lnTo>
                  <a:pt x="13809898" y="0"/>
                </a:lnTo>
                <a:lnTo>
                  <a:pt x="13809898" y="7479577"/>
                </a:lnTo>
                <a:lnTo>
                  <a:pt x="0" y="747957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TextBox 8"/>
          <p:cNvSpPr txBox="1"/>
          <p:nvPr/>
        </p:nvSpPr>
        <p:spPr>
          <a:xfrm>
            <a:off x="2239051" y="858052"/>
            <a:ext cx="13809898" cy="853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sz="5000" b="1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EVALUACIÓN DE COSTOS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748409">
            <a:off x="-1871927" y="7973496"/>
            <a:ext cx="6755091" cy="6130246"/>
          </a:xfrm>
          <a:custGeom>
            <a:avLst/>
            <a:gdLst/>
            <a:ahLst/>
            <a:cxnLst/>
            <a:rect l="l" t="t" r="r" b="b"/>
            <a:pathLst>
              <a:path w="6755091" h="6130246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-830107" y="-129638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 rot="-8194833">
            <a:off x="14482979" y="8370874"/>
            <a:ext cx="5020066" cy="5020066"/>
          </a:xfrm>
          <a:custGeom>
            <a:avLst/>
            <a:gdLst/>
            <a:ahLst/>
            <a:cxnLst/>
            <a:rect l="l" t="t" r="r" b="b"/>
            <a:pathLst>
              <a:path w="5020066" h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TextBox 6"/>
          <p:cNvSpPr txBox="1"/>
          <p:nvPr/>
        </p:nvSpPr>
        <p:spPr>
          <a:xfrm>
            <a:off x="2239051" y="675291"/>
            <a:ext cx="13809898" cy="853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sz="5000" b="1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RBS</a:t>
            </a:r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96E04C0-D2E8-C8BA-5D7E-673433B280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36193"/>
              </p:ext>
            </p:extLst>
          </p:nvPr>
        </p:nvGraphicFramePr>
        <p:xfrm>
          <a:off x="3298548" y="1566598"/>
          <a:ext cx="11801475" cy="819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1801408" imgH="8191333" progId="Excel.Sheet.12">
                  <p:embed/>
                </p:oleObj>
              </mc:Choice>
              <mc:Fallback>
                <p:oleObj name="Worksheet" r:id="rId5" imgW="11801408" imgH="81913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98548" y="1566598"/>
                        <a:ext cx="11801475" cy="819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748409">
            <a:off x="-1871927" y="7973496"/>
            <a:ext cx="6755091" cy="6130246"/>
          </a:xfrm>
          <a:custGeom>
            <a:avLst/>
            <a:gdLst/>
            <a:ahLst/>
            <a:cxnLst/>
            <a:rect l="l" t="t" r="r" b="b"/>
            <a:pathLst>
              <a:path w="6755091" h="6130246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-830107" y="-129638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 rot="-8194833">
            <a:off x="14482979" y="8370874"/>
            <a:ext cx="5020066" cy="5020066"/>
          </a:xfrm>
          <a:custGeom>
            <a:avLst/>
            <a:gdLst/>
            <a:ahLst/>
            <a:cxnLst/>
            <a:rect l="l" t="t" r="r" b="b"/>
            <a:pathLst>
              <a:path w="5020066" h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TextBox 6"/>
          <p:cNvSpPr txBox="1"/>
          <p:nvPr/>
        </p:nvSpPr>
        <p:spPr>
          <a:xfrm>
            <a:off x="2004502" y="2211206"/>
            <a:ext cx="13809898" cy="853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sz="5000" b="1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RBS DE ALTO RIESGO</a:t>
            </a: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C21111F5-DA3E-D9D6-C705-AB81E027E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659966"/>
              </p:ext>
            </p:extLst>
          </p:nvPr>
        </p:nvGraphicFramePr>
        <p:xfrm>
          <a:off x="1143000" y="3826886"/>
          <a:ext cx="16360692" cy="363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1801408" imgH="2619518" progId="Excel.Sheet.12">
                  <p:embed/>
                </p:oleObj>
              </mc:Choice>
              <mc:Fallback>
                <p:oleObj name="Worksheet" r:id="rId5" imgW="11801408" imgH="26195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826886"/>
                        <a:ext cx="16360692" cy="363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748409">
            <a:off x="-1871927" y="7973496"/>
            <a:ext cx="6755091" cy="6130246"/>
          </a:xfrm>
          <a:custGeom>
            <a:avLst/>
            <a:gdLst/>
            <a:ahLst/>
            <a:cxnLst/>
            <a:rect l="l" t="t" r="r" b="b"/>
            <a:pathLst>
              <a:path w="6755091" h="6130246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-830107" y="-129638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 rot="-8194833">
            <a:off x="14482979" y="8370874"/>
            <a:ext cx="5020066" cy="5020066"/>
          </a:xfrm>
          <a:custGeom>
            <a:avLst/>
            <a:gdLst/>
            <a:ahLst/>
            <a:cxnLst/>
            <a:rect l="l" t="t" r="r" b="b"/>
            <a:pathLst>
              <a:path w="5020066" h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3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518360" y="622001"/>
            <a:ext cx="1173233" cy="1164700"/>
          </a:xfrm>
          <a:custGeom>
            <a:avLst/>
            <a:gdLst/>
            <a:ahLst/>
            <a:cxnLst/>
            <a:rect l="l" t="t" r="r" b="b"/>
            <a:pathLst>
              <a:path w="1173233" h="1164700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TextBox 6"/>
          <p:cNvSpPr txBox="1"/>
          <p:nvPr/>
        </p:nvSpPr>
        <p:spPr>
          <a:xfrm>
            <a:off x="2122721" y="3848941"/>
            <a:ext cx="14013601" cy="3799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48"/>
              </a:lnSpc>
            </a:pPr>
            <a:r>
              <a:rPr lang="en-US" sz="28448">
                <a:solidFill>
                  <a:srgbClr val="8C52FF"/>
                </a:solidFill>
                <a:latin typeface="Nickainley"/>
                <a:ea typeface="Nickainley"/>
                <a:cs typeface="Nickainley"/>
                <a:sym typeface="Nickainley"/>
              </a:rPr>
              <a:t>Gracias!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748409">
            <a:off x="-1871927" y="7973496"/>
            <a:ext cx="6755091" cy="6130246"/>
          </a:xfrm>
          <a:custGeom>
            <a:avLst/>
            <a:gdLst/>
            <a:ahLst/>
            <a:cxnLst/>
            <a:rect l="l" t="t" r="r" b="b"/>
            <a:pathLst>
              <a:path w="6755091" h="6130246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 rot="2223819">
            <a:off x="10214960" y="-5715833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TextBox 4"/>
          <p:cNvSpPr txBox="1"/>
          <p:nvPr/>
        </p:nvSpPr>
        <p:spPr>
          <a:xfrm>
            <a:off x="2962715" y="3852540"/>
            <a:ext cx="12177830" cy="299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24"/>
              </a:lnSpc>
            </a:pPr>
            <a:r>
              <a:rPr lang="en-US" sz="2499" b="1">
                <a:solidFill>
                  <a:srgbClr val="545454"/>
                </a:solidFill>
                <a:latin typeface="Now Bold"/>
                <a:ea typeface="Now Bold"/>
                <a:cs typeface="Now Bold"/>
                <a:sym typeface="Now Bold"/>
              </a:rPr>
              <a:t>EL AUMENTO DEL ACCESO A PRODUCTOS FINANCIEROS HA FACILITADO LA OBTENCIÓN DE CRÉDITOS POR PARTE DE DIVERSOS CLIENTES. </a:t>
            </a:r>
          </a:p>
          <a:p>
            <a:pPr algn="just">
              <a:lnSpc>
                <a:spcPts val="3424"/>
              </a:lnSpc>
            </a:pPr>
            <a:r>
              <a:rPr lang="en-US" sz="2499" b="1">
                <a:solidFill>
                  <a:srgbClr val="545454"/>
                </a:solidFill>
                <a:latin typeface="Now Bold"/>
                <a:ea typeface="Now Bold"/>
                <a:cs typeface="Now Bold"/>
                <a:sym typeface="Now Bold"/>
              </a:rPr>
              <a:t>SIN EMBARGO, ESTO TAMBIÉN HA INCREMENTADO LOS INTENTOS DE FRAUDE BANCARIO, ESPECIALMENTE EN LA SOLICITUD DE CRÉDITOS. </a:t>
            </a:r>
          </a:p>
          <a:p>
            <a:pPr algn="just">
              <a:lnSpc>
                <a:spcPts val="3424"/>
              </a:lnSpc>
            </a:pPr>
            <a:r>
              <a:rPr lang="en-US" sz="2499" b="1">
                <a:solidFill>
                  <a:srgbClr val="545454"/>
                </a:solidFill>
                <a:latin typeface="Now Bold"/>
                <a:ea typeface="Now Bold"/>
                <a:cs typeface="Now Bold"/>
                <a:sym typeface="Now Bold"/>
              </a:rPr>
              <a:t>LOS SISTEMAS ACTUALES SON REACTIVOS Y NO ANTICIPAN COMPORTAMIENTOS SOSPECHOSOS, LO QUE EXPONE AL BANCO A RIESGOS FINANCIEROS SIGNIFICATIVOS.</a:t>
            </a:r>
          </a:p>
        </p:txBody>
      </p:sp>
      <p:sp>
        <p:nvSpPr>
          <p:cNvPr id="5" name="Freeform 5"/>
          <p:cNvSpPr/>
          <p:nvPr/>
        </p:nvSpPr>
        <p:spPr>
          <a:xfrm>
            <a:off x="-830107" y="-129638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 rot="-8194833">
            <a:off x="14482979" y="8370874"/>
            <a:ext cx="5020066" cy="5020066"/>
          </a:xfrm>
          <a:custGeom>
            <a:avLst/>
            <a:gdLst/>
            <a:ahLst/>
            <a:cxnLst/>
            <a:rect l="l" t="t" r="r" b="b"/>
            <a:pathLst>
              <a:path w="5020066" h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2429287" y="1965209"/>
            <a:ext cx="13809898" cy="853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sz="5000" b="1">
                <a:solidFill>
                  <a:srgbClr val="545454"/>
                </a:solidFill>
                <a:latin typeface="Now Bold"/>
                <a:ea typeface="Now Bold"/>
                <a:cs typeface="Now Bold"/>
                <a:sym typeface="Now Bold"/>
              </a:rPr>
              <a:t>CONTEXTO DEL ´PROBLEMA</a:t>
            </a:r>
          </a:p>
        </p:txBody>
      </p:sp>
      <p:sp>
        <p:nvSpPr>
          <p:cNvPr id="8" name="Freeform 8"/>
          <p:cNvSpPr/>
          <p:nvPr/>
        </p:nvSpPr>
        <p:spPr>
          <a:xfrm>
            <a:off x="518360" y="622001"/>
            <a:ext cx="1173233" cy="1164700"/>
          </a:xfrm>
          <a:custGeom>
            <a:avLst/>
            <a:gdLst/>
            <a:ahLst/>
            <a:cxnLst/>
            <a:rect l="l" t="t" r="r" b="b"/>
            <a:pathLst>
              <a:path w="1173233" h="1164700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748409">
            <a:off x="-1871927" y="7973496"/>
            <a:ext cx="6755091" cy="6130246"/>
          </a:xfrm>
          <a:custGeom>
            <a:avLst/>
            <a:gdLst/>
            <a:ahLst/>
            <a:cxnLst/>
            <a:rect l="l" t="t" r="r" b="b"/>
            <a:pathLst>
              <a:path w="6755091" h="6130246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 rot="2223819">
            <a:off x="10214960" y="-5715833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TextBox 4"/>
          <p:cNvSpPr txBox="1"/>
          <p:nvPr/>
        </p:nvSpPr>
        <p:spPr>
          <a:xfrm>
            <a:off x="2907713" y="3852540"/>
            <a:ext cx="12177830" cy="256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24"/>
              </a:lnSpc>
            </a:pPr>
            <a:r>
              <a:rPr lang="en-US" sz="2499" b="1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DETECTAR, CON UN MODELO PREDICTIVO, A AQUELLOS CLIENTES QUE SON SUSCEPTIBLES A COMETER FRAUDES BANCARIOS EN LA OBTENCIÓN DE CRÉDITOS, MEDIANTE EL ANALISIS DEL HISTORIAL DE PAGOS DE LAS TARJETAS DE CREDITO. PROPORCIONANDO UN PORCENTAJE DE RIESGO QUE PERMITA A LOS ANALISTAS TOMAR DECISIONES FUNDAMENTADAS AL MOMENTO DE EVALUAR UNA SOLICITUD.</a:t>
            </a:r>
          </a:p>
        </p:txBody>
      </p:sp>
      <p:sp>
        <p:nvSpPr>
          <p:cNvPr id="5" name="Freeform 5"/>
          <p:cNvSpPr/>
          <p:nvPr/>
        </p:nvSpPr>
        <p:spPr>
          <a:xfrm>
            <a:off x="-830107" y="-129638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 rot="-8194833">
            <a:off x="14482979" y="8370874"/>
            <a:ext cx="5020066" cy="5020066"/>
          </a:xfrm>
          <a:custGeom>
            <a:avLst/>
            <a:gdLst/>
            <a:ahLst/>
            <a:cxnLst/>
            <a:rect l="l" t="t" r="r" b="b"/>
            <a:pathLst>
              <a:path w="5020066" h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2429287" y="1965209"/>
            <a:ext cx="13809898" cy="853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sz="5000" b="1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PROBLEMA A RESOLVER </a:t>
            </a:r>
          </a:p>
        </p:txBody>
      </p:sp>
      <p:sp>
        <p:nvSpPr>
          <p:cNvPr id="8" name="Freeform 8"/>
          <p:cNvSpPr/>
          <p:nvPr/>
        </p:nvSpPr>
        <p:spPr>
          <a:xfrm>
            <a:off x="518360" y="622001"/>
            <a:ext cx="1173233" cy="1164700"/>
          </a:xfrm>
          <a:custGeom>
            <a:avLst/>
            <a:gdLst/>
            <a:ahLst/>
            <a:cxnLst/>
            <a:rect l="l" t="t" r="r" b="b"/>
            <a:pathLst>
              <a:path w="1173233" h="1164700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748409">
            <a:off x="-1871927" y="7973496"/>
            <a:ext cx="6755091" cy="6130246"/>
          </a:xfrm>
          <a:custGeom>
            <a:avLst/>
            <a:gdLst/>
            <a:ahLst/>
            <a:cxnLst/>
            <a:rect l="l" t="t" r="r" b="b"/>
            <a:pathLst>
              <a:path w="6755091" h="6130246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 rot="2223819">
            <a:off x="10214960" y="-5715833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-830107" y="-129638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 rot="-8194833">
            <a:off x="14482979" y="8370874"/>
            <a:ext cx="5020066" cy="5020066"/>
          </a:xfrm>
          <a:custGeom>
            <a:avLst/>
            <a:gdLst/>
            <a:ahLst/>
            <a:cxnLst/>
            <a:rect l="l" t="t" r="r" b="b"/>
            <a:pathLst>
              <a:path w="5020066" h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518360" y="622001"/>
            <a:ext cx="1173233" cy="1164700"/>
          </a:xfrm>
          <a:custGeom>
            <a:avLst/>
            <a:gdLst/>
            <a:ahLst/>
            <a:cxnLst/>
            <a:rect l="l" t="t" r="r" b="b"/>
            <a:pathLst>
              <a:path w="1173233" h="1164700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6364462" y="3393228"/>
            <a:ext cx="1258497" cy="1258497"/>
          </a:xfrm>
          <a:custGeom>
            <a:avLst/>
            <a:gdLst/>
            <a:ahLst/>
            <a:cxnLst/>
            <a:rect l="l" t="t" r="r" b="b"/>
            <a:pathLst>
              <a:path w="1258497" h="1258497">
                <a:moveTo>
                  <a:pt x="0" y="0"/>
                </a:moveTo>
                <a:lnTo>
                  <a:pt x="1258496" y="0"/>
                </a:lnTo>
                <a:lnTo>
                  <a:pt x="1258496" y="1258497"/>
                </a:lnTo>
                <a:lnTo>
                  <a:pt x="0" y="12584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Freeform 8"/>
          <p:cNvSpPr/>
          <p:nvPr/>
        </p:nvSpPr>
        <p:spPr>
          <a:xfrm>
            <a:off x="3786407" y="6227397"/>
            <a:ext cx="1613515" cy="1613515"/>
          </a:xfrm>
          <a:custGeom>
            <a:avLst/>
            <a:gdLst/>
            <a:ahLst/>
            <a:cxnLst/>
            <a:rect l="l" t="t" r="r" b="b"/>
            <a:pathLst>
              <a:path w="1613515" h="1613515">
                <a:moveTo>
                  <a:pt x="0" y="0"/>
                </a:moveTo>
                <a:lnTo>
                  <a:pt x="1613516" y="0"/>
                </a:lnTo>
                <a:lnTo>
                  <a:pt x="1613516" y="1613515"/>
                </a:lnTo>
                <a:lnTo>
                  <a:pt x="0" y="16135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Freeform 9"/>
          <p:cNvSpPr/>
          <p:nvPr/>
        </p:nvSpPr>
        <p:spPr>
          <a:xfrm>
            <a:off x="8544899" y="3293532"/>
            <a:ext cx="2782720" cy="1117150"/>
          </a:xfrm>
          <a:custGeom>
            <a:avLst/>
            <a:gdLst/>
            <a:ahLst/>
            <a:cxnLst/>
            <a:rect l="l" t="t" r="r" b="b"/>
            <a:pathLst>
              <a:path w="2782720" h="1117150">
                <a:moveTo>
                  <a:pt x="0" y="0"/>
                </a:moveTo>
                <a:lnTo>
                  <a:pt x="2782720" y="0"/>
                </a:lnTo>
                <a:lnTo>
                  <a:pt x="2782720" y="1117150"/>
                </a:lnTo>
                <a:lnTo>
                  <a:pt x="0" y="11171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" name="Freeform 10"/>
          <p:cNvSpPr/>
          <p:nvPr/>
        </p:nvSpPr>
        <p:spPr>
          <a:xfrm>
            <a:off x="6589058" y="6100958"/>
            <a:ext cx="1453454" cy="1866394"/>
          </a:xfrm>
          <a:custGeom>
            <a:avLst/>
            <a:gdLst/>
            <a:ahLst/>
            <a:cxnLst/>
            <a:rect l="l" t="t" r="r" b="b"/>
            <a:pathLst>
              <a:path w="1453454" h="1866394">
                <a:moveTo>
                  <a:pt x="0" y="0"/>
                </a:moveTo>
                <a:lnTo>
                  <a:pt x="1453454" y="0"/>
                </a:lnTo>
                <a:lnTo>
                  <a:pt x="1453454" y="1866393"/>
                </a:lnTo>
                <a:lnTo>
                  <a:pt x="0" y="186639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>
          <a:xfrm>
            <a:off x="12467243" y="5790022"/>
            <a:ext cx="3408735" cy="2177330"/>
          </a:xfrm>
          <a:custGeom>
            <a:avLst/>
            <a:gdLst/>
            <a:ahLst/>
            <a:cxnLst/>
            <a:rect l="l" t="t" r="r" b="b"/>
            <a:pathLst>
              <a:path w="3408735" h="2177330">
                <a:moveTo>
                  <a:pt x="0" y="0"/>
                </a:moveTo>
                <a:lnTo>
                  <a:pt x="3408736" y="0"/>
                </a:lnTo>
                <a:lnTo>
                  <a:pt x="3408736" y="2177329"/>
                </a:lnTo>
                <a:lnTo>
                  <a:pt x="0" y="217732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2" name="Freeform 12"/>
          <p:cNvSpPr/>
          <p:nvPr/>
        </p:nvSpPr>
        <p:spPr>
          <a:xfrm>
            <a:off x="8941468" y="6059218"/>
            <a:ext cx="3035071" cy="1638938"/>
          </a:xfrm>
          <a:custGeom>
            <a:avLst/>
            <a:gdLst/>
            <a:ahLst/>
            <a:cxnLst/>
            <a:rect l="l" t="t" r="r" b="b"/>
            <a:pathLst>
              <a:path w="3035071" h="1638938">
                <a:moveTo>
                  <a:pt x="0" y="0"/>
                </a:moveTo>
                <a:lnTo>
                  <a:pt x="3035070" y="0"/>
                </a:lnTo>
                <a:lnTo>
                  <a:pt x="3035070" y="1638938"/>
                </a:lnTo>
                <a:lnTo>
                  <a:pt x="0" y="16389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3" name="TextBox 13"/>
          <p:cNvSpPr txBox="1"/>
          <p:nvPr/>
        </p:nvSpPr>
        <p:spPr>
          <a:xfrm>
            <a:off x="2429287" y="1965209"/>
            <a:ext cx="13809898" cy="853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sz="5000" b="1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ARQUITECTURA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748409">
            <a:off x="-1871927" y="7973496"/>
            <a:ext cx="6755091" cy="6130246"/>
          </a:xfrm>
          <a:custGeom>
            <a:avLst/>
            <a:gdLst/>
            <a:ahLst/>
            <a:cxnLst/>
            <a:rect l="l" t="t" r="r" b="b"/>
            <a:pathLst>
              <a:path w="6755091" h="6130246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 rot="2223819">
            <a:off x="10214960" y="-5715833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-830107" y="-129638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 rot="-8194833">
            <a:off x="14482979" y="8370874"/>
            <a:ext cx="5020066" cy="5020066"/>
          </a:xfrm>
          <a:custGeom>
            <a:avLst/>
            <a:gdLst/>
            <a:ahLst/>
            <a:cxnLst/>
            <a:rect l="l" t="t" r="r" b="b"/>
            <a:pathLst>
              <a:path w="5020066" h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518360" y="622001"/>
            <a:ext cx="1173233" cy="1164700"/>
          </a:xfrm>
          <a:custGeom>
            <a:avLst/>
            <a:gdLst/>
            <a:ahLst/>
            <a:cxnLst/>
            <a:rect l="l" t="t" r="r" b="b"/>
            <a:pathLst>
              <a:path w="1173233" h="1164700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4560635" y="2387840"/>
            <a:ext cx="8111905" cy="7085265"/>
          </a:xfrm>
          <a:custGeom>
            <a:avLst/>
            <a:gdLst/>
            <a:ahLst/>
            <a:cxnLst/>
            <a:rect l="l" t="t" r="r" b="b"/>
            <a:pathLst>
              <a:path w="8111905" h="7085265">
                <a:moveTo>
                  <a:pt x="0" y="0"/>
                </a:moveTo>
                <a:lnTo>
                  <a:pt x="8111906" y="0"/>
                </a:lnTo>
                <a:lnTo>
                  <a:pt x="8111906" y="7085265"/>
                </a:lnTo>
                <a:lnTo>
                  <a:pt x="0" y="70852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TextBox 8"/>
          <p:cNvSpPr txBox="1"/>
          <p:nvPr/>
        </p:nvSpPr>
        <p:spPr>
          <a:xfrm>
            <a:off x="1505619" y="1032294"/>
            <a:ext cx="13809898" cy="853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sz="5000" b="1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METODOLOGIA CRISP-DM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748409">
            <a:off x="-1871927" y="7973496"/>
            <a:ext cx="6755091" cy="6130246"/>
          </a:xfrm>
          <a:custGeom>
            <a:avLst/>
            <a:gdLst/>
            <a:ahLst/>
            <a:cxnLst/>
            <a:rect l="l" t="t" r="r" b="b"/>
            <a:pathLst>
              <a:path w="6755091" h="6130246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 rot="2223819">
            <a:off x="10214960" y="-5715833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-830107" y="-129638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 rot="-8194833">
            <a:off x="14482979" y="8370874"/>
            <a:ext cx="5020066" cy="5020066"/>
          </a:xfrm>
          <a:custGeom>
            <a:avLst/>
            <a:gdLst/>
            <a:ahLst/>
            <a:cxnLst/>
            <a:rect l="l" t="t" r="r" b="b"/>
            <a:pathLst>
              <a:path w="5020066" h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518360" y="622001"/>
            <a:ext cx="1173233" cy="1164700"/>
          </a:xfrm>
          <a:custGeom>
            <a:avLst/>
            <a:gdLst/>
            <a:ahLst/>
            <a:cxnLst/>
            <a:rect l="l" t="t" r="r" b="b"/>
            <a:pathLst>
              <a:path w="1173233" h="1164700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1417572" y="1825570"/>
            <a:ext cx="15432536" cy="7870593"/>
          </a:xfrm>
          <a:custGeom>
            <a:avLst/>
            <a:gdLst/>
            <a:ahLst/>
            <a:cxnLst/>
            <a:rect l="l" t="t" r="r" b="b"/>
            <a:pathLst>
              <a:path w="15432536" h="7870593">
                <a:moveTo>
                  <a:pt x="0" y="0"/>
                </a:moveTo>
                <a:lnTo>
                  <a:pt x="15432536" y="0"/>
                </a:lnTo>
                <a:lnTo>
                  <a:pt x="15432536" y="7870593"/>
                </a:lnTo>
                <a:lnTo>
                  <a:pt x="0" y="78705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8" name="TextBox 8"/>
          <p:cNvSpPr txBox="1"/>
          <p:nvPr/>
        </p:nvSpPr>
        <p:spPr>
          <a:xfrm>
            <a:off x="2239051" y="291550"/>
            <a:ext cx="13809898" cy="853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sz="5000" b="1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BASES DE DATOS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748409">
            <a:off x="-1871927" y="7973496"/>
            <a:ext cx="6755091" cy="6130246"/>
          </a:xfrm>
          <a:custGeom>
            <a:avLst/>
            <a:gdLst/>
            <a:ahLst/>
            <a:cxnLst/>
            <a:rect l="l" t="t" r="r" b="b"/>
            <a:pathLst>
              <a:path w="6755091" h="6130246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 rot="2223819">
            <a:off x="10214960" y="-5715833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-830107" y="-129638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 rot="-8194833">
            <a:off x="14482979" y="8370874"/>
            <a:ext cx="5020066" cy="5020066"/>
          </a:xfrm>
          <a:custGeom>
            <a:avLst/>
            <a:gdLst/>
            <a:ahLst/>
            <a:cxnLst/>
            <a:rect l="l" t="t" r="r" b="b"/>
            <a:pathLst>
              <a:path w="5020066" h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518360" y="622001"/>
            <a:ext cx="1173233" cy="1164700"/>
          </a:xfrm>
          <a:custGeom>
            <a:avLst/>
            <a:gdLst/>
            <a:ahLst/>
            <a:cxnLst/>
            <a:rect l="l" t="t" r="r" b="b"/>
            <a:pathLst>
              <a:path w="1173233" h="1164700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1227293" y="1973874"/>
            <a:ext cx="15286106" cy="7604838"/>
          </a:xfrm>
          <a:custGeom>
            <a:avLst/>
            <a:gdLst/>
            <a:ahLst/>
            <a:cxnLst/>
            <a:rect l="l" t="t" r="r" b="b"/>
            <a:pathLst>
              <a:path w="15286106" h="7604838">
                <a:moveTo>
                  <a:pt x="0" y="0"/>
                </a:moveTo>
                <a:lnTo>
                  <a:pt x="15286106" y="0"/>
                </a:lnTo>
                <a:lnTo>
                  <a:pt x="15286106" y="7604838"/>
                </a:lnTo>
                <a:lnTo>
                  <a:pt x="0" y="76048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TextBox 8"/>
          <p:cNvSpPr txBox="1"/>
          <p:nvPr/>
        </p:nvSpPr>
        <p:spPr>
          <a:xfrm>
            <a:off x="2239051" y="291550"/>
            <a:ext cx="13809898" cy="853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sz="5000" b="1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BASES DE DATOS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748409">
            <a:off x="-1871927" y="7973496"/>
            <a:ext cx="6755091" cy="6130246"/>
          </a:xfrm>
          <a:custGeom>
            <a:avLst/>
            <a:gdLst/>
            <a:ahLst/>
            <a:cxnLst/>
            <a:rect l="l" t="t" r="r" b="b"/>
            <a:pathLst>
              <a:path w="6755091" h="6130246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 rot="2223819">
            <a:off x="10214960" y="-5715833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-830107" y="-129638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 rot="-8194833">
            <a:off x="14482979" y="8370874"/>
            <a:ext cx="5020066" cy="5020066"/>
          </a:xfrm>
          <a:custGeom>
            <a:avLst/>
            <a:gdLst/>
            <a:ahLst/>
            <a:cxnLst/>
            <a:rect l="l" t="t" r="r" b="b"/>
            <a:pathLst>
              <a:path w="5020066" h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518360" y="622001"/>
            <a:ext cx="1173233" cy="1164700"/>
          </a:xfrm>
          <a:custGeom>
            <a:avLst/>
            <a:gdLst/>
            <a:ahLst/>
            <a:cxnLst/>
            <a:rect l="l" t="t" r="r" b="b"/>
            <a:pathLst>
              <a:path w="1173233" h="1164700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4604882" y="2202236"/>
            <a:ext cx="8839758" cy="7643791"/>
          </a:xfrm>
          <a:custGeom>
            <a:avLst/>
            <a:gdLst/>
            <a:ahLst/>
            <a:cxnLst/>
            <a:rect l="l" t="t" r="r" b="b"/>
            <a:pathLst>
              <a:path w="8839758" h="7643791">
                <a:moveTo>
                  <a:pt x="0" y="0"/>
                </a:moveTo>
                <a:lnTo>
                  <a:pt x="8839758" y="0"/>
                </a:lnTo>
                <a:lnTo>
                  <a:pt x="8839758" y="7643791"/>
                </a:lnTo>
                <a:lnTo>
                  <a:pt x="0" y="76437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8" name="TextBox 8"/>
          <p:cNvSpPr txBox="1"/>
          <p:nvPr/>
        </p:nvSpPr>
        <p:spPr>
          <a:xfrm>
            <a:off x="2395299" y="942975"/>
            <a:ext cx="13809898" cy="853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sz="5000" b="1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BASES DE DATOS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748409">
            <a:off x="-1871927" y="7973496"/>
            <a:ext cx="6755091" cy="6130246"/>
          </a:xfrm>
          <a:custGeom>
            <a:avLst/>
            <a:gdLst/>
            <a:ahLst/>
            <a:cxnLst/>
            <a:rect l="l" t="t" r="r" b="b"/>
            <a:pathLst>
              <a:path w="6755091" h="6130246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 rot="2223819">
            <a:off x="10214960" y="-5715833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-830107" y="-129638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 rot="-8194833">
            <a:off x="14482979" y="8370874"/>
            <a:ext cx="5020066" cy="5020066"/>
          </a:xfrm>
          <a:custGeom>
            <a:avLst/>
            <a:gdLst/>
            <a:ahLst/>
            <a:cxnLst/>
            <a:rect l="l" t="t" r="r" b="b"/>
            <a:pathLst>
              <a:path w="5020066" h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518360" y="622001"/>
            <a:ext cx="1173233" cy="1164700"/>
          </a:xfrm>
          <a:custGeom>
            <a:avLst/>
            <a:gdLst/>
            <a:ahLst/>
            <a:cxnLst/>
            <a:rect l="l" t="t" r="r" b="b"/>
            <a:pathLst>
              <a:path w="1173233" h="1164700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3165975" y="2291407"/>
            <a:ext cx="11730206" cy="7038124"/>
          </a:xfrm>
          <a:custGeom>
            <a:avLst/>
            <a:gdLst/>
            <a:ahLst/>
            <a:cxnLst/>
            <a:rect l="l" t="t" r="r" b="b"/>
            <a:pathLst>
              <a:path w="11730206" h="7038124">
                <a:moveTo>
                  <a:pt x="0" y="0"/>
                </a:moveTo>
                <a:lnTo>
                  <a:pt x="11730206" y="0"/>
                </a:lnTo>
                <a:lnTo>
                  <a:pt x="11730206" y="7038124"/>
                </a:lnTo>
                <a:lnTo>
                  <a:pt x="0" y="70381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8" name="TextBox 8"/>
          <p:cNvSpPr txBox="1"/>
          <p:nvPr/>
        </p:nvSpPr>
        <p:spPr>
          <a:xfrm>
            <a:off x="2239051" y="942975"/>
            <a:ext cx="13809898" cy="853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sz="5000" b="1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CRONOLOGÍA DE ITERACIONES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155</Words>
  <Application>Microsoft Office PowerPoint</Application>
  <PresentationFormat>Personalizado</PresentationFormat>
  <Paragraphs>19</Paragraphs>
  <Slides>14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Nickainley</vt:lpstr>
      <vt:lpstr>Now Bold</vt:lpstr>
      <vt:lpstr>Calibri</vt:lpstr>
      <vt:lpstr>DM Sans Bold Italics</vt:lpstr>
      <vt:lpstr>Arial</vt:lpstr>
      <vt:lpstr>Office Theme</vt:lpstr>
      <vt:lpstr>Hoja de cálculo de Microsoft Excel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Acechia</dc:title>
  <cp:lastModifiedBy>Carolina Estefania Medina Soto</cp:lastModifiedBy>
  <cp:revision>3</cp:revision>
  <dcterms:created xsi:type="dcterms:W3CDTF">2006-08-16T00:00:00Z</dcterms:created>
  <dcterms:modified xsi:type="dcterms:W3CDTF">2025-09-09T20:46:03Z</dcterms:modified>
  <dc:identifier>DAF2yDkgJkc</dc:identifier>
</cp:coreProperties>
</file>