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Now Bold" charset="1" panose="00000800000000000000"/>
      <p:regular r:id="rId20"/>
    </p:embeddedFont>
    <p:embeddedFont>
      <p:font typeface="DM Sans Bold Italics" charset="1" panose="00000000000000000000"/>
      <p:regular r:id="rId21"/>
    </p:embeddedFont>
    <p:embeddedFont>
      <p:font typeface="Nickainley" charset="1" panose="000005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0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2.png" Type="http://schemas.openxmlformats.org/officeDocument/2006/relationships/image"/><Relationship Id="rId4" Target="../media/image23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4.png" Type="http://schemas.openxmlformats.org/officeDocument/2006/relationships/image"/><Relationship Id="rId8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748409">
            <a:off x="-1871927" y="7973496"/>
            <a:ext cx="6755091" cy="6130246"/>
          </a:xfrm>
          <a:custGeom>
            <a:avLst/>
            <a:gdLst/>
            <a:ahLst/>
            <a:cxnLst/>
            <a:rect r="r" b="b" t="t" l="l"/>
            <a:pathLst>
              <a:path h="6130246" w="6755091">
                <a:moveTo>
                  <a:pt x="0" y="0"/>
                </a:moveTo>
                <a:lnTo>
                  <a:pt x="6755092" y="0"/>
                </a:lnTo>
                <a:lnTo>
                  <a:pt x="6755092" y="6130246"/>
                </a:lnTo>
                <a:lnTo>
                  <a:pt x="0" y="61302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223819">
            <a:off x="10214960" y="-5715833"/>
            <a:ext cx="12596877" cy="11431666"/>
          </a:xfrm>
          <a:custGeom>
            <a:avLst/>
            <a:gdLst/>
            <a:ahLst/>
            <a:cxnLst/>
            <a:rect r="r" b="b" t="t" l="l"/>
            <a:pathLst>
              <a:path h="11431666" w="12596877">
                <a:moveTo>
                  <a:pt x="0" y="0"/>
                </a:moveTo>
                <a:lnTo>
                  <a:pt x="12596877" y="0"/>
                </a:lnTo>
                <a:lnTo>
                  <a:pt x="12596877" y="11431666"/>
                </a:lnTo>
                <a:lnTo>
                  <a:pt x="0" y="114316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028700" y="-1435399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8194833">
            <a:off x="14482979" y="8370874"/>
            <a:ext cx="5020066" cy="5020066"/>
          </a:xfrm>
          <a:custGeom>
            <a:avLst/>
            <a:gdLst/>
            <a:ahLst/>
            <a:cxnLst/>
            <a:rect r="r" b="b" t="t" l="l"/>
            <a:pathLst>
              <a:path h="5020066" w="5020066">
                <a:moveTo>
                  <a:pt x="0" y="0"/>
                </a:moveTo>
                <a:lnTo>
                  <a:pt x="5020067" y="0"/>
                </a:lnTo>
                <a:lnTo>
                  <a:pt x="5020067" y="5020066"/>
                </a:lnTo>
                <a:lnTo>
                  <a:pt x="0" y="50200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289605" y="5017577"/>
            <a:ext cx="1173233" cy="1164700"/>
          </a:xfrm>
          <a:custGeom>
            <a:avLst/>
            <a:gdLst/>
            <a:ahLst/>
            <a:cxnLst/>
            <a:rect r="r" b="b" t="t" l="l"/>
            <a:pathLst>
              <a:path h="1164700" w="1173233">
                <a:moveTo>
                  <a:pt x="0" y="0"/>
                </a:moveTo>
                <a:lnTo>
                  <a:pt x="1173233" y="0"/>
                </a:lnTo>
                <a:lnTo>
                  <a:pt x="1173233" y="1164701"/>
                </a:lnTo>
                <a:lnTo>
                  <a:pt x="0" y="116470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16740" y="4758948"/>
            <a:ext cx="9644982" cy="1681959"/>
          </a:xfrm>
          <a:custGeom>
            <a:avLst/>
            <a:gdLst/>
            <a:ahLst/>
            <a:cxnLst/>
            <a:rect r="r" b="b" t="t" l="l"/>
            <a:pathLst>
              <a:path h="1681959" w="9644982">
                <a:moveTo>
                  <a:pt x="0" y="0"/>
                </a:moveTo>
                <a:lnTo>
                  <a:pt x="9644982" y="0"/>
                </a:lnTo>
                <a:lnTo>
                  <a:pt x="9644982" y="1681959"/>
                </a:lnTo>
                <a:lnTo>
                  <a:pt x="0" y="168195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316740" y="3293364"/>
            <a:ext cx="8547187" cy="1189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33"/>
              </a:lnSpc>
            </a:pPr>
            <a:r>
              <a:rPr lang="en-US" sz="6858" b="true">
                <a:solidFill>
                  <a:srgbClr val="048AFF"/>
                </a:solidFill>
                <a:latin typeface="Now Bold"/>
                <a:ea typeface="Now Bold"/>
                <a:cs typeface="Now Bold"/>
                <a:sym typeface="Now Bold"/>
              </a:rPr>
              <a:t>PROYECTO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91593" y="6697707"/>
            <a:ext cx="7827699" cy="502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52"/>
              </a:lnSpc>
              <a:spcBef>
                <a:spcPct val="0"/>
              </a:spcBef>
            </a:pPr>
            <a:r>
              <a:rPr lang="en-US" b="true" sz="3213" i="true">
                <a:solidFill>
                  <a:srgbClr val="404040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Presentado por: Carolina Medina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748409">
            <a:off x="-1871927" y="7973496"/>
            <a:ext cx="6755091" cy="6130246"/>
          </a:xfrm>
          <a:custGeom>
            <a:avLst/>
            <a:gdLst/>
            <a:ahLst/>
            <a:cxnLst/>
            <a:rect r="r" b="b" t="t" l="l"/>
            <a:pathLst>
              <a:path h="6130246" w="6755091">
                <a:moveTo>
                  <a:pt x="0" y="0"/>
                </a:moveTo>
                <a:lnTo>
                  <a:pt x="6755092" y="0"/>
                </a:lnTo>
                <a:lnTo>
                  <a:pt x="6755092" y="6130246"/>
                </a:lnTo>
                <a:lnTo>
                  <a:pt x="0" y="61302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223819">
            <a:off x="10214960" y="-5715833"/>
            <a:ext cx="12596877" cy="11431666"/>
          </a:xfrm>
          <a:custGeom>
            <a:avLst/>
            <a:gdLst/>
            <a:ahLst/>
            <a:cxnLst/>
            <a:rect r="r" b="b" t="t" l="l"/>
            <a:pathLst>
              <a:path h="11431666" w="12596877">
                <a:moveTo>
                  <a:pt x="0" y="0"/>
                </a:moveTo>
                <a:lnTo>
                  <a:pt x="12596877" y="0"/>
                </a:lnTo>
                <a:lnTo>
                  <a:pt x="12596877" y="11431666"/>
                </a:lnTo>
                <a:lnTo>
                  <a:pt x="0" y="11431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30107" y="-1296384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8194833">
            <a:off x="14482979" y="8370874"/>
            <a:ext cx="5020066" cy="5020066"/>
          </a:xfrm>
          <a:custGeom>
            <a:avLst/>
            <a:gdLst/>
            <a:ahLst/>
            <a:cxnLst/>
            <a:rect r="r" b="b" t="t" l="l"/>
            <a:pathLst>
              <a:path h="5020066" w="5020066">
                <a:moveTo>
                  <a:pt x="0" y="0"/>
                </a:moveTo>
                <a:lnTo>
                  <a:pt x="5020067" y="0"/>
                </a:lnTo>
                <a:lnTo>
                  <a:pt x="5020067" y="5020066"/>
                </a:lnTo>
                <a:lnTo>
                  <a:pt x="0" y="50200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3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18360" y="622001"/>
            <a:ext cx="1173233" cy="1164700"/>
          </a:xfrm>
          <a:custGeom>
            <a:avLst/>
            <a:gdLst/>
            <a:ahLst/>
            <a:cxnLst/>
            <a:rect r="r" b="b" t="t" l="l"/>
            <a:pathLst>
              <a:path h="1164700" w="1173233">
                <a:moveTo>
                  <a:pt x="0" y="0"/>
                </a:moveTo>
                <a:lnTo>
                  <a:pt x="1173233" y="0"/>
                </a:lnTo>
                <a:lnTo>
                  <a:pt x="1173233" y="1164700"/>
                </a:lnTo>
                <a:lnTo>
                  <a:pt x="0" y="11647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04977" y="2153980"/>
            <a:ext cx="15783605" cy="6786950"/>
          </a:xfrm>
          <a:custGeom>
            <a:avLst/>
            <a:gdLst/>
            <a:ahLst/>
            <a:cxnLst/>
            <a:rect r="r" b="b" t="t" l="l"/>
            <a:pathLst>
              <a:path h="6786950" w="15783605">
                <a:moveTo>
                  <a:pt x="0" y="0"/>
                </a:moveTo>
                <a:lnTo>
                  <a:pt x="15783605" y="0"/>
                </a:lnTo>
                <a:lnTo>
                  <a:pt x="15783605" y="6786950"/>
                </a:lnTo>
                <a:lnTo>
                  <a:pt x="0" y="678695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239051" y="942975"/>
            <a:ext cx="13809898" cy="853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50"/>
              </a:lnSpc>
            </a:pPr>
            <a:r>
              <a:rPr lang="en-US" b="true" sz="5000">
                <a:solidFill>
                  <a:srgbClr val="404040"/>
                </a:solidFill>
                <a:latin typeface="Now Bold"/>
                <a:ea typeface="Now Bold"/>
                <a:cs typeface="Now Bold"/>
                <a:sym typeface="Now Bold"/>
              </a:rPr>
              <a:t>CRONOGRAMA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748409">
            <a:off x="-1871927" y="7973496"/>
            <a:ext cx="6755091" cy="6130246"/>
          </a:xfrm>
          <a:custGeom>
            <a:avLst/>
            <a:gdLst/>
            <a:ahLst/>
            <a:cxnLst/>
            <a:rect r="r" b="b" t="t" l="l"/>
            <a:pathLst>
              <a:path h="6130246" w="6755091">
                <a:moveTo>
                  <a:pt x="0" y="0"/>
                </a:moveTo>
                <a:lnTo>
                  <a:pt x="6755092" y="0"/>
                </a:lnTo>
                <a:lnTo>
                  <a:pt x="6755092" y="6130246"/>
                </a:lnTo>
                <a:lnTo>
                  <a:pt x="0" y="61302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223819">
            <a:off x="10214960" y="-5715833"/>
            <a:ext cx="12596877" cy="11431666"/>
          </a:xfrm>
          <a:custGeom>
            <a:avLst/>
            <a:gdLst/>
            <a:ahLst/>
            <a:cxnLst/>
            <a:rect r="r" b="b" t="t" l="l"/>
            <a:pathLst>
              <a:path h="11431666" w="12596877">
                <a:moveTo>
                  <a:pt x="0" y="0"/>
                </a:moveTo>
                <a:lnTo>
                  <a:pt x="12596877" y="0"/>
                </a:lnTo>
                <a:lnTo>
                  <a:pt x="12596877" y="11431666"/>
                </a:lnTo>
                <a:lnTo>
                  <a:pt x="0" y="11431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30107" y="-1296384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8194833">
            <a:off x="14482979" y="8370874"/>
            <a:ext cx="5020066" cy="5020066"/>
          </a:xfrm>
          <a:custGeom>
            <a:avLst/>
            <a:gdLst/>
            <a:ahLst/>
            <a:cxnLst/>
            <a:rect r="r" b="b" t="t" l="l"/>
            <a:pathLst>
              <a:path h="5020066" w="5020066">
                <a:moveTo>
                  <a:pt x="0" y="0"/>
                </a:moveTo>
                <a:lnTo>
                  <a:pt x="5020067" y="0"/>
                </a:lnTo>
                <a:lnTo>
                  <a:pt x="5020067" y="5020066"/>
                </a:lnTo>
                <a:lnTo>
                  <a:pt x="0" y="50200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3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18360" y="622001"/>
            <a:ext cx="1173233" cy="1164700"/>
          </a:xfrm>
          <a:custGeom>
            <a:avLst/>
            <a:gdLst/>
            <a:ahLst/>
            <a:cxnLst/>
            <a:rect r="r" b="b" t="t" l="l"/>
            <a:pathLst>
              <a:path h="1164700" w="1173233">
                <a:moveTo>
                  <a:pt x="0" y="0"/>
                </a:moveTo>
                <a:lnTo>
                  <a:pt x="1173233" y="0"/>
                </a:lnTo>
                <a:lnTo>
                  <a:pt x="1173233" y="1164700"/>
                </a:lnTo>
                <a:lnTo>
                  <a:pt x="0" y="11647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152936" y="2199213"/>
            <a:ext cx="13809898" cy="7479577"/>
          </a:xfrm>
          <a:custGeom>
            <a:avLst/>
            <a:gdLst/>
            <a:ahLst/>
            <a:cxnLst/>
            <a:rect r="r" b="b" t="t" l="l"/>
            <a:pathLst>
              <a:path h="7479577" w="13809898">
                <a:moveTo>
                  <a:pt x="0" y="0"/>
                </a:moveTo>
                <a:lnTo>
                  <a:pt x="13809898" y="0"/>
                </a:lnTo>
                <a:lnTo>
                  <a:pt x="13809898" y="7479577"/>
                </a:lnTo>
                <a:lnTo>
                  <a:pt x="0" y="747957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239051" y="858052"/>
            <a:ext cx="13809898" cy="853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50"/>
              </a:lnSpc>
            </a:pPr>
            <a:r>
              <a:rPr lang="en-US" b="true" sz="5000">
                <a:solidFill>
                  <a:srgbClr val="404040"/>
                </a:solidFill>
                <a:latin typeface="Now Bold"/>
                <a:ea typeface="Now Bold"/>
                <a:cs typeface="Now Bold"/>
                <a:sym typeface="Now Bold"/>
              </a:rPr>
              <a:t>EVALUACIÓN DE COSTOS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748409">
            <a:off x="-1871927" y="7973496"/>
            <a:ext cx="6755091" cy="6130246"/>
          </a:xfrm>
          <a:custGeom>
            <a:avLst/>
            <a:gdLst/>
            <a:ahLst/>
            <a:cxnLst/>
            <a:rect r="r" b="b" t="t" l="l"/>
            <a:pathLst>
              <a:path h="6130246" w="6755091">
                <a:moveTo>
                  <a:pt x="0" y="0"/>
                </a:moveTo>
                <a:lnTo>
                  <a:pt x="6755092" y="0"/>
                </a:lnTo>
                <a:lnTo>
                  <a:pt x="6755092" y="6130246"/>
                </a:lnTo>
                <a:lnTo>
                  <a:pt x="0" y="61302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830107" y="-1296384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8194833">
            <a:off x="14482979" y="8370874"/>
            <a:ext cx="5020066" cy="5020066"/>
          </a:xfrm>
          <a:custGeom>
            <a:avLst/>
            <a:gdLst/>
            <a:ahLst/>
            <a:cxnLst/>
            <a:rect r="r" b="b" t="t" l="l"/>
            <a:pathLst>
              <a:path h="5020066" w="5020066">
                <a:moveTo>
                  <a:pt x="0" y="0"/>
                </a:moveTo>
                <a:lnTo>
                  <a:pt x="5020067" y="0"/>
                </a:lnTo>
                <a:lnTo>
                  <a:pt x="5020067" y="5020066"/>
                </a:lnTo>
                <a:lnTo>
                  <a:pt x="0" y="50200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3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567039" y="1684066"/>
            <a:ext cx="13153923" cy="7744372"/>
          </a:xfrm>
          <a:custGeom>
            <a:avLst/>
            <a:gdLst/>
            <a:ahLst/>
            <a:cxnLst/>
            <a:rect r="r" b="b" t="t" l="l"/>
            <a:pathLst>
              <a:path h="7744372" w="13153923">
                <a:moveTo>
                  <a:pt x="0" y="0"/>
                </a:moveTo>
                <a:lnTo>
                  <a:pt x="13153922" y="0"/>
                </a:lnTo>
                <a:lnTo>
                  <a:pt x="13153922" y="7744372"/>
                </a:lnTo>
                <a:lnTo>
                  <a:pt x="0" y="774437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2239051" y="675291"/>
            <a:ext cx="13809898" cy="853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50"/>
              </a:lnSpc>
            </a:pPr>
            <a:r>
              <a:rPr lang="en-US" b="true" sz="5000">
                <a:solidFill>
                  <a:srgbClr val="404040"/>
                </a:solidFill>
                <a:latin typeface="Now Bold"/>
                <a:ea typeface="Now Bold"/>
                <a:cs typeface="Now Bold"/>
                <a:sym typeface="Now Bold"/>
              </a:rPr>
              <a:t>RBS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748409">
            <a:off x="-1871927" y="7973496"/>
            <a:ext cx="6755091" cy="6130246"/>
          </a:xfrm>
          <a:custGeom>
            <a:avLst/>
            <a:gdLst/>
            <a:ahLst/>
            <a:cxnLst/>
            <a:rect r="r" b="b" t="t" l="l"/>
            <a:pathLst>
              <a:path h="6130246" w="6755091">
                <a:moveTo>
                  <a:pt x="0" y="0"/>
                </a:moveTo>
                <a:lnTo>
                  <a:pt x="6755092" y="0"/>
                </a:lnTo>
                <a:lnTo>
                  <a:pt x="6755092" y="6130246"/>
                </a:lnTo>
                <a:lnTo>
                  <a:pt x="0" y="61302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830107" y="-1296384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8194833">
            <a:off x="14482979" y="8370874"/>
            <a:ext cx="5020066" cy="5020066"/>
          </a:xfrm>
          <a:custGeom>
            <a:avLst/>
            <a:gdLst/>
            <a:ahLst/>
            <a:cxnLst/>
            <a:rect r="r" b="b" t="t" l="l"/>
            <a:pathLst>
              <a:path h="5020066" w="5020066">
                <a:moveTo>
                  <a:pt x="0" y="0"/>
                </a:moveTo>
                <a:lnTo>
                  <a:pt x="5020067" y="0"/>
                </a:lnTo>
                <a:lnTo>
                  <a:pt x="5020067" y="5020066"/>
                </a:lnTo>
                <a:lnTo>
                  <a:pt x="0" y="50200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3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3683538"/>
            <a:ext cx="15964312" cy="3033219"/>
          </a:xfrm>
          <a:custGeom>
            <a:avLst/>
            <a:gdLst/>
            <a:ahLst/>
            <a:cxnLst/>
            <a:rect r="r" b="b" t="t" l="l"/>
            <a:pathLst>
              <a:path h="3033219" w="15964312">
                <a:moveTo>
                  <a:pt x="0" y="0"/>
                </a:moveTo>
                <a:lnTo>
                  <a:pt x="15964312" y="0"/>
                </a:lnTo>
                <a:lnTo>
                  <a:pt x="15964312" y="3033219"/>
                </a:lnTo>
                <a:lnTo>
                  <a:pt x="0" y="303321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2004502" y="2211206"/>
            <a:ext cx="13809898" cy="853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50"/>
              </a:lnSpc>
            </a:pPr>
            <a:r>
              <a:rPr lang="en-US" b="true" sz="5000">
                <a:solidFill>
                  <a:srgbClr val="404040"/>
                </a:solidFill>
                <a:latin typeface="Now Bold"/>
                <a:ea typeface="Now Bold"/>
                <a:cs typeface="Now Bold"/>
                <a:sym typeface="Now Bold"/>
              </a:rPr>
              <a:t>RBS DE ALTO RIESGO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748409">
            <a:off x="-1871927" y="7973496"/>
            <a:ext cx="6755091" cy="6130246"/>
          </a:xfrm>
          <a:custGeom>
            <a:avLst/>
            <a:gdLst/>
            <a:ahLst/>
            <a:cxnLst/>
            <a:rect r="r" b="b" t="t" l="l"/>
            <a:pathLst>
              <a:path h="6130246" w="6755091">
                <a:moveTo>
                  <a:pt x="0" y="0"/>
                </a:moveTo>
                <a:lnTo>
                  <a:pt x="6755092" y="0"/>
                </a:lnTo>
                <a:lnTo>
                  <a:pt x="6755092" y="6130246"/>
                </a:lnTo>
                <a:lnTo>
                  <a:pt x="0" y="61302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830107" y="-1296384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8194833">
            <a:off x="14482979" y="8370874"/>
            <a:ext cx="5020066" cy="5020066"/>
          </a:xfrm>
          <a:custGeom>
            <a:avLst/>
            <a:gdLst/>
            <a:ahLst/>
            <a:cxnLst/>
            <a:rect r="r" b="b" t="t" l="l"/>
            <a:pathLst>
              <a:path h="5020066" w="5020066">
                <a:moveTo>
                  <a:pt x="0" y="0"/>
                </a:moveTo>
                <a:lnTo>
                  <a:pt x="5020067" y="0"/>
                </a:lnTo>
                <a:lnTo>
                  <a:pt x="5020067" y="5020066"/>
                </a:lnTo>
                <a:lnTo>
                  <a:pt x="0" y="50200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3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18360" y="622001"/>
            <a:ext cx="1173233" cy="1164700"/>
          </a:xfrm>
          <a:custGeom>
            <a:avLst/>
            <a:gdLst/>
            <a:ahLst/>
            <a:cxnLst/>
            <a:rect r="r" b="b" t="t" l="l"/>
            <a:pathLst>
              <a:path h="1164700" w="1173233">
                <a:moveTo>
                  <a:pt x="0" y="0"/>
                </a:moveTo>
                <a:lnTo>
                  <a:pt x="1173233" y="0"/>
                </a:lnTo>
                <a:lnTo>
                  <a:pt x="1173233" y="1164700"/>
                </a:lnTo>
                <a:lnTo>
                  <a:pt x="0" y="11647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122721" y="3848941"/>
            <a:ext cx="14013601" cy="3799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48"/>
              </a:lnSpc>
            </a:pPr>
            <a:r>
              <a:rPr lang="en-US" sz="28448">
                <a:solidFill>
                  <a:srgbClr val="8C52FF"/>
                </a:solidFill>
                <a:latin typeface="Nickainley"/>
                <a:ea typeface="Nickainley"/>
                <a:cs typeface="Nickainley"/>
                <a:sym typeface="Nickainley"/>
              </a:rPr>
              <a:t>Gracias!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748409">
            <a:off x="-1871927" y="7973496"/>
            <a:ext cx="6755091" cy="6130246"/>
          </a:xfrm>
          <a:custGeom>
            <a:avLst/>
            <a:gdLst/>
            <a:ahLst/>
            <a:cxnLst/>
            <a:rect r="r" b="b" t="t" l="l"/>
            <a:pathLst>
              <a:path h="6130246" w="6755091">
                <a:moveTo>
                  <a:pt x="0" y="0"/>
                </a:moveTo>
                <a:lnTo>
                  <a:pt x="6755092" y="0"/>
                </a:lnTo>
                <a:lnTo>
                  <a:pt x="6755092" y="6130246"/>
                </a:lnTo>
                <a:lnTo>
                  <a:pt x="0" y="61302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223819">
            <a:off x="10214960" y="-5715833"/>
            <a:ext cx="12596877" cy="11431666"/>
          </a:xfrm>
          <a:custGeom>
            <a:avLst/>
            <a:gdLst/>
            <a:ahLst/>
            <a:cxnLst/>
            <a:rect r="r" b="b" t="t" l="l"/>
            <a:pathLst>
              <a:path h="11431666" w="12596877">
                <a:moveTo>
                  <a:pt x="0" y="0"/>
                </a:moveTo>
                <a:lnTo>
                  <a:pt x="12596877" y="0"/>
                </a:lnTo>
                <a:lnTo>
                  <a:pt x="12596877" y="11431666"/>
                </a:lnTo>
                <a:lnTo>
                  <a:pt x="0" y="11431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962715" y="3852540"/>
            <a:ext cx="12177830" cy="2994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24"/>
              </a:lnSpc>
            </a:pPr>
            <a:r>
              <a:rPr lang="en-US" b="true" sz="2499">
                <a:solidFill>
                  <a:srgbClr val="545454"/>
                </a:solidFill>
                <a:latin typeface="Now Bold"/>
                <a:ea typeface="Now Bold"/>
                <a:cs typeface="Now Bold"/>
                <a:sym typeface="Now Bold"/>
              </a:rPr>
              <a:t>EL AUMENTO DEL ACCESO A PRODUCTOS FINANCIEROS HA FACILITADO LA OBTENCIÓN DE CRÉDITOS POR PARTE DE DIVERSOS CLIENTES. </a:t>
            </a:r>
          </a:p>
          <a:p>
            <a:pPr algn="just">
              <a:lnSpc>
                <a:spcPts val="3424"/>
              </a:lnSpc>
            </a:pPr>
            <a:r>
              <a:rPr lang="en-US" b="true" sz="2499">
                <a:solidFill>
                  <a:srgbClr val="545454"/>
                </a:solidFill>
                <a:latin typeface="Now Bold"/>
                <a:ea typeface="Now Bold"/>
                <a:cs typeface="Now Bold"/>
                <a:sym typeface="Now Bold"/>
              </a:rPr>
              <a:t>SIN EMBARGO, ESTO TAMBIÉN HA INCREMENTADO LOS INTENTOS DE FRAUDE BANCARIO, ESPECIALMENTE EN LA SOLICITUD DE CRÉDITOS. </a:t>
            </a:r>
          </a:p>
          <a:p>
            <a:pPr algn="just">
              <a:lnSpc>
                <a:spcPts val="3424"/>
              </a:lnSpc>
            </a:pPr>
            <a:r>
              <a:rPr lang="en-US" b="true" sz="2499">
                <a:solidFill>
                  <a:srgbClr val="545454"/>
                </a:solidFill>
                <a:latin typeface="Now Bold"/>
                <a:ea typeface="Now Bold"/>
                <a:cs typeface="Now Bold"/>
                <a:sym typeface="Now Bold"/>
              </a:rPr>
              <a:t>LOS SISTEMAS ACTUALES SON REACTIVOS Y NO ANTICIPAN COMPORTAMIENTOS SOSPECHOSOS, LO QUE EXPONE AL BANCO A RIESGOS FINANCIEROS SIGNIFICATIVOS.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830107" y="-1296384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8194833">
            <a:off x="14482979" y="8370874"/>
            <a:ext cx="5020066" cy="5020066"/>
          </a:xfrm>
          <a:custGeom>
            <a:avLst/>
            <a:gdLst/>
            <a:ahLst/>
            <a:cxnLst/>
            <a:rect r="r" b="b" t="t" l="l"/>
            <a:pathLst>
              <a:path h="5020066" w="5020066">
                <a:moveTo>
                  <a:pt x="0" y="0"/>
                </a:moveTo>
                <a:lnTo>
                  <a:pt x="5020067" y="0"/>
                </a:lnTo>
                <a:lnTo>
                  <a:pt x="5020067" y="5020066"/>
                </a:lnTo>
                <a:lnTo>
                  <a:pt x="0" y="50200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3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429287" y="1965209"/>
            <a:ext cx="13809898" cy="853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50"/>
              </a:lnSpc>
            </a:pPr>
            <a:r>
              <a:rPr lang="en-US" b="true" sz="5000">
                <a:solidFill>
                  <a:srgbClr val="545454"/>
                </a:solidFill>
                <a:latin typeface="Now Bold"/>
                <a:ea typeface="Now Bold"/>
                <a:cs typeface="Now Bold"/>
                <a:sym typeface="Now Bold"/>
              </a:rPr>
              <a:t>CONTEXTO DEL ´PROBLEMA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518360" y="622001"/>
            <a:ext cx="1173233" cy="1164700"/>
          </a:xfrm>
          <a:custGeom>
            <a:avLst/>
            <a:gdLst/>
            <a:ahLst/>
            <a:cxnLst/>
            <a:rect r="r" b="b" t="t" l="l"/>
            <a:pathLst>
              <a:path h="1164700" w="1173233">
                <a:moveTo>
                  <a:pt x="0" y="0"/>
                </a:moveTo>
                <a:lnTo>
                  <a:pt x="1173233" y="0"/>
                </a:lnTo>
                <a:lnTo>
                  <a:pt x="1173233" y="1164700"/>
                </a:lnTo>
                <a:lnTo>
                  <a:pt x="0" y="11647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748409">
            <a:off x="-1871927" y="7973496"/>
            <a:ext cx="6755091" cy="6130246"/>
          </a:xfrm>
          <a:custGeom>
            <a:avLst/>
            <a:gdLst/>
            <a:ahLst/>
            <a:cxnLst/>
            <a:rect r="r" b="b" t="t" l="l"/>
            <a:pathLst>
              <a:path h="6130246" w="6755091">
                <a:moveTo>
                  <a:pt x="0" y="0"/>
                </a:moveTo>
                <a:lnTo>
                  <a:pt x="6755092" y="0"/>
                </a:lnTo>
                <a:lnTo>
                  <a:pt x="6755092" y="6130246"/>
                </a:lnTo>
                <a:lnTo>
                  <a:pt x="0" y="61302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223819">
            <a:off x="10214960" y="-5715833"/>
            <a:ext cx="12596877" cy="11431666"/>
          </a:xfrm>
          <a:custGeom>
            <a:avLst/>
            <a:gdLst/>
            <a:ahLst/>
            <a:cxnLst/>
            <a:rect r="r" b="b" t="t" l="l"/>
            <a:pathLst>
              <a:path h="11431666" w="12596877">
                <a:moveTo>
                  <a:pt x="0" y="0"/>
                </a:moveTo>
                <a:lnTo>
                  <a:pt x="12596877" y="0"/>
                </a:lnTo>
                <a:lnTo>
                  <a:pt x="12596877" y="11431666"/>
                </a:lnTo>
                <a:lnTo>
                  <a:pt x="0" y="11431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907713" y="3852540"/>
            <a:ext cx="12177830" cy="256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24"/>
              </a:lnSpc>
            </a:pPr>
            <a:r>
              <a:rPr lang="en-US" b="true" sz="2499">
                <a:solidFill>
                  <a:srgbClr val="404040"/>
                </a:solidFill>
                <a:latin typeface="Now Bold"/>
                <a:ea typeface="Now Bold"/>
                <a:cs typeface="Now Bold"/>
                <a:sym typeface="Now Bold"/>
              </a:rPr>
              <a:t>DETECTAR, CON UN MODELO PREDICTIVO, A AQUELLOS CLIENTES QUE SON SUSCEPTIBLES A COMETER FRAUDES BANCARIOS EN LA OBTENCIÓN DE CRÉDITOS, MEDIANTE EL ANALISIS DEL HISTORIAL DE PAGOS DE LAS TARJETAS DE CREDITO. PROPORCIONANDO UN PORCENTAJE DE RIESGO QUE PERMITA A LOS ANALISTAS TOMAR DECISIONES FUNDAMENTADAS AL MOMENTO DE EVALUAR UNA SOLICITUD.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830107" y="-1296384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8194833">
            <a:off x="14482979" y="8370874"/>
            <a:ext cx="5020066" cy="5020066"/>
          </a:xfrm>
          <a:custGeom>
            <a:avLst/>
            <a:gdLst/>
            <a:ahLst/>
            <a:cxnLst/>
            <a:rect r="r" b="b" t="t" l="l"/>
            <a:pathLst>
              <a:path h="5020066" w="5020066">
                <a:moveTo>
                  <a:pt x="0" y="0"/>
                </a:moveTo>
                <a:lnTo>
                  <a:pt x="5020067" y="0"/>
                </a:lnTo>
                <a:lnTo>
                  <a:pt x="5020067" y="5020066"/>
                </a:lnTo>
                <a:lnTo>
                  <a:pt x="0" y="50200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3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429287" y="1965209"/>
            <a:ext cx="13809898" cy="853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50"/>
              </a:lnSpc>
            </a:pPr>
            <a:r>
              <a:rPr lang="en-US" b="true" sz="5000">
                <a:solidFill>
                  <a:srgbClr val="404040"/>
                </a:solidFill>
                <a:latin typeface="Now Bold"/>
                <a:ea typeface="Now Bold"/>
                <a:cs typeface="Now Bold"/>
                <a:sym typeface="Now Bold"/>
              </a:rPr>
              <a:t>PROBLEMA A RESOLVER 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518360" y="622001"/>
            <a:ext cx="1173233" cy="1164700"/>
          </a:xfrm>
          <a:custGeom>
            <a:avLst/>
            <a:gdLst/>
            <a:ahLst/>
            <a:cxnLst/>
            <a:rect r="r" b="b" t="t" l="l"/>
            <a:pathLst>
              <a:path h="1164700" w="1173233">
                <a:moveTo>
                  <a:pt x="0" y="0"/>
                </a:moveTo>
                <a:lnTo>
                  <a:pt x="1173233" y="0"/>
                </a:lnTo>
                <a:lnTo>
                  <a:pt x="1173233" y="1164700"/>
                </a:lnTo>
                <a:lnTo>
                  <a:pt x="0" y="11647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748409">
            <a:off x="-1871927" y="7973496"/>
            <a:ext cx="6755091" cy="6130246"/>
          </a:xfrm>
          <a:custGeom>
            <a:avLst/>
            <a:gdLst/>
            <a:ahLst/>
            <a:cxnLst/>
            <a:rect r="r" b="b" t="t" l="l"/>
            <a:pathLst>
              <a:path h="6130246" w="6755091">
                <a:moveTo>
                  <a:pt x="0" y="0"/>
                </a:moveTo>
                <a:lnTo>
                  <a:pt x="6755092" y="0"/>
                </a:lnTo>
                <a:lnTo>
                  <a:pt x="6755092" y="6130246"/>
                </a:lnTo>
                <a:lnTo>
                  <a:pt x="0" y="61302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223819">
            <a:off x="10214960" y="-5715833"/>
            <a:ext cx="12596877" cy="11431666"/>
          </a:xfrm>
          <a:custGeom>
            <a:avLst/>
            <a:gdLst/>
            <a:ahLst/>
            <a:cxnLst/>
            <a:rect r="r" b="b" t="t" l="l"/>
            <a:pathLst>
              <a:path h="11431666" w="12596877">
                <a:moveTo>
                  <a:pt x="0" y="0"/>
                </a:moveTo>
                <a:lnTo>
                  <a:pt x="12596877" y="0"/>
                </a:lnTo>
                <a:lnTo>
                  <a:pt x="12596877" y="11431666"/>
                </a:lnTo>
                <a:lnTo>
                  <a:pt x="0" y="11431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30107" y="-1296384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8194833">
            <a:off x="14482979" y="8370874"/>
            <a:ext cx="5020066" cy="5020066"/>
          </a:xfrm>
          <a:custGeom>
            <a:avLst/>
            <a:gdLst/>
            <a:ahLst/>
            <a:cxnLst/>
            <a:rect r="r" b="b" t="t" l="l"/>
            <a:pathLst>
              <a:path h="5020066" w="5020066">
                <a:moveTo>
                  <a:pt x="0" y="0"/>
                </a:moveTo>
                <a:lnTo>
                  <a:pt x="5020067" y="0"/>
                </a:lnTo>
                <a:lnTo>
                  <a:pt x="5020067" y="5020066"/>
                </a:lnTo>
                <a:lnTo>
                  <a:pt x="0" y="50200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3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18360" y="622001"/>
            <a:ext cx="1173233" cy="1164700"/>
          </a:xfrm>
          <a:custGeom>
            <a:avLst/>
            <a:gdLst/>
            <a:ahLst/>
            <a:cxnLst/>
            <a:rect r="r" b="b" t="t" l="l"/>
            <a:pathLst>
              <a:path h="1164700" w="1173233">
                <a:moveTo>
                  <a:pt x="0" y="0"/>
                </a:moveTo>
                <a:lnTo>
                  <a:pt x="1173233" y="0"/>
                </a:lnTo>
                <a:lnTo>
                  <a:pt x="1173233" y="1164700"/>
                </a:lnTo>
                <a:lnTo>
                  <a:pt x="0" y="11647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364462" y="3393228"/>
            <a:ext cx="1258497" cy="1258497"/>
          </a:xfrm>
          <a:custGeom>
            <a:avLst/>
            <a:gdLst/>
            <a:ahLst/>
            <a:cxnLst/>
            <a:rect r="r" b="b" t="t" l="l"/>
            <a:pathLst>
              <a:path h="1258497" w="1258497">
                <a:moveTo>
                  <a:pt x="0" y="0"/>
                </a:moveTo>
                <a:lnTo>
                  <a:pt x="1258496" y="0"/>
                </a:lnTo>
                <a:lnTo>
                  <a:pt x="1258496" y="1258497"/>
                </a:lnTo>
                <a:lnTo>
                  <a:pt x="0" y="125849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786407" y="6227397"/>
            <a:ext cx="1613515" cy="1613515"/>
          </a:xfrm>
          <a:custGeom>
            <a:avLst/>
            <a:gdLst/>
            <a:ahLst/>
            <a:cxnLst/>
            <a:rect r="r" b="b" t="t" l="l"/>
            <a:pathLst>
              <a:path h="1613515" w="1613515">
                <a:moveTo>
                  <a:pt x="0" y="0"/>
                </a:moveTo>
                <a:lnTo>
                  <a:pt x="1613516" y="0"/>
                </a:lnTo>
                <a:lnTo>
                  <a:pt x="1613516" y="1613515"/>
                </a:lnTo>
                <a:lnTo>
                  <a:pt x="0" y="161351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544899" y="3293532"/>
            <a:ext cx="2782720" cy="1117150"/>
          </a:xfrm>
          <a:custGeom>
            <a:avLst/>
            <a:gdLst/>
            <a:ahLst/>
            <a:cxnLst/>
            <a:rect r="r" b="b" t="t" l="l"/>
            <a:pathLst>
              <a:path h="1117150" w="2782720">
                <a:moveTo>
                  <a:pt x="0" y="0"/>
                </a:moveTo>
                <a:lnTo>
                  <a:pt x="2782720" y="0"/>
                </a:lnTo>
                <a:lnTo>
                  <a:pt x="2782720" y="1117150"/>
                </a:lnTo>
                <a:lnTo>
                  <a:pt x="0" y="111715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589058" y="6100958"/>
            <a:ext cx="1453454" cy="1866394"/>
          </a:xfrm>
          <a:custGeom>
            <a:avLst/>
            <a:gdLst/>
            <a:ahLst/>
            <a:cxnLst/>
            <a:rect r="r" b="b" t="t" l="l"/>
            <a:pathLst>
              <a:path h="1866394" w="1453454">
                <a:moveTo>
                  <a:pt x="0" y="0"/>
                </a:moveTo>
                <a:lnTo>
                  <a:pt x="1453454" y="0"/>
                </a:lnTo>
                <a:lnTo>
                  <a:pt x="1453454" y="1866393"/>
                </a:lnTo>
                <a:lnTo>
                  <a:pt x="0" y="186639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467243" y="5790022"/>
            <a:ext cx="3408735" cy="2177330"/>
          </a:xfrm>
          <a:custGeom>
            <a:avLst/>
            <a:gdLst/>
            <a:ahLst/>
            <a:cxnLst/>
            <a:rect r="r" b="b" t="t" l="l"/>
            <a:pathLst>
              <a:path h="2177330" w="3408735">
                <a:moveTo>
                  <a:pt x="0" y="0"/>
                </a:moveTo>
                <a:lnTo>
                  <a:pt x="3408736" y="0"/>
                </a:lnTo>
                <a:lnTo>
                  <a:pt x="3408736" y="2177329"/>
                </a:lnTo>
                <a:lnTo>
                  <a:pt x="0" y="217732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941468" y="6059218"/>
            <a:ext cx="3035071" cy="1638938"/>
          </a:xfrm>
          <a:custGeom>
            <a:avLst/>
            <a:gdLst/>
            <a:ahLst/>
            <a:cxnLst/>
            <a:rect r="r" b="b" t="t" l="l"/>
            <a:pathLst>
              <a:path h="1638938" w="3035071">
                <a:moveTo>
                  <a:pt x="0" y="0"/>
                </a:moveTo>
                <a:lnTo>
                  <a:pt x="3035070" y="0"/>
                </a:lnTo>
                <a:lnTo>
                  <a:pt x="3035070" y="1638938"/>
                </a:lnTo>
                <a:lnTo>
                  <a:pt x="0" y="16389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429287" y="1965209"/>
            <a:ext cx="13809898" cy="853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50"/>
              </a:lnSpc>
            </a:pPr>
            <a:r>
              <a:rPr lang="en-US" b="true" sz="5000">
                <a:solidFill>
                  <a:srgbClr val="404040"/>
                </a:solidFill>
                <a:latin typeface="Now Bold"/>
                <a:ea typeface="Now Bold"/>
                <a:cs typeface="Now Bold"/>
                <a:sym typeface="Now Bold"/>
              </a:rPr>
              <a:t>ARQUITECTURA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748409">
            <a:off x="-1871927" y="7973496"/>
            <a:ext cx="6755091" cy="6130246"/>
          </a:xfrm>
          <a:custGeom>
            <a:avLst/>
            <a:gdLst/>
            <a:ahLst/>
            <a:cxnLst/>
            <a:rect r="r" b="b" t="t" l="l"/>
            <a:pathLst>
              <a:path h="6130246" w="6755091">
                <a:moveTo>
                  <a:pt x="0" y="0"/>
                </a:moveTo>
                <a:lnTo>
                  <a:pt x="6755092" y="0"/>
                </a:lnTo>
                <a:lnTo>
                  <a:pt x="6755092" y="6130246"/>
                </a:lnTo>
                <a:lnTo>
                  <a:pt x="0" y="61302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223819">
            <a:off x="10214960" y="-5715833"/>
            <a:ext cx="12596877" cy="11431666"/>
          </a:xfrm>
          <a:custGeom>
            <a:avLst/>
            <a:gdLst/>
            <a:ahLst/>
            <a:cxnLst/>
            <a:rect r="r" b="b" t="t" l="l"/>
            <a:pathLst>
              <a:path h="11431666" w="12596877">
                <a:moveTo>
                  <a:pt x="0" y="0"/>
                </a:moveTo>
                <a:lnTo>
                  <a:pt x="12596877" y="0"/>
                </a:lnTo>
                <a:lnTo>
                  <a:pt x="12596877" y="11431666"/>
                </a:lnTo>
                <a:lnTo>
                  <a:pt x="0" y="11431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30107" y="-1296384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8194833">
            <a:off x="14482979" y="8370874"/>
            <a:ext cx="5020066" cy="5020066"/>
          </a:xfrm>
          <a:custGeom>
            <a:avLst/>
            <a:gdLst/>
            <a:ahLst/>
            <a:cxnLst/>
            <a:rect r="r" b="b" t="t" l="l"/>
            <a:pathLst>
              <a:path h="5020066" w="5020066">
                <a:moveTo>
                  <a:pt x="0" y="0"/>
                </a:moveTo>
                <a:lnTo>
                  <a:pt x="5020067" y="0"/>
                </a:lnTo>
                <a:lnTo>
                  <a:pt x="5020067" y="5020066"/>
                </a:lnTo>
                <a:lnTo>
                  <a:pt x="0" y="50200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3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18360" y="622001"/>
            <a:ext cx="1173233" cy="1164700"/>
          </a:xfrm>
          <a:custGeom>
            <a:avLst/>
            <a:gdLst/>
            <a:ahLst/>
            <a:cxnLst/>
            <a:rect r="r" b="b" t="t" l="l"/>
            <a:pathLst>
              <a:path h="1164700" w="1173233">
                <a:moveTo>
                  <a:pt x="0" y="0"/>
                </a:moveTo>
                <a:lnTo>
                  <a:pt x="1173233" y="0"/>
                </a:lnTo>
                <a:lnTo>
                  <a:pt x="1173233" y="1164700"/>
                </a:lnTo>
                <a:lnTo>
                  <a:pt x="0" y="11647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560635" y="2387840"/>
            <a:ext cx="8111905" cy="7085265"/>
          </a:xfrm>
          <a:custGeom>
            <a:avLst/>
            <a:gdLst/>
            <a:ahLst/>
            <a:cxnLst/>
            <a:rect r="r" b="b" t="t" l="l"/>
            <a:pathLst>
              <a:path h="7085265" w="8111905">
                <a:moveTo>
                  <a:pt x="0" y="0"/>
                </a:moveTo>
                <a:lnTo>
                  <a:pt x="8111906" y="0"/>
                </a:lnTo>
                <a:lnTo>
                  <a:pt x="8111906" y="7085265"/>
                </a:lnTo>
                <a:lnTo>
                  <a:pt x="0" y="708526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05619" y="1032294"/>
            <a:ext cx="13809898" cy="853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50"/>
              </a:lnSpc>
            </a:pPr>
            <a:r>
              <a:rPr lang="en-US" b="true" sz="5000">
                <a:solidFill>
                  <a:srgbClr val="404040"/>
                </a:solidFill>
                <a:latin typeface="Now Bold"/>
                <a:ea typeface="Now Bold"/>
                <a:cs typeface="Now Bold"/>
                <a:sym typeface="Now Bold"/>
              </a:rPr>
              <a:t>METODOLOGIA CRISP-DM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748409">
            <a:off x="-1871927" y="7973496"/>
            <a:ext cx="6755091" cy="6130246"/>
          </a:xfrm>
          <a:custGeom>
            <a:avLst/>
            <a:gdLst/>
            <a:ahLst/>
            <a:cxnLst/>
            <a:rect r="r" b="b" t="t" l="l"/>
            <a:pathLst>
              <a:path h="6130246" w="6755091">
                <a:moveTo>
                  <a:pt x="0" y="0"/>
                </a:moveTo>
                <a:lnTo>
                  <a:pt x="6755092" y="0"/>
                </a:lnTo>
                <a:lnTo>
                  <a:pt x="6755092" y="6130246"/>
                </a:lnTo>
                <a:lnTo>
                  <a:pt x="0" y="61302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223819">
            <a:off x="10214960" y="-5715833"/>
            <a:ext cx="12596877" cy="11431666"/>
          </a:xfrm>
          <a:custGeom>
            <a:avLst/>
            <a:gdLst/>
            <a:ahLst/>
            <a:cxnLst/>
            <a:rect r="r" b="b" t="t" l="l"/>
            <a:pathLst>
              <a:path h="11431666" w="12596877">
                <a:moveTo>
                  <a:pt x="0" y="0"/>
                </a:moveTo>
                <a:lnTo>
                  <a:pt x="12596877" y="0"/>
                </a:lnTo>
                <a:lnTo>
                  <a:pt x="12596877" y="11431666"/>
                </a:lnTo>
                <a:lnTo>
                  <a:pt x="0" y="11431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30107" y="-1296384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8194833">
            <a:off x="14482979" y="8370874"/>
            <a:ext cx="5020066" cy="5020066"/>
          </a:xfrm>
          <a:custGeom>
            <a:avLst/>
            <a:gdLst/>
            <a:ahLst/>
            <a:cxnLst/>
            <a:rect r="r" b="b" t="t" l="l"/>
            <a:pathLst>
              <a:path h="5020066" w="5020066">
                <a:moveTo>
                  <a:pt x="0" y="0"/>
                </a:moveTo>
                <a:lnTo>
                  <a:pt x="5020067" y="0"/>
                </a:lnTo>
                <a:lnTo>
                  <a:pt x="5020067" y="5020066"/>
                </a:lnTo>
                <a:lnTo>
                  <a:pt x="0" y="50200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3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18360" y="622001"/>
            <a:ext cx="1173233" cy="1164700"/>
          </a:xfrm>
          <a:custGeom>
            <a:avLst/>
            <a:gdLst/>
            <a:ahLst/>
            <a:cxnLst/>
            <a:rect r="r" b="b" t="t" l="l"/>
            <a:pathLst>
              <a:path h="1164700" w="1173233">
                <a:moveTo>
                  <a:pt x="0" y="0"/>
                </a:moveTo>
                <a:lnTo>
                  <a:pt x="1173233" y="0"/>
                </a:lnTo>
                <a:lnTo>
                  <a:pt x="1173233" y="1164700"/>
                </a:lnTo>
                <a:lnTo>
                  <a:pt x="0" y="11647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17572" y="1825570"/>
            <a:ext cx="15432536" cy="7870593"/>
          </a:xfrm>
          <a:custGeom>
            <a:avLst/>
            <a:gdLst/>
            <a:ahLst/>
            <a:cxnLst/>
            <a:rect r="r" b="b" t="t" l="l"/>
            <a:pathLst>
              <a:path h="7870593" w="15432536">
                <a:moveTo>
                  <a:pt x="0" y="0"/>
                </a:moveTo>
                <a:lnTo>
                  <a:pt x="15432536" y="0"/>
                </a:lnTo>
                <a:lnTo>
                  <a:pt x="15432536" y="7870593"/>
                </a:lnTo>
                <a:lnTo>
                  <a:pt x="0" y="787059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2239051" y="291550"/>
            <a:ext cx="13809898" cy="853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50"/>
              </a:lnSpc>
            </a:pPr>
            <a:r>
              <a:rPr lang="en-US" b="true" sz="5000">
                <a:solidFill>
                  <a:srgbClr val="404040"/>
                </a:solidFill>
                <a:latin typeface="Now Bold"/>
                <a:ea typeface="Now Bold"/>
                <a:cs typeface="Now Bold"/>
                <a:sym typeface="Now Bold"/>
              </a:rPr>
              <a:t>BASES DE DATOS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748409">
            <a:off x="-1871927" y="7973496"/>
            <a:ext cx="6755091" cy="6130246"/>
          </a:xfrm>
          <a:custGeom>
            <a:avLst/>
            <a:gdLst/>
            <a:ahLst/>
            <a:cxnLst/>
            <a:rect r="r" b="b" t="t" l="l"/>
            <a:pathLst>
              <a:path h="6130246" w="6755091">
                <a:moveTo>
                  <a:pt x="0" y="0"/>
                </a:moveTo>
                <a:lnTo>
                  <a:pt x="6755092" y="0"/>
                </a:lnTo>
                <a:lnTo>
                  <a:pt x="6755092" y="6130246"/>
                </a:lnTo>
                <a:lnTo>
                  <a:pt x="0" y="61302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223819">
            <a:off x="10214960" y="-5715833"/>
            <a:ext cx="12596877" cy="11431666"/>
          </a:xfrm>
          <a:custGeom>
            <a:avLst/>
            <a:gdLst/>
            <a:ahLst/>
            <a:cxnLst/>
            <a:rect r="r" b="b" t="t" l="l"/>
            <a:pathLst>
              <a:path h="11431666" w="12596877">
                <a:moveTo>
                  <a:pt x="0" y="0"/>
                </a:moveTo>
                <a:lnTo>
                  <a:pt x="12596877" y="0"/>
                </a:lnTo>
                <a:lnTo>
                  <a:pt x="12596877" y="11431666"/>
                </a:lnTo>
                <a:lnTo>
                  <a:pt x="0" y="11431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30107" y="-1296384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8194833">
            <a:off x="14482979" y="8370874"/>
            <a:ext cx="5020066" cy="5020066"/>
          </a:xfrm>
          <a:custGeom>
            <a:avLst/>
            <a:gdLst/>
            <a:ahLst/>
            <a:cxnLst/>
            <a:rect r="r" b="b" t="t" l="l"/>
            <a:pathLst>
              <a:path h="5020066" w="5020066">
                <a:moveTo>
                  <a:pt x="0" y="0"/>
                </a:moveTo>
                <a:lnTo>
                  <a:pt x="5020067" y="0"/>
                </a:lnTo>
                <a:lnTo>
                  <a:pt x="5020067" y="5020066"/>
                </a:lnTo>
                <a:lnTo>
                  <a:pt x="0" y="50200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3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18360" y="622001"/>
            <a:ext cx="1173233" cy="1164700"/>
          </a:xfrm>
          <a:custGeom>
            <a:avLst/>
            <a:gdLst/>
            <a:ahLst/>
            <a:cxnLst/>
            <a:rect r="r" b="b" t="t" l="l"/>
            <a:pathLst>
              <a:path h="1164700" w="1173233">
                <a:moveTo>
                  <a:pt x="0" y="0"/>
                </a:moveTo>
                <a:lnTo>
                  <a:pt x="1173233" y="0"/>
                </a:lnTo>
                <a:lnTo>
                  <a:pt x="1173233" y="1164700"/>
                </a:lnTo>
                <a:lnTo>
                  <a:pt x="0" y="11647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27293" y="1973874"/>
            <a:ext cx="15286106" cy="7604838"/>
          </a:xfrm>
          <a:custGeom>
            <a:avLst/>
            <a:gdLst/>
            <a:ahLst/>
            <a:cxnLst/>
            <a:rect r="r" b="b" t="t" l="l"/>
            <a:pathLst>
              <a:path h="7604838" w="15286106">
                <a:moveTo>
                  <a:pt x="0" y="0"/>
                </a:moveTo>
                <a:lnTo>
                  <a:pt x="15286106" y="0"/>
                </a:lnTo>
                <a:lnTo>
                  <a:pt x="15286106" y="7604838"/>
                </a:lnTo>
                <a:lnTo>
                  <a:pt x="0" y="760483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239051" y="291550"/>
            <a:ext cx="13809898" cy="853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50"/>
              </a:lnSpc>
            </a:pPr>
            <a:r>
              <a:rPr lang="en-US" b="true" sz="5000">
                <a:solidFill>
                  <a:srgbClr val="404040"/>
                </a:solidFill>
                <a:latin typeface="Now Bold"/>
                <a:ea typeface="Now Bold"/>
                <a:cs typeface="Now Bold"/>
                <a:sym typeface="Now Bold"/>
              </a:rPr>
              <a:t>BASES DE DATOS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748409">
            <a:off x="-1871927" y="7973496"/>
            <a:ext cx="6755091" cy="6130246"/>
          </a:xfrm>
          <a:custGeom>
            <a:avLst/>
            <a:gdLst/>
            <a:ahLst/>
            <a:cxnLst/>
            <a:rect r="r" b="b" t="t" l="l"/>
            <a:pathLst>
              <a:path h="6130246" w="6755091">
                <a:moveTo>
                  <a:pt x="0" y="0"/>
                </a:moveTo>
                <a:lnTo>
                  <a:pt x="6755092" y="0"/>
                </a:lnTo>
                <a:lnTo>
                  <a:pt x="6755092" y="6130246"/>
                </a:lnTo>
                <a:lnTo>
                  <a:pt x="0" y="61302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223819">
            <a:off x="10214960" y="-5715833"/>
            <a:ext cx="12596877" cy="11431666"/>
          </a:xfrm>
          <a:custGeom>
            <a:avLst/>
            <a:gdLst/>
            <a:ahLst/>
            <a:cxnLst/>
            <a:rect r="r" b="b" t="t" l="l"/>
            <a:pathLst>
              <a:path h="11431666" w="12596877">
                <a:moveTo>
                  <a:pt x="0" y="0"/>
                </a:moveTo>
                <a:lnTo>
                  <a:pt x="12596877" y="0"/>
                </a:lnTo>
                <a:lnTo>
                  <a:pt x="12596877" y="11431666"/>
                </a:lnTo>
                <a:lnTo>
                  <a:pt x="0" y="11431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30107" y="-1296384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8194833">
            <a:off x="14482979" y="8370874"/>
            <a:ext cx="5020066" cy="5020066"/>
          </a:xfrm>
          <a:custGeom>
            <a:avLst/>
            <a:gdLst/>
            <a:ahLst/>
            <a:cxnLst/>
            <a:rect r="r" b="b" t="t" l="l"/>
            <a:pathLst>
              <a:path h="5020066" w="5020066">
                <a:moveTo>
                  <a:pt x="0" y="0"/>
                </a:moveTo>
                <a:lnTo>
                  <a:pt x="5020067" y="0"/>
                </a:lnTo>
                <a:lnTo>
                  <a:pt x="5020067" y="5020066"/>
                </a:lnTo>
                <a:lnTo>
                  <a:pt x="0" y="50200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3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18360" y="622001"/>
            <a:ext cx="1173233" cy="1164700"/>
          </a:xfrm>
          <a:custGeom>
            <a:avLst/>
            <a:gdLst/>
            <a:ahLst/>
            <a:cxnLst/>
            <a:rect r="r" b="b" t="t" l="l"/>
            <a:pathLst>
              <a:path h="1164700" w="1173233">
                <a:moveTo>
                  <a:pt x="0" y="0"/>
                </a:moveTo>
                <a:lnTo>
                  <a:pt x="1173233" y="0"/>
                </a:lnTo>
                <a:lnTo>
                  <a:pt x="1173233" y="1164700"/>
                </a:lnTo>
                <a:lnTo>
                  <a:pt x="0" y="11647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604882" y="2202236"/>
            <a:ext cx="8839758" cy="7643791"/>
          </a:xfrm>
          <a:custGeom>
            <a:avLst/>
            <a:gdLst/>
            <a:ahLst/>
            <a:cxnLst/>
            <a:rect r="r" b="b" t="t" l="l"/>
            <a:pathLst>
              <a:path h="7643791" w="8839758">
                <a:moveTo>
                  <a:pt x="0" y="0"/>
                </a:moveTo>
                <a:lnTo>
                  <a:pt x="8839758" y="0"/>
                </a:lnTo>
                <a:lnTo>
                  <a:pt x="8839758" y="7643791"/>
                </a:lnTo>
                <a:lnTo>
                  <a:pt x="0" y="764379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2395299" y="942975"/>
            <a:ext cx="13809898" cy="853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50"/>
              </a:lnSpc>
            </a:pPr>
            <a:r>
              <a:rPr lang="en-US" b="true" sz="5000">
                <a:solidFill>
                  <a:srgbClr val="404040"/>
                </a:solidFill>
                <a:latin typeface="Now Bold"/>
                <a:ea typeface="Now Bold"/>
                <a:cs typeface="Now Bold"/>
                <a:sym typeface="Now Bold"/>
              </a:rPr>
              <a:t>BASES DE DATOS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748409">
            <a:off x="-1871927" y="7973496"/>
            <a:ext cx="6755091" cy="6130246"/>
          </a:xfrm>
          <a:custGeom>
            <a:avLst/>
            <a:gdLst/>
            <a:ahLst/>
            <a:cxnLst/>
            <a:rect r="r" b="b" t="t" l="l"/>
            <a:pathLst>
              <a:path h="6130246" w="6755091">
                <a:moveTo>
                  <a:pt x="0" y="0"/>
                </a:moveTo>
                <a:lnTo>
                  <a:pt x="6755092" y="0"/>
                </a:lnTo>
                <a:lnTo>
                  <a:pt x="6755092" y="6130246"/>
                </a:lnTo>
                <a:lnTo>
                  <a:pt x="0" y="61302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223819">
            <a:off x="10214960" y="-5715833"/>
            <a:ext cx="12596877" cy="11431666"/>
          </a:xfrm>
          <a:custGeom>
            <a:avLst/>
            <a:gdLst/>
            <a:ahLst/>
            <a:cxnLst/>
            <a:rect r="r" b="b" t="t" l="l"/>
            <a:pathLst>
              <a:path h="11431666" w="12596877">
                <a:moveTo>
                  <a:pt x="0" y="0"/>
                </a:moveTo>
                <a:lnTo>
                  <a:pt x="12596877" y="0"/>
                </a:lnTo>
                <a:lnTo>
                  <a:pt x="12596877" y="11431666"/>
                </a:lnTo>
                <a:lnTo>
                  <a:pt x="0" y="11431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30107" y="-1296384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8194833">
            <a:off x="14482979" y="8370874"/>
            <a:ext cx="5020066" cy="5020066"/>
          </a:xfrm>
          <a:custGeom>
            <a:avLst/>
            <a:gdLst/>
            <a:ahLst/>
            <a:cxnLst/>
            <a:rect r="r" b="b" t="t" l="l"/>
            <a:pathLst>
              <a:path h="5020066" w="5020066">
                <a:moveTo>
                  <a:pt x="0" y="0"/>
                </a:moveTo>
                <a:lnTo>
                  <a:pt x="5020067" y="0"/>
                </a:lnTo>
                <a:lnTo>
                  <a:pt x="5020067" y="5020066"/>
                </a:lnTo>
                <a:lnTo>
                  <a:pt x="0" y="50200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3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18360" y="622001"/>
            <a:ext cx="1173233" cy="1164700"/>
          </a:xfrm>
          <a:custGeom>
            <a:avLst/>
            <a:gdLst/>
            <a:ahLst/>
            <a:cxnLst/>
            <a:rect r="r" b="b" t="t" l="l"/>
            <a:pathLst>
              <a:path h="1164700" w="1173233">
                <a:moveTo>
                  <a:pt x="0" y="0"/>
                </a:moveTo>
                <a:lnTo>
                  <a:pt x="1173233" y="0"/>
                </a:lnTo>
                <a:lnTo>
                  <a:pt x="1173233" y="1164700"/>
                </a:lnTo>
                <a:lnTo>
                  <a:pt x="0" y="11647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165975" y="2291407"/>
            <a:ext cx="11730206" cy="7038124"/>
          </a:xfrm>
          <a:custGeom>
            <a:avLst/>
            <a:gdLst/>
            <a:ahLst/>
            <a:cxnLst/>
            <a:rect r="r" b="b" t="t" l="l"/>
            <a:pathLst>
              <a:path h="7038124" w="11730206">
                <a:moveTo>
                  <a:pt x="0" y="0"/>
                </a:moveTo>
                <a:lnTo>
                  <a:pt x="11730206" y="0"/>
                </a:lnTo>
                <a:lnTo>
                  <a:pt x="11730206" y="7038124"/>
                </a:lnTo>
                <a:lnTo>
                  <a:pt x="0" y="703812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2239051" y="942975"/>
            <a:ext cx="13809898" cy="853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50"/>
              </a:lnSpc>
            </a:pPr>
            <a:r>
              <a:rPr lang="en-US" b="true" sz="5000">
                <a:solidFill>
                  <a:srgbClr val="404040"/>
                </a:solidFill>
                <a:latin typeface="Now Bold"/>
                <a:ea typeface="Now Bold"/>
                <a:cs typeface="Now Bold"/>
                <a:sym typeface="Now Bold"/>
              </a:rPr>
              <a:t>CRONOLOGÍA DE ITERACIONES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DAF2yDkgJkc</dc:identifier>
  <dcterms:modified xsi:type="dcterms:W3CDTF">2011-08-01T06:04:30Z</dcterms:modified>
  <cp:revision>1</cp:revision>
  <dc:title>Acechia</dc:title>
</cp:coreProperties>
</file>