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5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653DF0-B0E0-8D48-EBB8-C196F0EC849C}" v="179" dt="2025-07-09T21:47:17.8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48B4F6-4D1C-45AD-9CB6-2C631F6A6DD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3D972D8-C026-4091-9AC6-7906B6058422}">
      <dgm:prSet/>
      <dgm:spPr/>
      <dgm:t>
        <a:bodyPr/>
        <a:lstStyle/>
        <a:p>
          <a:r>
            <a:rPr lang="en-US"/>
            <a:t>• Dataset de alta calidad</a:t>
          </a:r>
        </a:p>
      </dgm:t>
    </dgm:pt>
    <dgm:pt modelId="{076A82B8-C824-431F-898A-AC1E824E8AE0}" type="parTrans" cxnId="{058C15EC-70E6-4484-A113-DC722639006B}">
      <dgm:prSet/>
      <dgm:spPr/>
      <dgm:t>
        <a:bodyPr/>
        <a:lstStyle/>
        <a:p>
          <a:endParaRPr lang="en-US"/>
        </a:p>
      </dgm:t>
    </dgm:pt>
    <dgm:pt modelId="{51467BFD-6956-45B2-B586-E0C28AF49C12}" type="sibTrans" cxnId="{058C15EC-70E6-4484-A113-DC722639006B}">
      <dgm:prSet/>
      <dgm:spPr/>
      <dgm:t>
        <a:bodyPr/>
        <a:lstStyle/>
        <a:p>
          <a:endParaRPr lang="en-US"/>
        </a:p>
      </dgm:t>
    </dgm:pt>
    <dgm:pt modelId="{5634769C-15C3-426F-91C8-46EBEFF8773E}">
      <dgm:prSet/>
      <dgm:spPr/>
      <dgm:t>
        <a:bodyPr/>
        <a:lstStyle/>
        <a:p>
          <a:r>
            <a:rPr lang="en-US"/>
            <a:t>• Patrones claros por segmento</a:t>
          </a:r>
        </a:p>
      </dgm:t>
    </dgm:pt>
    <dgm:pt modelId="{1579CF52-17D1-4429-B44C-EFA60D57F0D2}" type="parTrans" cxnId="{6A04ED03-10A1-41F0-BDF4-C188EC6D9CA0}">
      <dgm:prSet/>
      <dgm:spPr/>
      <dgm:t>
        <a:bodyPr/>
        <a:lstStyle/>
        <a:p>
          <a:endParaRPr lang="en-US"/>
        </a:p>
      </dgm:t>
    </dgm:pt>
    <dgm:pt modelId="{2B40A852-0E5E-448C-8A5C-A3A095A4E5CA}" type="sibTrans" cxnId="{6A04ED03-10A1-41F0-BDF4-C188EC6D9CA0}">
      <dgm:prSet/>
      <dgm:spPr/>
      <dgm:t>
        <a:bodyPr/>
        <a:lstStyle/>
        <a:p>
          <a:endParaRPr lang="en-US"/>
        </a:p>
      </dgm:t>
    </dgm:pt>
    <dgm:pt modelId="{1024FC25-31ED-4506-8200-CF7D4F1892C4}">
      <dgm:prSet/>
      <dgm:spPr/>
      <dgm:t>
        <a:bodyPr/>
        <a:lstStyle/>
        <a:p>
          <a:r>
            <a:rPr lang="en-US"/>
            <a:t>• Modelos alcanzan &gt;89% accuracy</a:t>
          </a:r>
        </a:p>
      </dgm:t>
    </dgm:pt>
    <dgm:pt modelId="{6510CC9F-A90F-4454-B81F-854A34CBF794}" type="parTrans" cxnId="{8C27F7C9-4F87-4138-89F2-E4B19F727394}">
      <dgm:prSet/>
      <dgm:spPr/>
      <dgm:t>
        <a:bodyPr/>
        <a:lstStyle/>
        <a:p>
          <a:endParaRPr lang="en-US"/>
        </a:p>
      </dgm:t>
    </dgm:pt>
    <dgm:pt modelId="{F91E6558-1855-4C7D-AB96-451D0DBFE598}" type="sibTrans" cxnId="{8C27F7C9-4F87-4138-89F2-E4B19F727394}">
      <dgm:prSet/>
      <dgm:spPr/>
      <dgm:t>
        <a:bodyPr/>
        <a:lstStyle/>
        <a:p>
          <a:endParaRPr lang="en-US"/>
        </a:p>
      </dgm:t>
    </dgm:pt>
    <dgm:pt modelId="{030314AD-E690-4018-85AA-D79EEFBF3423}">
      <dgm:prSet/>
      <dgm:spPr/>
      <dgm:t>
        <a:bodyPr/>
        <a:lstStyle/>
        <a:p>
          <a:r>
            <a:rPr lang="en-US"/>
            <a:t>• Oportunidades en satisfacción</a:t>
          </a:r>
        </a:p>
      </dgm:t>
    </dgm:pt>
    <dgm:pt modelId="{96F142D1-FB43-46F4-AB14-687244DEF438}" type="parTrans" cxnId="{F4ABBB4B-2258-435C-84FB-77510437200F}">
      <dgm:prSet/>
      <dgm:spPr/>
      <dgm:t>
        <a:bodyPr/>
        <a:lstStyle/>
        <a:p>
          <a:endParaRPr lang="en-US"/>
        </a:p>
      </dgm:t>
    </dgm:pt>
    <dgm:pt modelId="{81502004-5B8A-4606-B64D-FF4B5651590E}" type="sibTrans" cxnId="{F4ABBB4B-2258-435C-84FB-77510437200F}">
      <dgm:prSet/>
      <dgm:spPr/>
      <dgm:t>
        <a:bodyPr/>
        <a:lstStyle/>
        <a:p>
          <a:endParaRPr lang="en-US"/>
        </a:p>
      </dgm:t>
    </dgm:pt>
    <dgm:pt modelId="{DA3E888E-3AD9-4BB8-B07C-B722A8E5F21E}" type="pres">
      <dgm:prSet presAssocID="{3D48B4F6-4D1C-45AD-9CB6-2C631F6A6DDD}" presName="root" presStyleCnt="0">
        <dgm:presLayoutVars>
          <dgm:dir/>
          <dgm:resizeHandles val="exact"/>
        </dgm:presLayoutVars>
      </dgm:prSet>
      <dgm:spPr/>
    </dgm:pt>
    <dgm:pt modelId="{9FBA3082-8AAE-4177-9DC4-A0630260B5CB}" type="pres">
      <dgm:prSet presAssocID="{3D48B4F6-4D1C-45AD-9CB6-2C631F6A6DDD}" presName="container" presStyleCnt="0">
        <dgm:presLayoutVars>
          <dgm:dir/>
          <dgm:resizeHandles val="exact"/>
        </dgm:presLayoutVars>
      </dgm:prSet>
      <dgm:spPr/>
    </dgm:pt>
    <dgm:pt modelId="{249C69E0-E49E-4340-AF8E-D3050AA4CABD}" type="pres">
      <dgm:prSet presAssocID="{83D972D8-C026-4091-9AC6-7906B6058422}" presName="compNode" presStyleCnt="0"/>
      <dgm:spPr/>
    </dgm:pt>
    <dgm:pt modelId="{D0FEC71A-3EDA-487F-9A7E-4BE6923F2A4A}" type="pres">
      <dgm:prSet presAssocID="{83D972D8-C026-4091-9AC6-7906B6058422}" presName="iconBgRect" presStyleLbl="bgShp" presStyleIdx="0" presStyleCnt="4"/>
      <dgm:spPr/>
    </dgm:pt>
    <dgm:pt modelId="{6311AA42-6366-433D-A6DB-BA211DFD6100}" type="pres">
      <dgm:prSet presAssocID="{83D972D8-C026-4091-9AC6-7906B605842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dor"/>
        </a:ext>
      </dgm:extLst>
    </dgm:pt>
    <dgm:pt modelId="{1544891C-7D87-40F6-95A2-9F4D0AD48A76}" type="pres">
      <dgm:prSet presAssocID="{83D972D8-C026-4091-9AC6-7906B6058422}" presName="spaceRect" presStyleCnt="0"/>
      <dgm:spPr/>
    </dgm:pt>
    <dgm:pt modelId="{92394AC5-E838-4CAA-92C3-6F850C428103}" type="pres">
      <dgm:prSet presAssocID="{83D972D8-C026-4091-9AC6-7906B6058422}" presName="textRect" presStyleLbl="revTx" presStyleIdx="0" presStyleCnt="4">
        <dgm:presLayoutVars>
          <dgm:chMax val="1"/>
          <dgm:chPref val="1"/>
        </dgm:presLayoutVars>
      </dgm:prSet>
      <dgm:spPr/>
    </dgm:pt>
    <dgm:pt modelId="{0051B012-218C-4080-8E90-80FE7C1A4D2F}" type="pres">
      <dgm:prSet presAssocID="{51467BFD-6956-45B2-B586-E0C28AF49C12}" presName="sibTrans" presStyleLbl="sibTrans2D1" presStyleIdx="0" presStyleCnt="0"/>
      <dgm:spPr/>
    </dgm:pt>
    <dgm:pt modelId="{8D3B38EC-08CF-4047-9D2C-CAE42125C0AD}" type="pres">
      <dgm:prSet presAssocID="{5634769C-15C3-426F-91C8-46EBEFF8773E}" presName="compNode" presStyleCnt="0"/>
      <dgm:spPr/>
    </dgm:pt>
    <dgm:pt modelId="{662133BE-5B69-4C0F-882E-95F5A04F2816}" type="pres">
      <dgm:prSet presAssocID="{5634769C-15C3-426F-91C8-46EBEFF8773E}" presName="iconBgRect" presStyleLbl="bgShp" presStyleIdx="1" presStyleCnt="4"/>
      <dgm:spPr/>
    </dgm:pt>
    <dgm:pt modelId="{74DC97C5-F831-4B0C-9039-28CE9088CEC2}" type="pres">
      <dgm:prSet presAssocID="{5634769C-15C3-426F-91C8-46EBEFF8773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539C3BF0-39B9-442F-AEB6-F6C36C015FAC}" type="pres">
      <dgm:prSet presAssocID="{5634769C-15C3-426F-91C8-46EBEFF8773E}" presName="spaceRect" presStyleCnt="0"/>
      <dgm:spPr/>
    </dgm:pt>
    <dgm:pt modelId="{44EA59A8-7368-4D43-AC31-C1F1D051BCF9}" type="pres">
      <dgm:prSet presAssocID="{5634769C-15C3-426F-91C8-46EBEFF8773E}" presName="textRect" presStyleLbl="revTx" presStyleIdx="1" presStyleCnt="4">
        <dgm:presLayoutVars>
          <dgm:chMax val="1"/>
          <dgm:chPref val="1"/>
        </dgm:presLayoutVars>
      </dgm:prSet>
      <dgm:spPr/>
    </dgm:pt>
    <dgm:pt modelId="{BAD4E8A7-3069-4B59-B04B-9A35C85FE7AE}" type="pres">
      <dgm:prSet presAssocID="{2B40A852-0E5E-448C-8A5C-A3A095A4E5CA}" presName="sibTrans" presStyleLbl="sibTrans2D1" presStyleIdx="0" presStyleCnt="0"/>
      <dgm:spPr/>
    </dgm:pt>
    <dgm:pt modelId="{0811F394-C446-40A4-9467-2C1756219372}" type="pres">
      <dgm:prSet presAssocID="{1024FC25-31ED-4506-8200-CF7D4F1892C4}" presName="compNode" presStyleCnt="0"/>
      <dgm:spPr/>
    </dgm:pt>
    <dgm:pt modelId="{304E8718-692A-483D-8801-84E00EA97F90}" type="pres">
      <dgm:prSet presAssocID="{1024FC25-31ED-4506-8200-CF7D4F1892C4}" presName="iconBgRect" presStyleLbl="bgShp" presStyleIdx="2" presStyleCnt="4"/>
      <dgm:spPr/>
    </dgm:pt>
    <dgm:pt modelId="{1733E906-9C50-479A-815A-10A190263719}" type="pres">
      <dgm:prSet presAssocID="{1024FC25-31ED-4506-8200-CF7D4F1892C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bjetivo"/>
        </a:ext>
      </dgm:extLst>
    </dgm:pt>
    <dgm:pt modelId="{8196690B-EDA8-4DC2-8D1D-C38BEBE056B0}" type="pres">
      <dgm:prSet presAssocID="{1024FC25-31ED-4506-8200-CF7D4F1892C4}" presName="spaceRect" presStyleCnt="0"/>
      <dgm:spPr/>
    </dgm:pt>
    <dgm:pt modelId="{6CA75E57-9F16-41D3-AF2D-5A49AFBA86F6}" type="pres">
      <dgm:prSet presAssocID="{1024FC25-31ED-4506-8200-CF7D4F1892C4}" presName="textRect" presStyleLbl="revTx" presStyleIdx="2" presStyleCnt="4">
        <dgm:presLayoutVars>
          <dgm:chMax val="1"/>
          <dgm:chPref val="1"/>
        </dgm:presLayoutVars>
      </dgm:prSet>
      <dgm:spPr/>
    </dgm:pt>
    <dgm:pt modelId="{B62DCA8B-33B1-46AB-AA63-7008641CE4B7}" type="pres">
      <dgm:prSet presAssocID="{F91E6558-1855-4C7D-AB96-451D0DBFE598}" presName="sibTrans" presStyleLbl="sibTrans2D1" presStyleIdx="0" presStyleCnt="0"/>
      <dgm:spPr/>
    </dgm:pt>
    <dgm:pt modelId="{0CD078D8-02D0-4353-958A-E81C22BCADB5}" type="pres">
      <dgm:prSet presAssocID="{030314AD-E690-4018-85AA-D79EEFBF3423}" presName="compNode" presStyleCnt="0"/>
      <dgm:spPr/>
    </dgm:pt>
    <dgm:pt modelId="{A7A2A873-ADBC-4B7B-A6E6-77C0BD654775}" type="pres">
      <dgm:prSet presAssocID="{030314AD-E690-4018-85AA-D79EEFBF3423}" presName="iconBgRect" presStyleLbl="bgShp" presStyleIdx="3" presStyleCnt="4"/>
      <dgm:spPr/>
    </dgm:pt>
    <dgm:pt modelId="{AFD24C3B-2AF4-4B4D-815C-44D677574D9C}" type="pres">
      <dgm:prSet presAssocID="{030314AD-E690-4018-85AA-D79EEFBF342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mante"/>
        </a:ext>
      </dgm:extLst>
    </dgm:pt>
    <dgm:pt modelId="{5A4A018F-E870-4CEE-99E0-849C01A0AEAC}" type="pres">
      <dgm:prSet presAssocID="{030314AD-E690-4018-85AA-D79EEFBF3423}" presName="spaceRect" presStyleCnt="0"/>
      <dgm:spPr/>
    </dgm:pt>
    <dgm:pt modelId="{C595E85D-6F70-49EA-8FE6-E9E6288DF55E}" type="pres">
      <dgm:prSet presAssocID="{030314AD-E690-4018-85AA-D79EEFBF342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A04ED03-10A1-41F0-BDF4-C188EC6D9CA0}" srcId="{3D48B4F6-4D1C-45AD-9CB6-2C631F6A6DDD}" destId="{5634769C-15C3-426F-91C8-46EBEFF8773E}" srcOrd="1" destOrd="0" parTransId="{1579CF52-17D1-4429-B44C-EFA60D57F0D2}" sibTransId="{2B40A852-0E5E-448C-8A5C-A3A095A4E5CA}"/>
    <dgm:cxn modelId="{15E9E61A-C091-4D52-9F39-0E7513A3D9E9}" type="presOf" srcId="{3D48B4F6-4D1C-45AD-9CB6-2C631F6A6DDD}" destId="{DA3E888E-3AD9-4BB8-B07C-B722A8E5F21E}" srcOrd="0" destOrd="0" presId="urn:microsoft.com/office/officeart/2018/2/layout/IconCircleList"/>
    <dgm:cxn modelId="{F4ABBB4B-2258-435C-84FB-77510437200F}" srcId="{3D48B4F6-4D1C-45AD-9CB6-2C631F6A6DDD}" destId="{030314AD-E690-4018-85AA-D79EEFBF3423}" srcOrd="3" destOrd="0" parTransId="{96F142D1-FB43-46F4-AB14-687244DEF438}" sibTransId="{81502004-5B8A-4606-B64D-FF4B5651590E}"/>
    <dgm:cxn modelId="{9896366C-DE3D-443C-AE80-978D022F6533}" type="presOf" srcId="{1024FC25-31ED-4506-8200-CF7D4F1892C4}" destId="{6CA75E57-9F16-41D3-AF2D-5A49AFBA86F6}" srcOrd="0" destOrd="0" presId="urn:microsoft.com/office/officeart/2018/2/layout/IconCircleList"/>
    <dgm:cxn modelId="{A989B77B-91E4-4A3A-A7EE-64AF5365862C}" type="presOf" srcId="{5634769C-15C3-426F-91C8-46EBEFF8773E}" destId="{44EA59A8-7368-4D43-AC31-C1F1D051BCF9}" srcOrd="0" destOrd="0" presId="urn:microsoft.com/office/officeart/2018/2/layout/IconCircleList"/>
    <dgm:cxn modelId="{CE2BE789-87CB-4556-9301-35791CBA1D79}" type="presOf" srcId="{51467BFD-6956-45B2-B586-E0C28AF49C12}" destId="{0051B012-218C-4080-8E90-80FE7C1A4D2F}" srcOrd="0" destOrd="0" presId="urn:microsoft.com/office/officeart/2018/2/layout/IconCircleList"/>
    <dgm:cxn modelId="{0FB429A9-A12E-44D7-A175-A6E1E4BC0C62}" type="presOf" srcId="{F91E6558-1855-4C7D-AB96-451D0DBFE598}" destId="{B62DCA8B-33B1-46AB-AA63-7008641CE4B7}" srcOrd="0" destOrd="0" presId="urn:microsoft.com/office/officeart/2018/2/layout/IconCircleList"/>
    <dgm:cxn modelId="{CA6979B9-9043-44AD-B039-9F9FC26F0E02}" type="presOf" srcId="{030314AD-E690-4018-85AA-D79EEFBF3423}" destId="{C595E85D-6F70-49EA-8FE6-E9E6288DF55E}" srcOrd="0" destOrd="0" presId="urn:microsoft.com/office/officeart/2018/2/layout/IconCircleList"/>
    <dgm:cxn modelId="{43898ABD-C639-4DE0-82BD-A09270CD9C8B}" type="presOf" srcId="{2B40A852-0E5E-448C-8A5C-A3A095A4E5CA}" destId="{BAD4E8A7-3069-4B59-B04B-9A35C85FE7AE}" srcOrd="0" destOrd="0" presId="urn:microsoft.com/office/officeart/2018/2/layout/IconCircleList"/>
    <dgm:cxn modelId="{18331DC5-FAA5-4F79-8544-DFDB19B84D25}" type="presOf" srcId="{83D972D8-C026-4091-9AC6-7906B6058422}" destId="{92394AC5-E838-4CAA-92C3-6F850C428103}" srcOrd="0" destOrd="0" presId="urn:microsoft.com/office/officeart/2018/2/layout/IconCircleList"/>
    <dgm:cxn modelId="{8C27F7C9-4F87-4138-89F2-E4B19F727394}" srcId="{3D48B4F6-4D1C-45AD-9CB6-2C631F6A6DDD}" destId="{1024FC25-31ED-4506-8200-CF7D4F1892C4}" srcOrd="2" destOrd="0" parTransId="{6510CC9F-A90F-4454-B81F-854A34CBF794}" sibTransId="{F91E6558-1855-4C7D-AB96-451D0DBFE598}"/>
    <dgm:cxn modelId="{058C15EC-70E6-4484-A113-DC722639006B}" srcId="{3D48B4F6-4D1C-45AD-9CB6-2C631F6A6DDD}" destId="{83D972D8-C026-4091-9AC6-7906B6058422}" srcOrd="0" destOrd="0" parTransId="{076A82B8-C824-431F-898A-AC1E824E8AE0}" sibTransId="{51467BFD-6956-45B2-B586-E0C28AF49C12}"/>
    <dgm:cxn modelId="{E3BE01A6-C48B-4D66-B249-8F4D72B7A16F}" type="presParOf" srcId="{DA3E888E-3AD9-4BB8-B07C-B722A8E5F21E}" destId="{9FBA3082-8AAE-4177-9DC4-A0630260B5CB}" srcOrd="0" destOrd="0" presId="urn:microsoft.com/office/officeart/2018/2/layout/IconCircleList"/>
    <dgm:cxn modelId="{18B1AD62-8078-4311-884B-7CC64536A85E}" type="presParOf" srcId="{9FBA3082-8AAE-4177-9DC4-A0630260B5CB}" destId="{249C69E0-E49E-4340-AF8E-D3050AA4CABD}" srcOrd="0" destOrd="0" presId="urn:microsoft.com/office/officeart/2018/2/layout/IconCircleList"/>
    <dgm:cxn modelId="{A55498CB-7EDB-433E-BD12-474D13ABD1BA}" type="presParOf" srcId="{249C69E0-E49E-4340-AF8E-D3050AA4CABD}" destId="{D0FEC71A-3EDA-487F-9A7E-4BE6923F2A4A}" srcOrd="0" destOrd="0" presId="urn:microsoft.com/office/officeart/2018/2/layout/IconCircleList"/>
    <dgm:cxn modelId="{4AF8ABD5-C5AB-4CC3-A090-06BBCE27187F}" type="presParOf" srcId="{249C69E0-E49E-4340-AF8E-D3050AA4CABD}" destId="{6311AA42-6366-433D-A6DB-BA211DFD6100}" srcOrd="1" destOrd="0" presId="urn:microsoft.com/office/officeart/2018/2/layout/IconCircleList"/>
    <dgm:cxn modelId="{EE0604D7-3274-44E3-AE84-229629E5D489}" type="presParOf" srcId="{249C69E0-E49E-4340-AF8E-D3050AA4CABD}" destId="{1544891C-7D87-40F6-95A2-9F4D0AD48A76}" srcOrd="2" destOrd="0" presId="urn:microsoft.com/office/officeart/2018/2/layout/IconCircleList"/>
    <dgm:cxn modelId="{8A0D28C5-B3E4-40A0-BABD-64AEE0929FF9}" type="presParOf" srcId="{249C69E0-E49E-4340-AF8E-D3050AA4CABD}" destId="{92394AC5-E838-4CAA-92C3-6F850C428103}" srcOrd="3" destOrd="0" presId="urn:microsoft.com/office/officeart/2018/2/layout/IconCircleList"/>
    <dgm:cxn modelId="{F4B644BA-9AB6-49B1-9837-D1E85B8C2CAB}" type="presParOf" srcId="{9FBA3082-8AAE-4177-9DC4-A0630260B5CB}" destId="{0051B012-218C-4080-8E90-80FE7C1A4D2F}" srcOrd="1" destOrd="0" presId="urn:microsoft.com/office/officeart/2018/2/layout/IconCircleList"/>
    <dgm:cxn modelId="{EF79C6BA-0FD8-4264-94DB-95F593702D08}" type="presParOf" srcId="{9FBA3082-8AAE-4177-9DC4-A0630260B5CB}" destId="{8D3B38EC-08CF-4047-9D2C-CAE42125C0AD}" srcOrd="2" destOrd="0" presId="urn:microsoft.com/office/officeart/2018/2/layout/IconCircleList"/>
    <dgm:cxn modelId="{A2C09B30-273B-43A1-B95C-75D7FD688AD5}" type="presParOf" srcId="{8D3B38EC-08CF-4047-9D2C-CAE42125C0AD}" destId="{662133BE-5B69-4C0F-882E-95F5A04F2816}" srcOrd="0" destOrd="0" presId="urn:microsoft.com/office/officeart/2018/2/layout/IconCircleList"/>
    <dgm:cxn modelId="{67EC103F-C44F-484E-B4F3-D3E7B7C85D7B}" type="presParOf" srcId="{8D3B38EC-08CF-4047-9D2C-CAE42125C0AD}" destId="{74DC97C5-F831-4B0C-9039-28CE9088CEC2}" srcOrd="1" destOrd="0" presId="urn:microsoft.com/office/officeart/2018/2/layout/IconCircleList"/>
    <dgm:cxn modelId="{3B28708B-E649-40DC-B189-B4094C545D99}" type="presParOf" srcId="{8D3B38EC-08CF-4047-9D2C-CAE42125C0AD}" destId="{539C3BF0-39B9-442F-AEB6-F6C36C015FAC}" srcOrd="2" destOrd="0" presId="urn:microsoft.com/office/officeart/2018/2/layout/IconCircleList"/>
    <dgm:cxn modelId="{D3E4BC13-5098-45EE-94DA-DDB53BADC887}" type="presParOf" srcId="{8D3B38EC-08CF-4047-9D2C-CAE42125C0AD}" destId="{44EA59A8-7368-4D43-AC31-C1F1D051BCF9}" srcOrd="3" destOrd="0" presId="urn:microsoft.com/office/officeart/2018/2/layout/IconCircleList"/>
    <dgm:cxn modelId="{8F03E4DD-FB04-45C8-9FCA-AAC74027572B}" type="presParOf" srcId="{9FBA3082-8AAE-4177-9DC4-A0630260B5CB}" destId="{BAD4E8A7-3069-4B59-B04B-9A35C85FE7AE}" srcOrd="3" destOrd="0" presId="urn:microsoft.com/office/officeart/2018/2/layout/IconCircleList"/>
    <dgm:cxn modelId="{BF30034D-4834-418B-8F3F-D533DC6036F7}" type="presParOf" srcId="{9FBA3082-8AAE-4177-9DC4-A0630260B5CB}" destId="{0811F394-C446-40A4-9467-2C1756219372}" srcOrd="4" destOrd="0" presId="urn:microsoft.com/office/officeart/2018/2/layout/IconCircleList"/>
    <dgm:cxn modelId="{2F11A682-0745-464E-8CBE-1F2F6F02A8B6}" type="presParOf" srcId="{0811F394-C446-40A4-9467-2C1756219372}" destId="{304E8718-692A-483D-8801-84E00EA97F90}" srcOrd="0" destOrd="0" presId="urn:microsoft.com/office/officeart/2018/2/layout/IconCircleList"/>
    <dgm:cxn modelId="{CC9C1D88-8D98-4AE2-A72C-66CD40A68F66}" type="presParOf" srcId="{0811F394-C446-40A4-9467-2C1756219372}" destId="{1733E906-9C50-479A-815A-10A190263719}" srcOrd="1" destOrd="0" presId="urn:microsoft.com/office/officeart/2018/2/layout/IconCircleList"/>
    <dgm:cxn modelId="{8D27CC55-AA7B-4DDB-9FA4-642ABF9DEDBC}" type="presParOf" srcId="{0811F394-C446-40A4-9467-2C1756219372}" destId="{8196690B-EDA8-4DC2-8D1D-C38BEBE056B0}" srcOrd="2" destOrd="0" presId="urn:microsoft.com/office/officeart/2018/2/layout/IconCircleList"/>
    <dgm:cxn modelId="{DD46BAF9-A0CC-40AB-901E-A39746431F08}" type="presParOf" srcId="{0811F394-C446-40A4-9467-2C1756219372}" destId="{6CA75E57-9F16-41D3-AF2D-5A49AFBA86F6}" srcOrd="3" destOrd="0" presId="urn:microsoft.com/office/officeart/2018/2/layout/IconCircleList"/>
    <dgm:cxn modelId="{8D1A2B61-C176-46D8-8FB4-B6457A150DA8}" type="presParOf" srcId="{9FBA3082-8AAE-4177-9DC4-A0630260B5CB}" destId="{B62DCA8B-33B1-46AB-AA63-7008641CE4B7}" srcOrd="5" destOrd="0" presId="urn:microsoft.com/office/officeart/2018/2/layout/IconCircleList"/>
    <dgm:cxn modelId="{EFF1994C-D10B-461D-9A20-635C1684F950}" type="presParOf" srcId="{9FBA3082-8AAE-4177-9DC4-A0630260B5CB}" destId="{0CD078D8-02D0-4353-958A-E81C22BCADB5}" srcOrd="6" destOrd="0" presId="urn:microsoft.com/office/officeart/2018/2/layout/IconCircleList"/>
    <dgm:cxn modelId="{F94AA90B-04CE-45FA-AEFE-52D1C3054BB7}" type="presParOf" srcId="{0CD078D8-02D0-4353-958A-E81C22BCADB5}" destId="{A7A2A873-ADBC-4B7B-A6E6-77C0BD654775}" srcOrd="0" destOrd="0" presId="urn:microsoft.com/office/officeart/2018/2/layout/IconCircleList"/>
    <dgm:cxn modelId="{0E02C6BC-EA31-4633-AD31-79229410C70A}" type="presParOf" srcId="{0CD078D8-02D0-4353-958A-E81C22BCADB5}" destId="{AFD24C3B-2AF4-4B4D-815C-44D677574D9C}" srcOrd="1" destOrd="0" presId="urn:microsoft.com/office/officeart/2018/2/layout/IconCircleList"/>
    <dgm:cxn modelId="{A98A10F1-D898-44A6-AA49-035225631125}" type="presParOf" srcId="{0CD078D8-02D0-4353-958A-E81C22BCADB5}" destId="{5A4A018F-E870-4CEE-99E0-849C01A0AEAC}" srcOrd="2" destOrd="0" presId="urn:microsoft.com/office/officeart/2018/2/layout/IconCircleList"/>
    <dgm:cxn modelId="{0B038404-0E29-4DAD-97B1-F8D99D87F434}" type="presParOf" srcId="{0CD078D8-02D0-4353-958A-E81C22BCADB5}" destId="{C595E85D-6F70-49EA-8FE6-E9E6288DF55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FEC71A-3EDA-487F-9A7E-4BE6923F2A4A}">
      <dsp:nvSpPr>
        <dsp:cNvPr id="0" name=""/>
        <dsp:cNvSpPr/>
      </dsp:nvSpPr>
      <dsp:spPr>
        <a:xfrm>
          <a:off x="13335" y="1371701"/>
          <a:ext cx="720657" cy="7206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1AA42-6366-433D-A6DB-BA211DFD6100}">
      <dsp:nvSpPr>
        <dsp:cNvPr id="0" name=""/>
        <dsp:cNvSpPr/>
      </dsp:nvSpPr>
      <dsp:spPr>
        <a:xfrm>
          <a:off x="164673" y="1523039"/>
          <a:ext cx="417981" cy="41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94AC5-E838-4CAA-92C3-6F850C428103}">
      <dsp:nvSpPr>
        <dsp:cNvPr id="0" name=""/>
        <dsp:cNvSpPr/>
      </dsp:nvSpPr>
      <dsp:spPr>
        <a:xfrm>
          <a:off x="888419" y="1371701"/>
          <a:ext cx="1698692" cy="720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Dataset de alta calidad</a:t>
          </a:r>
        </a:p>
      </dsp:txBody>
      <dsp:txXfrm>
        <a:off x="888419" y="1371701"/>
        <a:ext cx="1698692" cy="720657"/>
      </dsp:txXfrm>
    </dsp:sp>
    <dsp:sp modelId="{662133BE-5B69-4C0F-882E-95F5A04F2816}">
      <dsp:nvSpPr>
        <dsp:cNvPr id="0" name=""/>
        <dsp:cNvSpPr/>
      </dsp:nvSpPr>
      <dsp:spPr>
        <a:xfrm>
          <a:off x="2883095" y="1371701"/>
          <a:ext cx="720657" cy="7206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DC97C5-F831-4B0C-9039-28CE9088CEC2}">
      <dsp:nvSpPr>
        <dsp:cNvPr id="0" name=""/>
        <dsp:cNvSpPr/>
      </dsp:nvSpPr>
      <dsp:spPr>
        <a:xfrm>
          <a:off x="3034433" y="1523039"/>
          <a:ext cx="417981" cy="417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A59A8-7368-4D43-AC31-C1F1D051BCF9}">
      <dsp:nvSpPr>
        <dsp:cNvPr id="0" name=""/>
        <dsp:cNvSpPr/>
      </dsp:nvSpPr>
      <dsp:spPr>
        <a:xfrm>
          <a:off x="3758179" y="1371701"/>
          <a:ext cx="1698692" cy="720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Patrones claros por segmento</a:t>
          </a:r>
        </a:p>
      </dsp:txBody>
      <dsp:txXfrm>
        <a:off x="3758179" y="1371701"/>
        <a:ext cx="1698692" cy="720657"/>
      </dsp:txXfrm>
    </dsp:sp>
    <dsp:sp modelId="{304E8718-692A-483D-8801-84E00EA97F90}">
      <dsp:nvSpPr>
        <dsp:cNvPr id="0" name=""/>
        <dsp:cNvSpPr/>
      </dsp:nvSpPr>
      <dsp:spPr>
        <a:xfrm>
          <a:off x="13335" y="2949469"/>
          <a:ext cx="720657" cy="72065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33E906-9C50-479A-815A-10A190263719}">
      <dsp:nvSpPr>
        <dsp:cNvPr id="0" name=""/>
        <dsp:cNvSpPr/>
      </dsp:nvSpPr>
      <dsp:spPr>
        <a:xfrm>
          <a:off x="164673" y="3100807"/>
          <a:ext cx="417981" cy="4179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75E57-9F16-41D3-AF2D-5A49AFBA86F6}">
      <dsp:nvSpPr>
        <dsp:cNvPr id="0" name=""/>
        <dsp:cNvSpPr/>
      </dsp:nvSpPr>
      <dsp:spPr>
        <a:xfrm>
          <a:off x="888419" y="2949469"/>
          <a:ext cx="1698692" cy="720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Modelos alcanzan &gt;89% accuracy</a:t>
          </a:r>
        </a:p>
      </dsp:txBody>
      <dsp:txXfrm>
        <a:off x="888419" y="2949469"/>
        <a:ext cx="1698692" cy="720657"/>
      </dsp:txXfrm>
    </dsp:sp>
    <dsp:sp modelId="{A7A2A873-ADBC-4B7B-A6E6-77C0BD654775}">
      <dsp:nvSpPr>
        <dsp:cNvPr id="0" name=""/>
        <dsp:cNvSpPr/>
      </dsp:nvSpPr>
      <dsp:spPr>
        <a:xfrm>
          <a:off x="2883095" y="2949469"/>
          <a:ext cx="720657" cy="72065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24C3B-2AF4-4B4D-815C-44D677574D9C}">
      <dsp:nvSpPr>
        <dsp:cNvPr id="0" name=""/>
        <dsp:cNvSpPr/>
      </dsp:nvSpPr>
      <dsp:spPr>
        <a:xfrm>
          <a:off x="3034433" y="3100807"/>
          <a:ext cx="417981" cy="4179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5E85D-6F70-49EA-8FE6-E9E6288DF55E}">
      <dsp:nvSpPr>
        <dsp:cNvPr id="0" name=""/>
        <dsp:cNvSpPr/>
      </dsp:nvSpPr>
      <dsp:spPr>
        <a:xfrm>
          <a:off x="3758179" y="2949469"/>
          <a:ext cx="1698692" cy="720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Oportunidades en satisfacción</a:t>
          </a:r>
        </a:p>
      </dsp:txBody>
      <dsp:txXfrm>
        <a:off x="3758179" y="2949469"/>
        <a:ext cx="1698692" cy="720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3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25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8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20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8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6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33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8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15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247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4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7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2CAE970-C8A9-DC5A-1E9E-B909F2EDF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89" y="1615126"/>
            <a:ext cx="2210611" cy="1283461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1600" b="1" dirty="0"/>
              <a:t>ANÁLISIS DE DATOS RETAIL</a:t>
            </a:r>
            <a:endParaRPr lang="en-US" sz="1600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US" sz="1600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1600" b="1" err="1"/>
              <a:t>Exploración</a:t>
            </a:r>
            <a:r>
              <a:rPr lang="en-US" sz="1600" b="1" dirty="0"/>
              <a:t>, </a:t>
            </a:r>
            <a:r>
              <a:rPr lang="en-US" sz="1600" b="1" err="1"/>
              <a:t>Análisis</a:t>
            </a:r>
            <a:r>
              <a:rPr lang="en-US" sz="1600" b="1" dirty="0"/>
              <a:t> y </a:t>
            </a:r>
            <a:r>
              <a:rPr lang="en-US" sz="1600" b="1" err="1"/>
              <a:t>Modelado</a:t>
            </a:r>
            <a:r>
              <a:rPr lang="en-US" sz="1600" b="1" dirty="0"/>
              <a:t> </a:t>
            </a:r>
            <a:r>
              <a:rPr lang="en-US" sz="1600" b="1" err="1"/>
              <a:t>Predictivo</a:t>
            </a:r>
            <a:endParaRPr lang="en-US" sz="1600" err="1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751ED3D-6F74-3A49-9B31-52CA99E19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690" y="2407298"/>
            <a:ext cx="2210611" cy="349898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SzPct val="115000"/>
              <a:defRPr sz="3200" b="1"/>
            </a:pPr>
            <a:endParaRPr lang="en-US" sz="1200" b="1">
              <a:solidFill>
                <a:srgbClr val="FFFFF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SzPct val="115000"/>
            </a:pPr>
            <a:endParaRPr lang="en-US" sz="1200">
              <a:solidFill>
                <a:srgbClr val="FFFFF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SzPct val="115000"/>
            </a:pPr>
            <a:endParaRPr lang="en-US" sz="1200">
              <a:solidFill>
                <a:srgbClr val="FFFFF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SzPct val="115000"/>
            </a:pPr>
            <a:endParaRPr lang="en-US" sz="1200">
              <a:solidFill>
                <a:srgbClr val="FFFFF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SzPct val="115000"/>
            </a:pPr>
            <a:endParaRPr lang="en-US" sz="1200">
              <a:solidFill>
                <a:srgbClr val="FFFFF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SzPct val="115000"/>
            </a:pPr>
            <a:endParaRPr lang="en-US" sz="1200">
              <a:solidFill>
                <a:srgbClr val="FFFFF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SzPct val="115000"/>
            </a:pPr>
            <a:endParaRPr lang="en-US" sz="1200">
              <a:solidFill>
                <a:srgbClr val="FFFFF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SzPct val="115000"/>
            </a:pPr>
            <a:endParaRPr lang="en-US" sz="1200">
              <a:solidFill>
                <a:srgbClr val="FFFFF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SzPct val="115000"/>
            </a:pPr>
            <a:endParaRPr lang="en-US" sz="1200">
              <a:solidFill>
                <a:srgbClr val="FFFFF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SzPct val="115000"/>
            </a:pPr>
            <a:endParaRPr lang="en-US" sz="1200">
              <a:solidFill>
                <a:srgbClr val="FFFFFF"/>
              </a:solidFill>
            </a:endParaRPr>
          </a:p>
          <a:p>
            <a:pPr algn="ctr">
              <a:spcBef>
                <a:spcPct val="20000"/>
              </a:spcBef>
              <a:spcAft>
                <a:spcPts val="600"/>
              </a:spcAft>
              <a:buSzPct val="115000"/>
            </a:pPr>
            <a:r>
              <a:rPr lang="en-US" sz="2000" dirty="0">
                <a:solidFill>
                  <a:srgbClr val="FFFFFF"/>
                </a:solidFill>
              </a:rPr>
              <a:t>Carolina Melero</a:t>
            </a:r>
          </a:p>
          <a:p>
            <a:pPr algn="ctr">
              <a:spcBef>
                <a:spcPct val="20000"/>
              </a:spcBef>
              <a:spcAft>
                <a:spcPts val="600"/>
              </a:spcAft>
              <a:buSzPct val="115000"/>
            </a:pPr>
            <a:r>
              <a:rPr lang="en-US" sz="2000" dirty="0">
                <a:solidFill>
                  <a:srgbClr val="FFFFFF"/>
                </a:solidFill>
              </a:rPr>
              <a:t>Julio 2025</a:t>
            </a:r>
          </a:p>
        </p:txBody>
      </p:sp>
      <p:pic>
        <p:nvPicPr>
          <p:cNvPr id="4" name="Imagen 3" descr="Diagrama&#10;&#10;El contenido generado por IA puede ser incorrecto.">
            <a:extLst>
              <a:ext uri="{FF2B5EF4-FFF2-40B4-BE49-F238E27FC236}">
                <a16:creationId xmlns:a16="http://schemas.microsoft.com/office/drawing/2014/main" id="{459CE83E-228E-D0B7-065B-68483ED685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8779"/>
          <a:stretch>
            <a:fillRect/>
          </a:stretch>
        </p:blipFill>
        <p:spPr>
          <a:xfrm>
            <a:off x="2834172" y="758952"/>
            <a:ext cx="5829301" cy="53309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2142" y="757325"/>
            <a:ext cx="2661858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831" y="1123837"/>
            <a:ext cx="2210611" cy="4601183"/>
          </a:xfrm>
        </p:spPr>
        <p:txBody>
          <a:bodyPr>
            <a:normAutofit/>
          </a:bodyPr>
          <a:lstStyle/>
          <a:p>
            <a:r>
              <a:rPr lang="es-ES" sz="2300"/>
              <a:t>CONCLUSIONES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FC965A-99F0-423F-E381-5DEC557BE0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227257"/>
              </p:ext>
            </p:extLst>
          </p:nvPr>
        </p:nvGraphicFramePr>
        <p:xfrm>
          <a:off x="649985" y="933854"/>
          <a:ext cx="5470207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179482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0F158C-DBE4-D21C-A89E-A56C2B81F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565" y="1087374"/>
            <a:ext cx="6737617" cy="1000978"/>
          </a:xfrm>
        </p:spPr>
        <p:txBody>
          <a:bodyPr>
            <a:normAutofit/>
          </a:bodyPr>
          <a:lstStyle/>
          <a:p>
            <a:r>
              <a:rPr lang="es-ES"/>
              <a:t>RECOMENDACIONES</a:t>
            </a:r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0899" y="758952"/>
            <a:ext cx="889035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" y="2526526"/>
            <a:ext cx="877276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264" y="2526526"/>
            <a:ext cx="8190670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F55420-D253-F2FB-5BAC-B08B32940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564" y="2535446"/>
            <a:ext cx="6737617" cy="35544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pPr>
              <a:buSzPct val="114999"/>
            </a:pPr>
            <a:r>
              <a:rPr lang="en-US">
                <a:solidFill>
                  <a:schemeClr val="tx1"/>
                </a:solidFill>
              </a:rPr>
              <a:t>• Implementar Random Forest</a:t>
            </a:r>
          </a:p>
          <a:p>
            <a:pPr>
              <a:buSzPct val="114999"/>
            </a:pPr>
            <a:r>
              <a:rPr lang="en-US">
                <a:solidFill>
                  <a:schemeClr val="tx1"/>
                </a:solidFill>
              </a:rPr>
              <a:t>• Campañas en horario pico</a:t>
            </a:r>
          </a:p>
          <a:p>
            <a:pPr>
              <a:buSzPct val="114999"/>
            </a:pPr>
            <a:r>
              <a:rPr lang="en-US">
                <a:solidFill>
                  <a:schemeClr val="tx1"/>
                </a:solidFill>
              </a:rPr>
              <a:t>• Mejorar experiencia Electronics</a:t>
            </a:r>
          </a:p>
          <a:p>
            <a:pPr>
              <a:buSzPct val="114999"/>
            </a:pPr>
            <a:r>
              <a:rPr lang="en-US">
                <a:solidFill>
                  <a:schemeClr val="tx1"/>
                </a:solidFill>
              </a:rPr>
              <a:t>• Programa fidelización Premium</a:t>
            </a:r>
          </a:p>
          <a:p>
            <a:pPr>
              <a:buSzPct val="114999"/>
            </a:pPr>
            <a:r>
              <a:rPr lang="en-US">
                <a:solidFill>
                  <a:schemeClr val="tx1"/>
                </a:solidFill>
              </a:rPr>
              <a:t>• Monitorear ventas B2B</a:t>
            </a:r>
          </a:p>
          <a:p>
            <a:pPr>
              <a:buSzPct val="114999"/>
            </a:pPr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15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3156366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695" y="1683144"/>
            <a:ext cx="2081191" cy="3491712"/>
          </a:xfrm>
        </p:spPr>
        <p:txBody>
          <a:bodyPr>
            <a:normAutofit/>
          </a:bodyPr>
          <a:lstStyle/>
          <a:p>
            <a:pPr algn="ctr"/>
            <a:r>
              <a:rPr dirty="0"/>
              <a:t>OBJETIVOS DEL PROYECTO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1204" y="1683143"/>
            <a:ext cx="4970533" cy="34917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1600"/>
              <a:t>OBJETIVO PRINCIPAL</a:t>
            </a:r>
          </a:p>
          <a:p>
            <a:r>
              <a:rPr lang="es-ES" sz="1600"/>
              <a:t>• </a:t>
            </a:r>
            <a:r>
              <a:rPr lang="es-ES" sz="1600" err="1"/>
              <a:t>Análisis</a:t>
            </a:r>
            <a:r>
              <a:rPr lang="es-ES" sz="1600"/>
              <a:t> integral del dataset retail para </a:t>
            </a:r>
            <a:r>
              <a:rPr lang="es-ES" sz="1600" err="1"/>
              <a:t>identificar</a:t>
            </a:r>
            <a:r>
              <a:rPr lang="es-ES" sz="1600"/>
              <a:t> </a:t>
            </a:r>
            <a:r>
              <a:rPr lang="es-ES" sz="1600" err="1"/>
              <a:t>patrones</a:t>
            </a:r>
            <a:r>
              <a:rPr lang="es-ES" sz="1600"/>
              <a:t> y </a:t>
            </a:r>
            <a:r>
              <a:rPr lang="es-ES" sz="1600" err="1"/>
              <a:t>desarrollar</a:t>
            </a:r>
            <a:r>
              <a:rPr lang="es-ES" sz="1600"/>
              <a:t> </a:t>
            </a:r>
            <a:r>
              <a:rPr lang="es-ES" sz="1600" err="1"/>
              <a:t>modelos</a:t>
            </a:r>
            <a:r>
              <a:rPr lang="es-ES" sz="1600"/>
              <a:t> </a:t>
            </a:r>
            <a:r>
              <a:rPr lang="es-ES" sz="1600" err="1"/>
              <a:t>predictivos</a:t>
            </a:r>
            <a:endParaRPr lang="es-ES" sz="1600"/>
          </a:p>
          <a:p>
            <a:endParaRPr lang="es-ES" sz="1600"/>
          </a:p>
          <a:p>
            <a:r>
              <a:rPr lang="es-ES" sz="1600"/>
              <a:t>OBJETIVOS ESPECÍFICOS</a:t>
            </a:r>
          </a:p>
          <a:p>
            <a:r>
              <a:rPr lang="es-ES" sz="1600"/>
              <a:t>• </a:t>
            </a:r>
            <a:r>
              <a:rPr lang="es-ES" sz="1600" err="1"/>
              <a:t>Explorar</a:t>
            </a:r>
            <a:r>
              <a:rPr lang="es-ES" sz="1600"/>
              <a:t> y </a:t>
            </a:r>
            <a:r>
              <a:rPr lang="es-ES" sz="1600" err="1"/>
              <a:t>limpiar</a:t>
            </a:r>
            <a:r>
              <a:rPr lang="es-ES" sz="1600"/>
              <a:t> 302,010 </a:t>
            </a:r>
            <a:r>
              <a:rPr lang="es-ES" sz="1600" err="1"/>
              <a:t>transacciones</a:t>
            </a:r>
            <a:endParaRPr lang="es-ES" sz="1600"/>
          </a:p>
          <a:p>
            <a:r>
              <a:rPr lang="es-ES" sz="1600"/>
              <a:t>• </a:t>
            </a:r>
            <a:r>
              <a:rPr lang="es-ES" sz="1600" err="1"/>
              <a:t>Analizar</a:t>
            </a:r>
            <a:r>
              <a:rPr lang="es-ES" sz="1600"/>
              <a:t> </a:t>
            </a:r>
            <a:r>
              <a:rPr lang="es-ES" sz="1600" err="1"/>
              <a:t>correlaciones</a:t>
            </a:r>
            <a:r>
              <a:rPr lang="es-ES" sz="1600"/>
              <a:t> y </a:t>
            </a:r>
            <a:r>
              <a:rPr lang="es-ES" sz="1600" err="1"/>
              <a:t>patrones</a:t>
            </a:r>
            <a:r>
              <a:rPr lang="es-ES" sz="1600"/>
              <a:t> de </a:t>
            </a:r>
            <a:r>
              <a:rPr lang="es-ES" sz="1600" err="1"/>
              <a:t>compra</a:t>
            </a:r>
            <a:endParaRPr lang="es-ES" sz="1600"/>
          </a:p>
          <a:p>
            <a:r>
              <a:rPr lang="es-ES" sz="1600"/>
              <a:t>• </a:t>
            </a:r>
            <a:r>
              <a:rPr lang="es-ES" sz="1600" err="1"/>
              <a:t>Comparar</a:t>
            </a:r>
            <a:r>
              <a:rPr lang="es-ES" sz="1600"/>
              <a:t> 6 </a:t>
            </a:r>
            <a:r>
              <a:rPr lang="es-ES" sz="1600" err="1"/>
              <a:t>algoritmos</a:t>
            </a:r>
            <a:r>
              <a:rPr lang="es-ES" sz="1600"/>
              <a:t> de ML</a:t>
            </a:r>
          </a:p>
          <a:p>
            <a:r>
              <a:rPr lang="es-ES" sz="1600"/>
              <a:t>• </a:t>
            </a:r>
            <a:r>
              <a:rPr lang="es-ES" sz="1600" err="1"/>
              <a:t>Generar</a:t>
            </a:r>
            <a:r>
              <a:rPr lang="es-ES" sz="1600"/>
              <a:t> insights </a:t>
            </a:r>
            <a:r>
              <a:rPr lang="es-ES" sz="1600" err="1"/>
              <a:t>accionables</a:t>
            </a:r>
            <a:endParaRPr lang="es-ES" sz="16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8392887" y="1056875"/>
            <a:ext cx="75111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179482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565" y="1087374"/>
            <a:ext cx="6737617" cy="1000978"/>
          </a:xfrm>
        </p:spPr>
        <p:txBody>
          <a:bodyPr>
            <a:normAutofit/>
          </a:bodyPr>
          <a:lstStyle/>
          <a:p>
            <a:r>
              <a:rPr lang="es-ES"/>
              <a:t>DESCRIPCIÓN DEL 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0899" y="758952"/>
            <a:ext cx="889035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" y="2526526"/>
            <a:ext cx="877276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264" y="2526526"/>
            <a:ext cx="8190670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564" y="2535446"/>
            <a:ext cx="6737617" cy="355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1200" b="1">
                <a:solidFill>
                  <a:schemeClr val="tx1"/>
                </a:solidFill>
              </a:rPr>
              <a:t>CARACTERÍSTICAS</a:t>
            </a:r>
          </a:p>
          <a:p>
            <a:r>
              <a:rPr lang="es-ES" sz="1200">
                <a:solidFill>
                  <a:schemeClr val="tx1"/>
                </a:solidFill>
              </a:rPr>
              <a:t>• 302,010 transacciones (2023-2024)</a:t>
            </a:r>
          </a:p>
          <a:p>
            <a:r>
              <a:rPr lang="es-ES" sz="1200">
                <a:solidFill>
                  <a:schemeClr val="tx1"/>
                </a:solidFill>
              </a:rPr>
              <a:t>• 30 variables</a:t>
            </a:r>
          </a:p>
          <a:p>
            <a:r>
              <a:rPr lang="es-ES" sz="1200">
                <a:solidFill>
                  <a:schemeClr val="tx1"/>
                </a:solidFill>
              </a:rPr>
              <a:t>• 4 países: Alemania, UK, Australia, Canadá</a:t>
            </a:r>
          </a:p>
          <a:p>
            <a:r>
              <a:rPr lang="es-ES" sz="1200">
                <a:solidFill>
                  <a:schemeClr val="tx1"/>
                </a:solidFill>
              </a:rPr>
              <a:t>• Clientes únicos: ~100,000</a:t>
            </a:r>
          </a:p>
          <a:p>
            <a:endParaRPr lang="es-ES" sz="1200">
              <a:solidFill>
                <a:schemeClr val="tx1"/>
              </a:solidFill>
            </a:endParaRPr>
          </a:p>
          <a:p>
            <a:r>
              <a:rPr lang="es-ES" sz="1200" b="1">
                <a:solidFill>
                  <a:schemeClr val="tx1"/>
                </a:solidFill>
              </a:rPr>
              <a:t>VARIABLES PRINCIPALES</a:t>
            </a:r>
          </a:p>
          <a:p>
            <a:r>
              <a:rPr lang="es-ES" sz="1200">
                <a:solidFill>
                  <a:schemeClr val="tx1"/>
                </a:solidFill>
              </a:rPr>
              <a:t>• Cliente: ID, edad, género, segmento</a:t>
            </a:r>
          </a:p>
          <a:p>
            <a:r>
              <a:rPr lang="es-ES" sz="1200">
                <a:solidFill>
                  <a:schemeClr val="tx1"/>
                </a:solidFill>
              </a:rPr>
              <a:t>• Transacción: fecha, hora, monto</a:t>
            </a:r>
          </a:p>
          <a:p>
            <a:r>
              <a:rPr lang="es-ES" sz="1200">
                <a:solidFill>
                  <a:schemeClr val="tx1"/>
                </a:solidFill>
              </a:rPr>
              <a:t>• Producto: categoría, marca, tipo</a:t>
            </a:r>
          </a:p>
          <a:p>
            <a:r>
              <a:rPr lang="es-ES" sz="1200">
                <a:solidFill>
                  <a:schemeClr val="tx1"/>
                </a:solidFill>
              </a:rPr>
              <a:t>• Ratings y feedback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337" y="864108"/>
            <a:ext cx="2305435" cy="5120639"/>
          </a:xfrm>
        </p:spPr>
        <p:txBody>
          <a:bodyPr>
            <a:normAutofit/>
          </a:bodyPr>
          <a:lstStyle/>
          <a:p>
            <a:pPr algn="r"/>
            <a:r>
              <a:rPr lang="es-ES">
                <a:solidFill>
                  <a:schemeClr val="tx1">
                    <a:lumMod val="85000"/>
                    <a:lumOff val="15000"/>
                  </a:schemeClr>
                </a:solidFill>
              </a:rPr>
              <a:t>PRINCIPALES HALLAZGOS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65200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1334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921" y="864108"/>
            <a:ext cx="4433008" cy="51206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b="1"/>
              <a:t>CALIDAD DE DATOS</a:t>
            </a:r>
          </a:p>
          <a:p>
            <a:r>
              <a:rPr lang="es-ES"/>
              <a:t>• Valores </a:t>
            </a:r>
            <a:r>
              <a:rPr lang="es-ES" err="1"/>
              <a:t>nulos</a:t>
            </a:r>
            <a:r>
              <a:rPr lang="es-ES"/>
              <a:t>: ~0.1% (</a:t>
            </a:r>
            <a:r>
              <a:rPr lang="es-ES" err="1"/>
              <a:t>imputados</a:t>
            </a:r>
            <a:r>
              <a:rPr lang="es-ES"/>
              <a:t> </a:t>
            </a:r>
            <a:r>
              <a:rPr lang="es-ES" err="1"/>
              <a:t>exitosamente</a:t>
            </a:r>
            <a:r>
              <a:rPr lang="es-ES"/>
              <a:t>)</a:t>
            </a:r>
          </a:p>
          <a:p>
            <a:r>
              <a:rPr lang="es-ES"/>
              <a:t>• </a:t>
            </a:r>
            <a:r>
              <a:rPr lang="es-ES" err="1"/>
              <a:t>Duplicados</a:t>
            </a:r>
            <a:r>
              <a:rPr lang="es-ES"/>
              <a:t>: 4 </a:t>
            </a:r>
            <a:r>
              <a:rPr lang="es-ES" err="1"/>
              <a:t>registros</a:t>
            </a:r>
            <a:r>
              <a:rPr lang="es-ES"/>
              <a:t> (0.0013%)</a:t>
            </a:r>
          </a:p>
          <a:p>
            <a:r>
              <a:rPr lang="es-ES"/>
              <a:t>• Outliers: 1.31% </a:t>
            </a:r>
            <a:r>
              <a:rPr lang="es-ES" err="1"/>
              <a:t>en</a:t>
            </a:r>
            <a:r>
              <a:rPr lang="es-ES"/>
              <a:t> </a:t>
            </a:r>
            <a:r>
              <a:rPr lang="es-ES" err="1"/>
              <a:t>total_amount</a:t>
            </a:r>
            <a:endParaRPr lang="es-ES"/>
          </a:p>
          <a:p>
            <a:endParaRPr lang="es-ES"/>
          </a:p>
          <a:p>
            <a:r>
              <a:rPr lang="es-ES" b="1"/>
              <a:t>PATRONES CLAVE</a:t>
            </a:r>
          </a:p>
          <a:p>
            <a:r>
              <a:rPr lang="es-ES"/>
              <a:t>• Ticket </a:t>
            </a:r>
            <a:r>
              <a:rPr lang="es-ES" err="1"/>
              <a:t>promedio</a:t>
            </a:r>
            <a:r>
              <a:rPr lang="es-ES"/>
              <a:t>: $850</a:t>
            </a:r>
          </a:p>
          <a:p>
            <a:r>
              <a:rPr lang="es-ES"/>
              <a:t>• Hora </a:t>
            </a:r>
            <a:r>
              <a:rPr lang="es-ES" err="1"/>
              <a:t>pico</a:t>
            </a:r>
            <a:r>
              <a:rPr lang="es-ES"/>
              <a:t>: 14:00-16:00</a:t>
            </a:r>
          </a:p>
          <a:p>
            <a:r>
              <a:rPr lang="es-ES"/>
              <a:t>• </a:t>
            </a:r>
            <a:r>
              <a:rPr lang="es-ES" err="1"/>
              <a:t>Categoría</a:t>
            </a:r>
            <a:r>
              <a:rPr lang="es-ES"/>
              <a:t> top: Electronics (35%)</a:t>
            </a:r>
          </a:p>
          <a:p>
            <a:r>
              <a:rPr lang="es-ES"/>
              <a:t>• Rating </a:t>
            </a:r>
            <a:r>
              <a:rPr lang="es-ES" err="1"/>
              <a:t>promedio</a:t>
            </a:r>
            <a:r>
              <a:rPr lang="es-ES"/>
              <a:t>: 3.2/5</a:t>
            </a:r>
          </a:p>
          <a:p>
            <a:r>
              <a:rPr lang="es-ES"/>
              <a:t>• </a:t>
            </a:r>
            <a:r>
              <a:rPr lang="es-ES" err="1"/>
              <a:t>Correlación</a:t>
            </a:r>
            <a:r>
              <a:rPr lang="es-ES"/>
              <a:t> </a:t>
            </a:r>
            <a:r>
              <a:rPr lang="es-ES" err="1"/>
              <a:t>total_amount</a:t>
            </a:r>
            <a:r>
              <a:rPr lang="es-ES"/>
              <a:t> vs purchases: 0.89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2991" y="767825"/>
            <a:ext cx="381009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337" y="864108"/>
            <a:ext cx="2305435" cy="5120639"/>
          </a:xfrm>
        </p:spPr>
        <p:txBody>
          <a:bodyPr>
            <a:normAutofit/>
          </a:bodyPr>
          <a:lstStyle/>
          <a:p>
            <a:pPr algn="r"/>
            <a:r>
              <a:rPr lang="es-ES" sz="2100">
                <a:solidFill>
                  <a:schemeClr val="tx1">
                    <a:lumMod val="85000"/>
                    <a:lumOff val="15000"/>
                  </a:schemeClr>
                </a:solidFill>
              </a:rPr>
              <a:t>VISUALIZACIONES CLAVE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65200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1334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921" y="864108"/>
            <a:ext cx="4433008" cy="51206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b="1"/>
              <a:t>1. MAPA DE CALOR CORRELACIONES</a:t>
            </a:r>
          </a:p>
          <a:p>
            <a:r>
              <a:rPr lang="es-ES"/>
              <a:t>• Fuerte </a:t>
            </a:r>
            <a:r>
              <a:rPr lang="es-ES" err="1"/>
              <a:t>correlación</a:t>
            </a:r>
            <a:r>
              <a:rPr lang="es-ES"/>
              <a:t> amount-purchases</a:t>
            </a:r>
          </a:p>
          <a:p>
            <a:r>
              <a:rPr lang="es-ES"/>
              <a:t>• Ratings </a:t>
            </a:r>
            <a:r>
              <a:rPr lang="es-ES" err="1"/>
              <a:t>independientes</a:t>
            </a:r>
            <a:r>
              <a:rPr lang="es-ES"/>
              <a:t> del </a:t>
            </a:r>
            <a:r>
              <a:rPr lang="es-ES" err="1"/>
              <a:t>monto</a:t>
            </a:r>
            <a:endParaRPr lang="es-ES"/>
          </a:p>
          <a:p>
            <a:r>
              <a:rPr lang="es-ES" b="1"/>
              <a:t>2. VENTAS POR CATEGORÍA</a:t>
            </a:r>
          </a:p>
          <a:p>
            <a:r>
              <a:rPr lang="es-ES"/>
              <a:t>• Electronics </a:t>
            </a:r>
            <a:r>
              <a:rPr lang="es-ES" err="1"/>
              <a:t>domina</a:t>
            </a:r>
            <a:r>
              <a:rPr lang="es-ES"/>
              <a:t> (35%)</a:t>
            </a:r>
          </a:p>
          <a:p>
            <a:r>
              <a:rPr lang="es-ES"/>
              <a:t>• Top 3 = 65% revenue</a:t>
            </a:r>
          </a:p>
          <a:p>
            <a:r>
              <a:rPr lang="es-ES" b="1"/>
              <a:t>3. ANÁLISIS TEMPORAL</a:t>
            </a:r>
          </a:p>
          <a:p>
            <a:r>
              <a:rPr lang="es-ES"/>
              <a:t>• Pico </a:t>
            </a:r>
            <a:r>
              <a:rPr lang="es-ES" err="1"/>
              <a:t>diciembre</a:t>
            </a:r>
            <a:r>
              <a:rPr lang="es-ES"/>
              <a:t> (</a:t>
            </a:r>
            <a:r>
              <a:rPr lang="es-ES" err="1"/>
              <a:t>navidad</a:t>
            </a:r>
            <a:r>
              <a:rPr lang="es-ES"/>
              <a:t>)</a:t>
            </a:r>
          </a:p>
          <a:p>
            <a:r>
              <a:rPr lang="es-ES"/>
              <a:t>• </a:t>
            </a:r>
            <a:r>
              <a:rPr lang="es-ES" err="1"/>
              <a:t>Patrón</a:t>
            </a:r>
            <a:r>
              <a:rPr lang="es-ES"/>
              <a:t> </a:t>
            </a:r>
            <a:r>
              <a:rPr lang="es-ES" err="1"/>
              <a:t>diario</a:t>
            </a:r>
            <a:r>
              <a:rPr lang="es-ES"/>
              <a:t> 14-16h</a:t>
            </a:r>
          </a:p>
          <a:p>
            <a:r>
              <a:rPr lang="es-ES" b="1"/>
              <a:t>4. CURVAS ROC</a:t>
            </a:r>
          </a:p>
          <a:p>
            <a:r>
              <a:rPr lang="es-ES"/>
              <a:t>• Random Forest: AUC 0.92</a:t>
            </a:r>
          </a:p>
          <a:p>
            <a:r>
              <a:rPr lang="es-ES"/>
              <a:t>• </a:t>
            </a:r>
            <a:r>
              <a:rPr lang="es-ES" err="1"/>
              <a:t>XGBoost</a:t>
            </a:r>
            <a:r>
              <a:rPr lang="es-ES"/>
              <a:t>: AUC 0.91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2991" y="767825"/>
            <a:ext cx="381009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Gráfico&#10;&#10;El contenido generado por IA puede ser incorrecto.">
            <a:extLst>
              <a:ext uri="{FF2B5EF4-FFF2-40B4-BE49-F238E27FC236}">
                <a16:creationId xmlns:a16="http://schemas.microsoft.com/office/drawing/2014/main" id="{EEA65C8B-D87B-956D-5749-0B068C7F0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858" y="665347"/>
            <a:ext cx="6614132" cy="530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4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6327B-2563-6A8F-4013-3DB971DF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 descr="Gráfico, Gráfico de barras, Histograma&#10;&#10;El contenido generado por IA puede ser incorrecto.">
            <a:extLst>
              <a:ext uri="{FF2B5EF4-FFF2-40B4-BE49-F238E27FC236}">
                <a16:creationId xmlns:a16="http://schemas.microsoft.com/office/drawing/2014/main" id="{BA38782A-92B5-5F94-D6F3-B3D7BAB9B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914" y="695425"/>
            <a:ext cx="7671626" cy="502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4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53CC7-4683-A882-6506-F0407FEB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 descr="Gráfico&#10;&#10;El contenido generado por IA puede ser incorrecto.">
            <a:extLst>
              <a:ext uri="{FF2B5EF4-FFF2-40B4-BE49-F238E27FC236}">
                <a16:creationId xmlns:a16="http://schemas.microsoft.com/office/drawing/2014/main" id="{E94E75FE-8BE2-A7C3-BC14-274B515C9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983" y="825767"/>
            <a:ext cx="7098906" cy="560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4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179482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565" y="1087374"/>
            <a:ext cx="6737617" cy="1000978"/>
          </a:xfrm>
        </p:spPr>
        <p:txBody>
          <a:bodyPr>
            <a:normAutofit/>
          </a:bodyPr>
          <a:lstStyle/>
          <a:p>
            <a:r>
              <a:rPr lang="es-ES"/>
              <a:t>RESULTADOS DEL MODELADO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0899" y="758952"/>
            <a:ext cx="889035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" y="2526526"/>
            <a:ext cx="877276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264" y="2526526"/>
            <a:ext cx="8190670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564" y="2949103"/>
            <a:ext cx="6737617" cy="355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b="1">
                <a:solidFill>
                  <a:schemeClr val="tx1"/>
                </a:solidFill>
              </a:rPr>
              <a:t>COMPARACIÓN DE MODELOS</a:t>
            </a:r>
          </a:p>
          <a:p>
            <a:r>
              <a:rPr lang="es-ES">
                <a:solidFill>
                  <a:schemeClr val="tx1"/>
                </a:solidFill>
              </a:rPr>
              <a:t>Accuracy   F1-Score   AUC</a:t>
            </a:r>
          </a:p>
          <a:p>
            <a:r>
              <a:rPr lang="es-ES">
                <a:solidFill>
                  <a:schemeClr val="tx1"/>
                </a:solidFill>
              </a:rPr>
              <a:t>Random Forest     0.896      0.895    0.924 ⭐</a:t>
            </a:r>
          </a:p>
          <a:p>
            <a:r>
              <a:rPr lang="es-ES">
                <a:solidFill>
                  <a:schemeClr val="tx1"/>
                </a:solidFill>
              </a:rPr>
              <a:t>XGBoost          0.892      0.891    0.918</a:t>
            </a:r>
          </a:p>
          <a:p>
            <a:r>
              <a:rPr lang="es-ES" dirty="0" err="1">
                <a:solidFill>
                  <a:schemeClr val="tx1"/>
                </a:solidFill>
              </a:rPr>
              <a:t>LightGBM</a:t>
            </a:r>
            <a:r>
              <a:rPr lang="es-ES" dirty="0">
                <a:solidFill>
                  <a:schemeClr val="tx1"/>
                </a:solidFill>
              </a:rPr>
              <a:t>         0.890      0.889    0.915</a:t>
            </a:r>
          </a:p>
          <a:p>
            <a:r>
              <a:rPr lang="es-ES" dirty="0" err="1">
                <a:solidFill>
                  <a:schemeClr val="tx1"/>
                </a:solidFill>
              </a:rPr>
              <a:t>Decision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Tree</a:t>
            </a:r>
            <a:r>
              <a:rPr lang="es-ES" dirty="0">
                <a:solidFill>
                  <a:schemeClr val="tx1"/>
                </a:solidFill>
              </a:rPr>
              <a:t>    0.825      0.824    0.823</a:t>
            </a:r>
          </a:p>
          <a:p>
            <a:r>
              <a:rPr lang="es-ES" dirty="0">
                <a:solidFill>
                  <a:schemeClr val="tx1"/>
                </a:solidFill>
              </a:rPr>
              <a:t>KNN              0.812      0.811    0.856</a:t>
            </a:r>
          </a:p>
          <a:p>
            <a:r>
              <a:rPr lang="es-ES" dirty="0" err="1">
                <a:solidFill>
                  <a:schemeClr val="tx1"/>
                </a:solidFill>
              </a:rPr>
              <a:t>Logistic</a:t>
            </a:r>
            <a:r>
              <a:rPr lang="es-ES" dirty="0">
                <a:solidFill>
                  <a:schemeClr val="tx1"/>
                </a:solidFill>
              </a:rPr>
              <a:t> Reg.    0.798      0.797    0.852</a:t>
            </a:r>
          </a:p>
          <a:p>
            <a:endParaRPr lang="es-ES">
              <a:solidFill>
                <a:schemeClr val="tx1"/>
              </a:solidFill>
            </a:endParaRPr>
          </a:p>
          <a:p>
            <a:endParaRPr lang="es-E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Presentación en pantalla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Frame</vt:lpstr>
      <vt:lpstr>ANÁLISIS DE DATOS RETAIL  Exploración, Análisis y Modelado Predictivo</vt:lpstr>
      <vt:lpstr>OBJETIVOS DEL PROYECTO</vt:lpstr>
      <vt:lpstr>DESCRIPCIÓN DEL DATASET</vt:lpstr>
      <vt:lpstr>PRINCIPALES HALLAZGOS</vt:lpstr>
      <vt:lpstr>VISUALIZACIONES CLAVE</vt:lpstr>
      <vt:lpstr>Presentación de PowerPoint</vt:lpstr>
      <vt:lpstr>Presentación de PowerPoint</vt:lpstr>
      <vt:lpstr>Presentación de PowerPoint</vt:lpstr>
      <vt:lpstr>RESULTADOS DEL MODELADO</vt:lpstr>
      <vt:lpstr>CONCLUSIONES </vt:lpstr>
      <vt:lpstr>RECOMENDACIONES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187</cp:revision>
  <dcterms:created xsi:type="dcterms:W3CDTF">2013-01-27T09:14:16Z</dcterms:created>
  <dcterms:modified xsi:type="dcterms:W3CDTF">2025-07-09T21:47:46Z</dcterms:modified>
  <cp:category/>
</cp:coreProperties>
</file>