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13-10-27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81110161-3191-4181-A161-112191A14181}" type="slidenum">
              <a:rPr lang="en-CA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1219680" y="82440"/>
            <a:ext cx="1175040" cy="1154160"/>
          </a:xfrm>
          <a:prstGeom prst="rect">
            <a:avLst/>
          </a:prstGeom>
          <a:ln w="1260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i="1" lang="en-CA" sz="4000">
                <a:solidFill>
                  <a:srgbClr val="000000"/>
                </a:solidFill>
                <a:latin typeface="Times New Roman"/>
              </a:rPr>
              <a:t>a</a:t>
            </a:r>
            <a:endParaRPr/>
          </a:p>
        </p:txBody>
      </p:sp>
      <p:sp>
        <p:nvSpPr>
          <p:cNvPr id="38" name="CustomShape 2"/>
          <p:cNvSpPr/>
          <p:nvPr/>
        </p:nvSpPr>
        <p:spPr>
          <a:xfrm>
            <a:off x="3062880" y="82440"/>
            <a:ext cx="1175040" cy="1154160"/>
          </a:xfrm>
          <a:prstGeom prst="rect">
            <a:avLst/>
          </a:prstGeom>
          <a:ln w="1260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i="1" lang="en-CA" sz="4000">
                <a:solidFill>
                  <a:srgbClr val="000000"/>
                </a:solidFill>
                <a:latin typeface="Times New Roman"/>
              </a:rPr>
              <a:t>b</a:t>
            </a:r>
            <a:endParaRPr/>
          </a:p>
        </p:txBody>
      </p:sp>
      <p:sp>
        <p:nvSpPr>
          <p:cNvPr id="39" name="CustomShape 3"/>
          <p:cNvSpPr/>
          <p:nvPr/>
        </p:nvSpPr>
        <p:spPr>
          <a:xfrm>
            <a:off x="4905720" y="82440"/>
            <a:ext cx="1175040" cy="1154160"/>
          </a:xfrm>
          <a:prstGeom prst="rect">
            <a:avLst/>
          </a:prstGeom>
          <a:ln w="1260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i="1" lang="en-CA" sz="4000">
                <a:solidFill>
                  <a:srgbClr val="000000"/>
                </a:solidFill>
                <a:latin typeface="Times New Roman"/>
              </a:rPr>
              <a:t>c</a:t>
            </a:r>
            <a:endParaRPr/>
          </a:p>
        </p:txBody>
      </p:sp>
      <p:sp>
        <p:nvSpPr>
          <p:cNvPr id="40" name="CustomShape 4"/>
          <p:cNvSpPr/>
          <p:nvPr/>
        </p:nvSpPr>
        <p:spPr>
          <a:xfrm>
            <a:off x="6748920" y="82440"/>
            <a:ext cx="1175040" cy="1154160"/>
          </a:xfrm>
          <a:prstGeom prst="rect">
            <a:avLst/>
          </a:prstGeom>
          <a:ln w="1260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i="1" lang="en-CA" sz="4000">
                <a:solidFill>
                  <a:srgbClr val="000000"/>
                </a:solidFill>
                <a:latin typeface="Times New Roman"/>
              </a:rPr>
              <a:t>e</a:t>
            </a:r>
            <a:endParaRPr/>
          </a:p>
        </p:txBody>
      </p:sp>
      <p:sp>
        <p:nvSpPr>
          <p:cNvPr id="41" name="CustomShape 5"/>
          <p:cNvSpPr/>
          <p:nvPr/>
        </p:nvSpPr>
        <p:spPr>
          <a:xfrm>
            <a:off x="71280" y="2474280"/>
            <a:ext cx="1175040" cy="11872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i="1" lang="en-CA" sz="4000">
                <a:solidFill>
                  <a:srgbClr val="000000"/>
                </a:solidFill>
                <a:latin typeface="Times New Roman"/>
              </a:rPr>
              <a:t>a,b</a:t>
            </a:r>
            <a:endParaRPr/>
          </a:p>
        </p:txBody>
      </p:sp>
      <p:sp>
        <p:nvSpPr>
          <p:cNvPr id="42" name="CustomShape 6"/>
          <p:cNvSpPr/>
          <p:nvPr/>
        </p:nvSpPr>
        <p:spPr>
          <a:xfrm>
            <a:off x="1635840" y="2474280"/>
            <a:ext cx="1175040" cy="11872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i="1" lang="en-CA" sz="4000">
                <a:solidFill>
                  <a:srgbClr val="000000"/>
                </a:solidFill>
                <a:latin typeface="Times New Roman"/>
              </a:rPr>
              <a:t>a,c</a:t>
            </a:r>
            <a:endParaRPr/>
          </a:p>
        </p:txBody>
      </p:sp>
      <p:sp>
        <p:nvSpPr>
          <p:cNvPr id="43" name="CustomShape 7"/>
          <p:cNvSpPr/>
          <p:nvPr/>
        </p:nvSpPr>
        <p:spPr>
          <a:xfrm>
            <a:off x="3200400" y="2474280"/>
            <a:ext cx="1175040" cy="11872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i="1" lang="en-CA" sz="4000">
                <a:solidFill>
                  <a:srgbClr val="000000"/>
                </a:solidFill>
                <a:latin typeface="Times New Roman"/>
              </a:rPr>
              <a:t>a,e</a:t>
            </a:r>
            <a:endParaRPr/>
          </a:p>
        </p:txBody>
      </p:sp>
      <p:sp>
        <p:nvSpPr>
          <p:cNvPr id="44" name="CustomShape 8"/>
          <p:cNvSpPr/>
          <p:nvPr/>
        </p:nvSpPr>
        <p:spPr>
          <a:xfrm>
            <a:off x="6329880" y="2474280"/>
            <a:ext cx="1175040" cy="11872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i="1" lang="en-CA" sz="4000">
                <a:solidFill>
                  <a:srgbClr val="000000"/>
                </a:solidFill>
                <a:latin typeface="Times New Roman"/>
              </a:rPr>
              <a:t>b,e</a:t>
            </a:r>
            <a:endParaRPr/>
          </a:p>
        </p:txBody>
      </p:sp>
      <p:sp>
        <p:nvSpPr>
          <p:cNvPr id="45" name="CustomShape 9"/>
          <p:cNvSpPr/>
          <p:nvPr/>
        </p:nvSpPr>
        <p:spPr>
          <a:xfrm>
            <a:off x="7894440" y="2474280"/>
            <a:ext cx="1175040" cy="11872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i="1" lang="en-CA" sz="4000">
                <a:solidFill>
                  <a:srgbClr val="000000"/>
                </a:solidFill>
                <a:latin typeface="Times New Roman"/>
              </a:rPr>
              <a:t>c,e</a:t>
            </a:r>
            <a:endParaRPr/>
          </a:p>
        </p:txBody>
      </p:sp>
      <p:sp>
        <p:nvSpPr>
          <p:cNvPr id="46" name="CustomShape 10"/>
          <p:cNvSpPr/>
          <p:nvPr/>
        </p:nvSpPr>
        <p:spPr>
          <a:xfrm>
            <a:off x="-115200" y="3662280"/>
            <a:ext cx="1635120" cy="5169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i="1" lang="en-CA" sz="2800">
                <a:solidFill>
                  <a:srgbClr val="000000"/>
                </a:solidFill>
                <a:latin typeface="Times New Roman"/>
              </a:rPr>
              <a:t>Sn</a:t>
            </a:r>
            <a:r>
              <a:rPr lang="en-CA" sz="2800">
                <a:solidFill>
                  <a:srgbClr val="000000"/>
                </a:solidFill>
                <a:latin typeface="Times New Roman"/>
              </a:rPr>
              <a:t> = 2/46 </a:t>
            </a:r>
            <a:endParaRPr/>
          </a:p>
        </p:txBody>
      </p:sp>
      <p:sp>
        <p:nvSpPr>
          <p:cNvPr id="47" name="CustomShape 11"/>
          <p:cNvSpPr/>
          <p:nvPr/>
        </p:nvSpPr>
        <p:spPr>
          <a:xfrm>
            <a:off x="1433880" y="3662280"/>
            <a:ext cx="1635120" cy="5169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i="1" lang="en-CA" sz="2800">
                <a:solidFill>
                  <a:srgbClr val="000000"/>
                </a:solidFill>
                <a:latin typeface="Times New Roman"/>
              </a:rPr>
              <a:t>Sn</a:t>
            </a:r>
            <a:r>
              <a:rPr lang="en-CA" sz="2800">
                <a:solidFill>
                  <a:srgbClr val="000000"/>
                </a:solidFill>
                <a:latin typeface="Times New Roman"/>
              </a:rPr>
              <a:t> = 3/46 </a:t>
            </a:r>
            <a:endParaRPr/>
          </a:p>
        </p:txBody>
      </p:sp>
      <p:sp>
        <p:nvSpPr>
          <p:cNvPr id="48" name="CustomShape 12"/>
          <p:cNvSpPr/>
          <p:nvPr/>
        </p:nvSpPr>
        <p:spPr>
          <a:xfrm>
            <a:off x="2970720" y="3662280"/>
            <a:ext cx="1635120" cy="5169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i="1" lang="en-CA" sz="2800">
                <a:solidFill>
                  <a:srgbClr val="000000"/>
                </a:solidFill>
                <a:latin typeface="Times New Roman"/>
              </a:rPr>
              <a:t>Sn</a:t>
            </a:r>
            <a:r>
              <a:rPr lang="en-CA" sz="2800">
                <a:solidFill>
                  <a:srgbClr val="000000"/>
                </a:solidFill>
                <a:latin typeface="Times New Roman"/>
              </a:rPr>
              <a:t> = 1/46 </a:t>
            </a:r>
            <a:endParaRPr/>
          </a:p>
        </p:txBody>
      </p:sp>
      <p:sp>
        <p:nvSpPr>
          <p:cNvPr id="49" name="CustomShape 13"/>
          <p:cNvSpPr/>
          <p:nvPr/>
        </p:nvSpPr>
        <p:spPr>
          <a:xfrm>
            <a:off x="4543560" y="3662280"/>
            <a:ext cx="1635120" cy="5169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i="1" lang="en-CA" sz="2800">
                <a:solidFill>
                  <a:srgbClr val="000000"/>
                </a:solidFill>
                <a:latin typeface="Times New Roman"/>
              </a:rPr>
              <a:t>Sn</a:t>
            </a:r>
            <a:r>
              <a:rPr lang="en-CA" sz="2800">
                <a:solidFill>
                  <a:srgbClr val="000000"/>
                </a:solidFill>
                <a:latin typeface="Times New Roman"/>
              </a:rPr>
              <a:t> = 2/46 </a:t>
            </a:r>
            <a:endParaRPr/>
          </a:p>
        </p:txBody>
      </p:sp>
      <p:sp>
        <p:nvSpPr>
          <p:cNvPr id="50" name="CustomShape 14"/>
          <p:cNvSpPr/>
          <p:nvPr/>
        </p:nvSpPr>
        <p:spPr>
          <a:xfrm>
            <a:off x="6363000" y="3662280"/>
            <a:ext cx="1179360" cy="5169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i="1" lang="en-CA" sz="2800">
                <a:solidFill>
                  <a:srgbClr val="000000"/>
                </a:solidFill>
                <a:latin typeface="Times New Roman"/>
              </a:rPr>
              <a:t>Sn</a:t>
            </a:r>
            <a:r>
              <a:rPr lang="en-CA" sz="2800">
                <a:solidFill>
                  <a:srgbClr val="000000"/>
                </a:solidFill>
                <a:latin typeface="Times New Roman"/>
              </a:rPr>
              <a:t> = 0 </a:t>
            </a:r>
            <a:endParaRPr/>
          </a:p>
        </p:txBody>
      </p:sp>
      <p:sp>
        <p:nvSpPr>
          <p:cNvPr id="51" name="CustomShape 15"/>
          <p:cNvSpPr/>
          <p:nvPr/>
        </p:nvSpPr>
        <p:spPr>
          <a:xfrm>
            <a:off x="-159120" y="1422720"/>
            <a:ext cx="9510840" cy="5778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CA" sz="3200">
                <a:solidFill>
                  <a:srgbClr val="000000"/>
                </a:solidFill>
                <a:latin typeface="Times New Roman"/>
              </a:rPr>
              <a:t>(a) </a:t>
            </a:r>
            <a:r>
              <a:rPr i="1" lang="en-CA" sz="3200">
                <a:solidFill>
                  <a:srgbClr val="000000"/>
                </a:solidFill>
                <a:latin typeface="Times New Roman"/>
              </a:rPr>
              <a:t>A1</a:t>
            </a:r>
            <a:r>
              <a:rPr lang="en-CA" sz="3200">
                <a:solidFill>
                  <a:srgbClr val="000000"/>
                </a:solidFill>
                <a:latin typeface="Times New Roman"/>
              </a:rPr>
              <a:t>: List of attributes in 0-edge heavyweight  patterns </a:t>
            </a:r>
            <a:endParaRPr/>
          </a:p>
        </p:txBody>
      </p:sp>
      <p:sp>
        <p:nvSpPr>
          <p:cNvPr id="52" name="CustomShape 16"/>
          <p:cNvSpPr/>
          <p:nvPr/>
        </p:nvSpPr>
        <p:spPr>
          <a:xfrm>
            <a:off x="1724760" y="4141440"/>
            <a:ext cx="5028840" cy="5778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CA" sz="3200">
                <a:solidFill>
                  <a:srgbClr val="000000"/>
                </a:solidFill>
                <a:latin typeface="Times New Roman"/>
              </a:rPr>
              <a:t>(b) 0-edge candidate patterns </a:t>
            </a:r>
            <a:endParaRPr/>
          </a:p>
        </p:txBody>
      </p:sp>
      <p:sp>
        <p:nvSpPr>
          <p:cNvPr id="53" name="CustomShape 17"/>
          <p:cNvSpPr/>
          <p:nvPr/>
        </p:nvSpPr>
        <p:spPr>
          <a:xfrm>
            <a:off x="1890000" y="6252120"/>
            <a:ext cx="5527440" cy="5778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CA" sz="3200">
                <a:solidFill>
                  <a:srgbClr val="000000"/>
                </a:solidFill>
                <a:latin typeface="Times New Roman"/>
              </a:rPr>
              <a:t>(c) 0-edge heavyweight patterns </a:t>
            </a:r>
            <a:endParaRPr/>
          </a:p>
        </p:txBody>
      </p:sp>
      <p:sp>
        <p:nvSpPr>
          <p:cNvPr id="54" name="CustomShape 18"/>
          <p:cNvSpPr/>
          <p:nvPr/>
        </p:nvSpPr>
        <p:spPr>
          <a:xfrm>
            <a:off x="203040" y="5064480"/>
            <a:ext cx="1175040" cy="11872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i="1" lang="en-CA" sz="4000">
                <a:solidFill>
                  <a:srgbClr val="000000"/>
                </a:solidFill>
                <a:latin typeface="Times New Roman"/>
              </a:rPr>
              <a:t>a</a:t>
            </a:r>
            <a:endParaRPr/>
          </a:p>
        </p:txBody>
      </p:sp>
      <p:sp>
        <p:nvSpPr>
          <p:cNvPr id="55" name="CustomShape 19"/>
          <p:cNvSpPr/>
          <p:nvPr/>
        </p:nvSpPr>
        <p:spPr>
          <a:xfrm>
            <a:off x="2045160" y="5064480"/>
            <a:ext cx="1175040" cy="11872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i="1" lang="en-CA" sz="4000">
                <a:solidFill>
                  <a:srgbClr val="000000"/>
                </a:solidFill>
                <a:latin typeface="Times New Roman"/>
              </a:rPr>
              <a:t>b</a:t>
            </a:r>
            <a:endParaRPr/>
          </a:p>
        </p:txBody>
      </p:sp>
      <p:sp>
        <p:nvSpPr>
          <p:cNvPr id="56" name="CustomShape 20"/>
          <p:cNvSpPr/>
          <p:nvPr/>
        </p:nvSpPr>
        <p:spPr>
          <a:xfrm>
            <a:off x="3886920" y="5064480"/>
            <a:ext cx="1175040" cy="11872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i="1" lang="en-CA" sz="4000">
                <a:solidFill>
                  <a:srgbClr val="000000"/>
                </a:solidFill>
                <a:latin typeface="Times New Roman"/>
              </a:rPr>
              <a:t>c</a:t>
            </a:r>
            <a:endParaRPr/>
          </a:p>
        </p:txBody>
      </p:sp>
      <p:sp>
        <p:nvSpPr>
          <p:cNvPr id="57" name="CustomShape 21"/>
          <p:cNvSpPr/>
          <p:nvPr/>
        </p:nvSpPr>
        <p:spPr>
          <a:xfrm>
            <a:off x="7571160" y="5064480"/>
            <a:ext cx="1175040" cy="11872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i="1" lang="en-CA" sz="4000">
                <a:solidFill>
                  <a:srgbClr val="000000"/>
                </a:solidFill>
                <a:latin typeface="Times New Roman"/>
              </a:rPr>
              <a:t>a,c</a:t>
            </a:r>
            <a:endParaRPr/>
          </a:p>
        </p:txBody>
      </p:sp>
      <p:sp>
        <p:nvSpPr>
          <p:cNvPr id="58" name="CustomShape 22"/>
          <p:cNvSpPr/>
          <p:nvPr/>
        </p:nvSpPr>
        <p:spPr>
          <a:xfrm>
            <a:off x="4765320" y="2474280"/>
            <a:ext cx="1175040" cy="11872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i="1" lang="en-CA" sz="4000">
                <a:solidFill>
                  <a:srgbClr val="000000"/>
                </a:solidFill>
                <a:latin typeface="Times New Roman"/>
              </a:rPr>
              <a:t>b,c</a:t>
            </a:r>
            <a:endParaRPr/>
          </a:p>
        </p:txBody>
      </p:sp>
      <p:sp>
        <p:nvSpPr>
          <p:cNvPr id="59" name="CustomShape 23"/>
          <p:cNvSpPr/>
          <p:nvPr/>
        </p:nvSpPr>
        <p:spPr>
          <a:xfrm>
            <a:off x="7985880" y="3662280"/>
            <a:ext cx="1179360" cy="5169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i="1" lang="en-CA" sz="2800">
                <a:solidFill>
                  <a:srgbClr val="000000"/>
                </a:solidFill>
                <a:latin typeface="Times New Roman"/>
              </a:rPr>
              <a:t>Sn</a:t>
            </a:r>
            <a:r>
              <a:rPr lang="en-CA" sz="2800">
                <a:solidFill>
                  <a:srgbClr val="000000"/>
                </a:solidFill>
                <a:latin typeface="Times New Roman"/>
              </a:rPr>
              <a:t> = 0 </a:t>
            </a:r>
            <a:endParaRPr/>
          </a:p>
        </p:txBody>
      </p:sp>
      <p:sp>
        <p:nvSpPr>
          <p:cNvPr id="60" name="CustomShape 24"/>
          <p:cNvSpPr/>
          <p:nvPr/>
        </p:nvSpPr>
        <p:spPr>
          <a:xfrm>
            <a:off x="5729040" y="5064480"/>
            <a:ext cx="1175040" cy="11872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i="1" lang="en-CA" sz="4000">
                <a:solidFill>
                  <a:srgbClr val="000000"/>
                </a:solidFill>
                <a:latin typeface="Times New Roman"/>
              </a:rPr>
              <a:t>e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