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9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92" r:id="rId17"/>
    <p:sldId id="282" r:id="rId18"/>
    <p:sldId id="291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67" r:id="rId28"/>
    <p:sldId id="268" r:id="rId2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>
        <p:scale>
          <a:sx n="85" d="100"/>
          <a:sy n="85" d="100"/>
        </p:scale>
        <p:origin x="384" y="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6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922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17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19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973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477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5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49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12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089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80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56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A3B6404-C37D-4FE3-8124-9FC5ECE56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D61EC8C-9F54-4671-8E82-4AE6101D6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177768" y="0"/>
            <a:ext cx="5014232" cy="6868738"/>
          </a:xfrm>
          <a:custGeom>
            <a:avLst/>
            <a:gdLst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493114 w 4584879"/>
              <a:gd name="connsiteY2" fmla="*/ 6863976 h 6863976"/>
              <a:gd name="connsiteX3" fmla="*/ 0 w 4584879"/>
              <a:gd name="connsiteY3" fmla="*/ 6863976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713264 w 4584879"/>
              <a:gd name="connsiteY2" fmla="*/ 6863976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408998"/>
              <a:gd name="connsiteY0" fmla="*/ 4762 h 6868738"/>
              <a:gd name="connsiteX1" fmla="*/ 4408998 w 4408998"/>
              <a:gd name="connsiteY1" fmla="*/ 0 h 6868738"/>
              <a:gd name="connsiteX2" fmla="*/ 2713264 w 4408998"/>
              <a:gd name="connsiteY2" fmla="*/ 6868738 h 6868738"/>
              <a:gd name="connsiteX3" fmla="*/ 0 w 4408998"/>
              <a:gd name="connsiteY3" fmla="*/ 6868738 h 6868738"/>
              <a:gd name="connsiteX4" fmla="*/ 0 w 4408998"/>
              <a:gd name="connsiteY4" fmla="*/ 4762 h 6868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08998" h="6868738">
                <a:moveTo>
                  <a:pt x="0" y="4762"/>
                </a:moveTo>
                <a:lnTo>
                  <a:pt x="4408998" y="0"/>
                </a:lnTo>
                <a:lnTo>
                  <a:pt x="2713264" y="6868738"/>
                </a:lnTo>
                <a:lnTo>
                  <a:pt x="0" y="6868738"/>
                </a:lnTo>
                <a:lnTo>
                  <a:pt x="0" y="476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B9A5EF-80E1-449D-AFE3-1587AA9A8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58751" y="3099175"/>
            <a:ext cx="3738926" cy="3076576"/>
          </a:xfrm>
        </p:spPr>
        <p:txBody>
          <a:bodyPr>
            <a:normAutofit/>
          </a:bodyPr>
          <a:lstStyle/>
          <a:p>
            <a:pPr algn="r"/>
            <a:r>
              <a:rPr lang="pt-PT" sz="4400" dirty="0"/>
              <a:t>LI4</a:t>
            </a:r>
            <a:br>
              <a:rPr lang="pt-PT" sz="4400" dirty="0"/>
            </a:br>
            <a:r>
              <a:rPr lang="pt-PT" sz="4400" dirty="0"/>
              <a:t>2020/2021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6D99E2-F052-4C6A-B2DE-7838C1C2F2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71998" y="930801"/>
            <a:ext cx="3320002" cy="2168374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pt-PT" sz="1200" u="sng" dirty="0">
                <a:latin typeface="Arial" panose="020B0604020202020204" pitchFamily="34" charset="0"/>
                <a:cs typeface="Arial" panose="020B0604020202020204" pitchFamily="34" charset="0"/>
              </a:rPr>
              <a:t>Membros do grupo 38:</a:t>
            </a:r>
          </a:p>
          <a:p>
            <a:pPr algn="r"/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PT" sz="1200" b="0" dirty="0">
                <a:latin typeface="Arial" panose="020B0604020202020204" pitchFamily="34" charset="0"/>
                <a:cs typeface="Arial" panose="020B0604020202020204" pitchFamily="34" charset="0"/>
              </a:rPr>
              <a:t>Filipa Pereira (A89589)</a:t>
            </a:r>
          </a:p>
          <a:p>
            <a:pPr algn="r"/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PT" sz="1200" b="0" dirty="0">
                <a:latin typeface="Arial" panose="020B0604020202020204" pitchFamily="34" charset="0"/>
                <a:cs typeface="Arial" panose="020B0604020202020204" pitchFamily="34" charset="0"/>
              </a:rPr>
              <a:t>Carolina Santejo(A89500)</a:t>
            </a:r>
          </a:p>
          <a:p>
            <a:pPr algn="r"/>
            <a:r>
              <a:rPr lang="pt-PT" sz="1200" b="0" dirty="0">
                <a:latin typeface="Arial" panose="020B0604020202020204" pitchFamily="34" charset="0"/>
                <a:cs typeface="Arial" panose="020B0604020202020204" pitchFamily="34" charset="0"/>
              </a:rPr>
              <a:t>Raquel Costa (A89464)</a:t>
            </a:r>
          </a:p>
          <a:p>
            <a:pPr algn="r"/>
            <a:r>
              <a:rPr lang="pt-PT" sz="1200" b="0" dirty="0">
                <a:latin typeface="Arial" panose="020B0604020202020204" pitchFamily="34" charset="0"/>
                <a:cs typeface="Arial" panose="020B0604020202020204" pitchFamily="34" charset="0"/>
              </a:rPr>
              <a:t>Sara Marques (A89477)</a:t>
            </a:r>
          </a:p>
          <a:p>
            <a:pPr algn="r"/>
            <a:r>
              <a:rPr lang="pt-PT" sz="1200" u="sng" dirty="0">
                <a:latin typeface="Angsana New" panose="02020603050405020304" pitchFamily="18" charset="-34"/>
                <a:cs typeface="Angsana New" panose="02020603050405020304" pitchFamily="18" charset="-34"/>
              </a:rPr>
              <a:t>     </a:t>
            </a:r>
          </a:p>
          <a:p>
            <a:pPr algn="l"/>
            <a:r>
              <a:rPr lang="pt-PT" sz="1200" u="sng" dirty="0">
                <a:latin typeface="Angsana New" panose="02020603050405020304" pitchFamily="18" charset="-34"/>
                <a:cs typeface="Angsana New" panose="02020603050405020304" pitchFamily="18" charset="-34"/>
              </a:rPr>
              <a:t>        </a:t>
            </a:r>
          </a:p>
          <a:p>
            <a:pPr algn="l"/>
            <a:r>
              <a:rPr lang="pt-PT" sz="1200" u="sng" dirty="0">
                <a:latin typeface="Angsana New" panose="02020603050405020304" pitchFamily="18" charset="-34"/>
                <a:cs typeface="Angsana New" panose="02020603050405020304" pitchFamily="18" charset="-34"/>
              </a:rPr>
              <a:t>        </a:t>
            </a:r>
          </a:p>
          <a:p>
            <a:pPr algn="l"/>
            <a:endParaRPr lang="pt-PT" sz="1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l"/>
            <a:endParaRPr lang="pt-PT" sz="1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12" name="Imagem 11" descr="Uma imagem com texto&#10;&#10;Descrição gerada automaticamente">
            <a:extLst>
              <a:ext uri="{FF2B5EF4-FFF2-40B4-BE49-F238E27FC236}">
                <a16:creationId xmlns:a16="http://schemas.microsoft.com/office/drawing/2014/main" id="{E1199410-37DA-473B-8D05-DF73C6116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05" y="1273540"/>
            <a:ext cx="5435600" cy="3651269"/>
          </a:xfrm>
          <a:prstGeom prst="rect">
            <a:avLst/>
          </a:prstGeom>
        </p:spPr>
      </p:pic>
      <p:cxnSp>
        <p:nvCxnSpPr>
          <p:cNvPr id="49" name="Straight Connector 20">
            <a:extLst>
              <a:ext uri="{FF2B5EF4-FFF2-40B4-BE49-F238E27FC236}">
                <a16:creationId xmlns:a16="http://schemas.microsoft.com/office/drawing/2014/main" id="{3A5D40F5-A8C4-4952-BCA6-4D0D14F8B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58751" y="0"/>
            <a:ext cx="532263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Imagem 47">
            <a:extLst>
              <a:ext uri="{FF2B5EF4-FFF2-40B4-BE49-F238E27FC236}">
                <a16:creationId xmlns:a16="http://schemas.microsoft.com/office/drawing/2014/main" id="{AEB1872F-E700-4EF1-BDA0-1AEFA9479B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56" t="38003" r="9032" b="30071"/>
          <a:stretch/>
        </p:blipFill>
        <p:spPr>
          <a:xfrm>
            <a:off x="2433044" y="6063904"/>
            <a:ext cx="2025247" cy="369331"/>
          </a:xfrm>
          <a:prstGeom prst="rect">
            <a:avLst/>
          </a:prstGeom>
        </p:spPr>
      </p:pic>
      <p:sp>
        <p:nvSpPr>
          <p:cNvPr id="50" name="CaixaDeTexto 49">
            <a:extLst>
              <a:ext uri="{FF2B5EF4-FFF2-40B4-BE49-F238E27FC236}">
                <a16:creationId xmlns:a16="http://schemas.microsoft.com/office/drawing/2014/main" id="{9A542A07-55B3-4750-9C9B-F9F3FAD49C3D}"/>
              </a:ext>
            </a:extLst>
          </p:cNvPr>
          <p:cNvSpPr txBox="1"/>
          <p:nvPr/>
        </p:nvSpPr>
        <p:spPr>
          <a:xfrm>
            <a:off x="1143182" y="6018301"/>
            <a:ext cx="181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i="1" dirty="0" err="1"/>
              <a:t>Powered</a:t>
            </a:r>
            <a:r>
              <a:rPr lang="pt-PT" i="1" dirty="0"/>
              <a:t> </a:t>
            </a:r>
            <a:r>
              <a:rPr lang="pt-PT" i="1" dirty="0" err="1"/>
              <a:t>by</a:t>
            </a:r>
            <a:r>
              <a:rPr lang="pt-PT" i="1" dirty="0"/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1251696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086808-81FE-4A0A-BE9B-27533BFBD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200" y="457201"/>
            <a:ext cx="9906000" cy="1382156"/>
          </a:xfrm>
        </p:spPr>
        <p:txBody>
          <a:bodyPr>
            <a:normAutofit/>
          </a:bodyPr>
          <a:lstStyle/>
          <a:p>
            <a:r>
              <a:rPr lang="pt-PT" sz="3600" dirty="0"/>
              <a:t>Arquitetura da Camada de Negócio</a:t>
            </a: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C62D19F-4E40-4DF8-9790-7A81B8A4A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177" y="1379966"/>
            <a:ext cx="10654260" cy="52306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PT" b="1" dirty="0"/>
              <a:t>Dicionário das principais classes:</a:t>
            </a:r>
          </a:p>
          <a:p>
            <a:r>
              <a:rPr lang="pt-PT" dirty="0"/>
              <a:t>Utilizador : Cliente da aplicação + informação pessoal correspondente</a:t>
            </a:r>
          </a:p>
          <a:p>
            <a:r>
              <a:rPr lang="pt-PT" dirty="0"/>
              <a:t>Jornalista : Utilizador especial com funcionalidades extra</a:t>
            </a:r>
          </a:p>
          <a:p>
            <a:r>
              <a:rPr lang="pt-PT" dirty="0"/>
              <a:t>Notificação: Alertas recebidos pelo utilizador, enviados pelo sistema</a:t>
            </a:r>
          </a:p>
          <a:p>
            <a:r>
              <a:rPr lang="pt-PT" dirty="0"/>
              <a:t>Categoria: Tema comum de um grupo de notícias</a:t>
            </a:r>
          </a:p>
          <a:p>
            <a:r>
              <a:rPr lang="pt-PT" dirty="0"/>
              <a:t>País: Origem do utilizador ou de uma notícia</a:t>
            </a:r>
          </a:p>
          <a:p>
            <a:r>
              <a:rPr lang="pt-PT" dirty="0"/>
              <a:t>Publicação: Generalização das classes artigo, </a:t>
            </a:r>
            <a:r>
              <a:rPr lang="pt-PT" i="1" dirty="0"/>
              <a:t>media</a:t>
            </a:r>
            <a:r>
              <a:rPr lang="pt-PT" dirty="0"/>
              <a:t> e noticia</a:t>
            </a:r>
          </a:p>
          <a:p>
            <a:r>
              <a:rPr lang="pt-PT" dirty="0"/>
              <a:t>Notícia: Classe que contem as características de uma notícia retirada da API</a:t>
            </a:r>
          </a:p>
          <a:p>
            <a:r>
              <a:rPr lang="pt-PT" i="1" dirty="0"/>
              <a:t>Media</a:t>
            </a:r>
            <a:r>
              <a:rPr lang="pt-PT" dirty="0"/>
              <a:t>:  </a:t>
            </a:r>
            <a:r>
              <a:rPr lang="pt-PT" dirty="0" err="1"/>
              <a:t>Contéudo</a:t>
            </a:r>
            <a:r>
              <a:rPr lang="pt-PT" dirty="0"/>
              <a:t> em formato vídeo ou áudio </a:t>
            </a:r>
          </a:p>
          <a:p>
            <a:r>
              <a:rPr lang="pt-PT" dirty="0"/>
              <a:t>Artigo: Artigos de opinião publicados pelos jornalista na aplicação</a:t>
            </a:r>
          </a:p>
          <a:p>
            <a:r>
              <a:rPr lang="pt-PT" dirty="0"/>
              <a:t>Comentário: Opinião pessoal ou avaliação de uma publicação</a:t>
            </a:r>
          </a:p>
          <a:p>
            <a:pPr marL="0" indent="0">
              <a:buNone/>
            </a:pPr>
            <a:endParaRPr lang="pt-PT" i="1" dirty="0"/>
          </a:p>
        </p:txBody>
      </p:sp>
    </p:spTree>
    <p:extLst>
      <p:ext uri="{BB962C8B-B14F-4D97-AF65-F5344CB8AC3E}">
        <p14:creationId xmlns:p14="http://schemas.microsoft.com/office/powerpoint/2010/main" val="3350170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151FFF4A-1DCB-496A-972A-7764B7E76D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408" y="1090612"/>
            <a:ext cx="8198111" cy="467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195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DFB7247-87AF-44EA-8608-16AEDAD02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934" y="598218"/>
            <a:ext cx="8919357" cy="532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919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4696FA-8BF7-4D6F-B7EC-4DAB1AC9C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186268"/>
            <a:ext cx="9906000" cy="1382156"/>
          </a:xfrm>
        </p:spPr>
        <p:txBody>
          <a:bodyPr/>
          <a:lstStyle/>
          <a:p>
            <a:r>
              <a:rPr lang="pt-PT" sz="3600" dirty="0"/>
              <a:t>Diagrama de Packages</a:t>
            </a:r>
            <a:br>
              <a:rPr lang="pt-PT" dirty="0"/>
            </a:br>
            <a:endParaRPr lang="pt-PT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ED0A698-8D69-4510-92AD-7224AC944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196" y="1244600"/>
            <a:ext cx="8746938" cy="4839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683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FC46DA-781C-41AD-B35E-CB1FB8D7E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2333" y="132944"/>
            <a:ext cx="9906000" cy="1382156"/>
          </a:xfrm>
        </p:spPr>
        <p:txBody>
          <a:bodyPr/>
          <a:lstStyle/>
          <a:p>
            <a:r>
              <a:rPr lang="pt-PT" sz="3600" dirty="0"/>
              <a:t>Máquina de Estado</a:t>
            </a:r>
            <a:br>
              <a:rPr lang="pt-PT" dirty="0"/>
            </a:br>
            <a:endParaRPr lang="pt-PT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B252D41-5D18-4E0F-B180-86DA96FDA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993" y="1169698"/>
            <a:ext cx="9023880" cy="4695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011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58A36D-C1B9-49B6-B224-1B541297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132834"/>
            <a:ext cx="9906000" cy="1382156"/>
          </a:xfrm>
        </p:spPr>
        <p:txBody>
          <a:bodyPr>
            <a:normAutofit/>
          </a:bodyPr>
          <a:lstStyle/>
          <a:p>
            <a:r>
              <a:rPr lang="pt-PT" sz="4000" dirty="0"/>
              <a:t>Arquitetura da Camada de Dados</a:t>
            </a:r>
            <a:br>
              <a:rPr lang="pt-PT" dirty="0"/>
            </a:br>
            <a:endParaRPr lang="pt-PT" dirty="0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7EE67393-F22B-4DD0-A1C3-EFBB50867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292" y="936338"/>
            <a:ext cx="7991583" cy="562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320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6A1FC1-CE2D-4258-BC20-CAFB7BD6A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0357" y="61211"/>
            <a:ext cx="9906000" cy="1382156"/>
          </a:xfrm>
        </p:spPr>
        <p:txBody>
          <a:bodyPr>
            <a:normAutofit/>
          </a:bodyPr>
          <a:lstStyle/>
          <a:p>
            <a:r>
              <a:rPr lang="pt-PT" sz="3600" dirty="0"/>
              <a:t>Estimativa do crescimento Anual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FD3BBAE-8197-44DD-84E2-EFE51DB19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480" y="1443367"/>
            <a:ext cx="10227039" cy="2184253"/>
          </a:xfrm>
        </p:spPr>
        <p:txBody>
          <a:bodyPr/>
          <a:lstStyle/>
          <a:p>
            <a:r>
              <a:rPr lang="pt-PT" dirty="0"/>
              <a:t>Apesar da base de dados ainda não estar povoada, foram considerados vários exemplos de forma a estimar a evolução anual da BD.</a:t>
            </a:r>
          </a:p>
          <a:p>
            <a:r>
              <a:rPr lang="pt-PT" dirty="0"/>
              <a:t>Desta forma, concluiu-se que a BD cresce 902.74 kilobytes/ano</a:t>
            </a:r>
          </a:p>
        </p:txBody>
      </p:sp>
    </p:spTree>
    <p:extLst>
      <p:ext uri="{BB962C8B-B14F-4D97-AF65-F5344CB8AC3E}">
        <p14:creationId xmlns:p14="http://schemas.microsoft.com/office/powerpoint/2010/main" val="3771521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CBD0F5-3447-4ABD-A91E-72415CE4E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425" y="2737922"/>
            <a:ext cx="9906000" cy="1382156"/>
          </a:xfrm>
        </p:spPr>
        <p:txBody>
          <a:bodyPr>
            <a:normAutofit fontScale="90000"/>
          </a:bodyPr>
          <a:lstStyle/>
          <a:p>
            <a:r>
              <a:rPr lang="pt-PT" sz="3600" dirty="0"/>
              <a:t>Caracterização do Sistema de Interface</a:t>
            </a:r>
            <a:br>
              <a:rPr lang="pt-PT" dirty="0"/>
            </a:b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24720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F754DB9-82CA-4AEC-A9F2-850A2A4F1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842" y="1408638"/>
            <a:ext cx="8280127" cy="4984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D7B0A9C-C0C4-4284-B0A2-21BF31405D6A}"/>
              </a:ext>
            </a:extLst>
          </p:cNvPr>
          <p:cNvSpPr txBox="1"/>
          <p:nvPr/>
        </p:nvSpPr>
        <p:spPr>
          <a:xfrm>
            <a:off x="1469036" y="899410"/>
            <a:ext cx="2923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1026110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6CA7121D-BF85-415B-A004-461AE39F675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283" y="1520775"/>
            <a:ext cx="8021131" cy="484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4EAA7B1-1880-44B1-A3CC-9AB7D82BD7E0}"/>
              </a:ext>
            </a:extLst>
          </p:cNvPr>
          <p:cNvSpPr txBox="1"/>
          <p:nvPr/>
        </p:nvSpPr>
        <p:spPr>
          <a:xfrm>
            <a:off x="1551482" y="1034321"/>
            <a:ext cx="254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Registo</a:t>
            </a:r>
          </a:p>
        </p:txBody>
      </p:sp>
    </p:spTree>
    <p:extLst>
      <p:ext uri="{BB962C8B-B14F-4D97-AF65-F5344CB8AC3E}">
        <p14:creationId xmlns:p14="http://schemas.microsoft.com/office/powerpoint/2010/main" val="2756134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116FF2-3BCF-42D0-A056-476551EE1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índice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104A9AB-F9D2-4F52-83F7-5E6C9E36C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93294"/>
            <a:ext cx="9906000" cy="4363748"/>
          </a:xfrm>
        </p:spPr>
        <p:txBody>
          <a:bodyPr>
            <a:normAutofit fontScale="77500" lnSpcReduction="20000"/>
          </a:bodyPr>
          <a:lstStyle/>
          <a:p>
            <a:r>
              <a:rPr lang="pt-PT" dirty="0"/>
              <a:t>Métodos de levantamento de requisitos</a:t>
            </a:r>
          </a:p>
          <a:p>
            <a:r>
              <a:rPr lang="pt-PT" dirty="0"/>
              <a:t>Levantamento e análise de requisitos</a:t>
            </a:r>
          </a:p>
          <a:p>
            <a:r>
              <a:rPr lang="pt-PT" dirty="0"/>
              <a:t>Modelo de domínio</a:t>
            </a:r>
          </a:p>
          <a:p>
            <a:r>
              <a:rPr lang="pt-PT" dirty="0"/>
              <a:t>Diagrama e Especificação de Use Cases</a:t>
            </a:r>
          </a:p>
          <a:p>
            <a:r>
              <a:rPr lang="pt-PT" dirty="0"/>
              <a:t>Construção da API da Lógica de Negócio</a:t>
            </a:r>
          </a:p>
          <a:p>
            <a:r>
              <a:rPr lang="pt-PT" dirty="0"/>
              <a:t>Arquitetura da aplicação e Diagrama de Componentes</a:t>
            </a:r>
          </a:p>
          <a:p>
            <a:r>
              <a:rPr lang="pt-PT" dirty="0"/>
              <a:t>Arquitetura da Camada de Negócio</a:t>
            </a:r>
          </a:p>
          <a:p>
            <a:r>
              <a:rPr lang="pt-PT" dirty="0"/>
              <a:t>Diagrama de Packages</a:t>
            </a:r>
          </a:p>
          <a:p>
            <a:r>
              <a:rPr lang="pt-PT" dirty="0"/>
              <a:t>Diagramas de Sequência</a:t>
            </a:r>
          </a:p>
          <a:p>
            <a:r>
              <a:rPr lang="pt-PT" dirty="0"/>
              <a:t>Máquina de Estado</a:t>
            </a:r>
          </a:p>
          <a:p>
            <a:r>
              <a:rPr lang="pt-PT" dirty="0"/>
              <a:t>Arquitetura da Camada de Dados</a:t>
            </a:r>
          </a:p>
          <a:p>
            <a:r>
              <a:rPr lang="pt-PT" dirty="0"/>
              <a:t>Caracterização do Sistema de Interface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34369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F831631D-9EBE-413B-9542-AEDBFC1B2F7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324" y="1466133"/>
            <a:ext cx="8241623" cy="5107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A857B25-DC7E-4D72-BE55-DDAF7DFCB649}"/>
              </a:ext>
            </a:extLst>
          </p:cNvPr>
          <p:cNvSpPr txBox="1"/>
          <p:nvPr/>
        </p:nvSpPr>
        <p:spPr>
          <a:xfrm>
            <a:off x="1648918" y="936885"/>
            <a:ext cx="2390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Homepage</a:t>
            </a:r>
          </a:p>
        </p:txBody>
      </p:sp>
    </p:spTree>
    <p:extLst>
      <p:ext uri="{BB962C8B-B14F-4D97-AF65-F5344CB8AC3E}">
        <p14:creationId xmlns:p14="http://schemas.microsoft.com/office/powerpoint/2010/main" val="4221300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C5B60175-F52B-409D-A180-7016B05E34A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391" y="1496804"/>
            <a:ext cx="8117742" cy="5038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3B2FE807-D4DC-4DE6-805B-774A0086F9C2}"/>
              </a:ext>
            </a:extLst>
          </p:cNvPr>
          <p:cNvSpPr txBox="1"/>
          <p:nvPr/>
        </p:nvSpPr>
        <p:spPr>
          <a:xfrm>
            <a:off x="1543420" y="805503"/>
            <a:ext cx="415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Homepage - </a:t>
            </a:r>
            <a:r>
              <a:rPr lang="pt-PT" i="1" dirty="0" err="1"/>
              <a:t>feed</a:t>
            </a:r>
            <a:r>
              <a:rPr lang="pt-PT" dirty="0"/>
              <a:t> de artigos de opinião</a:t>
            </a:r>
          </a:p>
        </p:txBody>
      </p:sp>
    </p:spTree>
    <p:extLst>
      <p:ext uri="{BB962C8B-B14F-4D97-AF65-F5344CB8AC3E}">
        <p14:creationId xmlns:p14="http://schemas.microsoft.com/office/powerpoint/2010/main" val="2932812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3C4458C7-4502-49F3-9F18-11953BFA2CA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488" y="1536493"/>
            <a:ext cx="8184595" cy="507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DBB7274-BE6C-4C1B-8E88-95EA8BD7439D}"/>
              </a:ext>
            </a:extLst>
          </p:cNvPr>
          <p:cNvSpPr txBox="1"/>
          <p:nvPr/>
        </p:nvSpPr>
        <p:spPr>
          <a:xfrm>
            <a:off x="1751949" y="1094281"/>
            <a:ext cx="3440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Secção de comentários</a:t>
            </a:r>
          </a:p>
        </p:txBody>
      </p:sp>
    </p:spTree>
    <p:extLst>
      <p:ext uri="{BB962C8B-B14F-4D97-AF65-F5344CB8AC3E}">
        <p14:creationId xmlns:p14="http://schemas.microsoft.com/office/powerpoint/2010/main" val="4346293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D53DD6B2-DA6C-4DD4-AF06-B6F89C970AE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984" y="1642516"/>
            <a:ext cx="7975730" cy="498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6508025-6890-4AE2-977F-77F4C2C3C8A0}"/>
              </a:ext>
            </a:extLst>
          </p:cNvPr>
          <p:cNvSpPr txBox="1"/>
          <p:nvPr/>
        </p:nvSpPr>
        <p:spPr>
          <a:xfrm>
            <a:off x="1648918" y="1229193"/>
            <a:ext cx="3125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Perfil do utilizador</a:t>
            </a:r>
          </a:p>
        </p:txBody>
      </p:sp>
    </p:spTree>
    <p:extLst>
      <p:ext uri="{BB962C8B-B14F-4D97-AF65-F5344CB8AC3E}">
        <p14:creationId xmlns:p14="http://schemas.microsoft.com/office/powerpoint/2010/main" val="29221233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89EF81A7-63CC-4D53-8473-A42C56F721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618" y="1633929"/>
            <a:ext cx="8001561" cy="500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DD48CA1-0B86-41E5-9E21-F8CDA87CDC9E}"/>
              </a:ext>
            </a:extLst>
          </p:cNvPr>
          <p:cNvSpPr txBox="1"/>
          <p:nvPr/>
        </p:nvSpPr>
        <p:spPr>
          <a:xfrm>
            <a:off x="1394084" y="1140928"/>
            <a:ext cx="3717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Visualização do perfil de um jornalista</a:t>
            </a:r>
          </a:p>
        </p:txBody>
      </p:sp>
    </p:spTree>
    <p:extLst>
      <p:ext uri="{BB962C8B-B14F-4D97-AF65-F5344CB8AC3E}">
        <p14:creationId xmlns:p14="http://schemas.microsoft.com/office/powerpoint/2010/main" val="5936225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>
            <a:extLst>
              <a:ext uri="{FF2B5EF4-FFF2-40B4-BE49-F238E27FC236}">
                <a16:creationId xmlns:a16="http://schemas.microsoft.com/office/drawing/2014/main" id="{C2550FD4-FD97-43CB-8D7D-E0850AC5AF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456" y="1627527"/>
            <a:ext cx="8026822" cy="498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C16590D-0270-4707-A366-62EB81957DEF}"/>
              </a:ext>
            </a:extLst>
          </p:cNvPr>
          <p:cNvSpPr txBox="1"/>
          <p:nvPr/>
        </p:nvSpPr>
        <p:spPr>
          <a:xfrm>
            <a:off x="1469036" y="1184223"/>
            <a:ext cx="346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Publicação de artigo de opinião</a:t>
            </a:r>
          </a:p>
        </p:txBody>
      </p:sp>
    </p:spTree>
    <p:extLst>
      <p:ext uri="{BB962C8B-B14F-4D97-AF65-F5344CB8AC3E}">
        <p14:creationId xmlns:p14="http://schemas.microsoft.com/office/powerpoint/2010/main" val="15292466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>
            <a:extLst>
              <a:ext uri="{FF2B5EF4-FFF2-40B4-BE49-F238E27FC236}">
                <a16:creationId xmlns:a16="http://schemas.microsoft.com/office/drawing/2014/main" id="{F1090F15-B20C-4248-B72B-6580983D1EB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502" y="1439056"/>
            <a:ext cx="8291778" cy="5164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7F8917F-7941-4431-A8E0-8AC85DF484DD}"/>
              </a:ext>
            </a:extLst>
          </p:cNvPr>
          <p:cNvSpPr txBox="1"/>
          <p:nvPr/>
        </p:nvSpPr>
        <p:spPr>
          <a:xfrm>
            <a:off x="1521502" y="929390"/>
            <a:ext cx="4631960" cy="367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Painel de notificações</a:t>
            </a:r>
          </a:p>
        </p:txBody>
      </p:sp>
    </p:spTree>
    <p:extLst>
      <p:ext uri="{BB962C8B-B14F-4D97-AF65-F5344CB8AC3E}">
        <p14:creationId xmlns:p14="http://schemas.microsoft.com/office/powerpoint/2010/main" val="35427378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68CA90-6F2F-4186-9C96-79A172D9A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Conclusão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C5ABB13-36AA-486F-8B63-819833639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Tendo em conta tudo o que foi apresentado até agora, o grupo considera que concluiu a segunda fase com sucesso, na medida em que desenvolveu uma base sólida e bem estruturada que facilitará a implementação, na próxima fase.</a:t>
            </a:r>
          </a:p>
        </p:txBody>
      </p:sp>
    </p:spTree>
    <p:extLst>
      <p:ext uri="{BB962C8B-B14F-4D97-AF65-F5344CB8AC3E}">
        <p14:creationId xmlns:p14="http://schemas.microsoft.com/office/powerpoint/2010/main" val="28787621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A3B6404-C37D-4FE3-8124-9FC5ECE56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D61EC8C-9F54-4671-8E82-4AE6101D6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177768" y="0"/>
            <a:ext cx="5014232" cy="6868738"/>
          </a:xfrm>
          <a:custGeom>
            <a:avLst/>
            <a:gdLst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493114 w 4584879"/>
              <a:gd name="connsiteY2" fmla="*/ 6863976 h 6863976"/>
              <a:gd name="connsiteX3" fmla="*/ 0 w 4584879"/>
              <a:gd name="connsiteY3" fmla="*/ 6863976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713264 w 4584879"/>
              <a:gd name="connsiteY2" fmla="*/ 6863976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408998"/>
              <a:gd name="connsiteY0" fmla="*/ 4762 h 6868738"/>
              <a:gd name="connsiteX1" fmla="*/ 4408998 w 4408998"/>
              <a:gd name="connsiteY1" fmla="*/ 0 h 6868738"/>
              <a:gd name="connsiteX2" fmla="*/ 2713264 w 4408998"/>
              <a:gd name="connsiteY2" fmla="*/ 6868738 h 6868738"/>
              <a:gd name="connsiteX3" fmla="*/ 0 w 4408998"/>
              <a:gd name="connsiteY3" fmla="*/ 6868738 h 6868738"/>
              <a:gd name="connsiteX4" fmla="*/ 0 w 4408998"/>
              <a:gd name="connsiteY4" fmla="*/ 4762 h 6868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08998" h="6868738">
                <a:moveTo>
                  <a:pt x="0" y="4762"/>
                </a:moveTo>
                <a:lnTo>
                  <a:pt x="4408998" y="0"/>
                </a:lnTo>
                <a:lnTo>
                  <a:pt x="2713264" y="6868738"/>
                </a:lnTo>
                <a:lnTo>
                  <a:pt x="0" y="6868738"/>
                </a:lnTo>
                <a:lnTo>
                  <a:pt x="0" y="476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B9A5EF-80E1-449D-AFE3-1587AA9A8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58751" y="3099175"/>
            <a:ext cx="3738926" cy="3076576"/>
          </a:xfrm>
        </p:spPr>
        <p:txBody>
          <a:bodyPr>
            <a:normAutofit/>
          </a:bodyPr>
          <a:lstStyle/>
          <a:p>
            <a:pPr algn="r"/>
            <a:r>
              <a:rPr lang="pt-PT" sz="4400" dirty="0"/>
              <a:t>LI4</a:t>
            </a:r>
            <a:br>
              <a:rPr lang="pt-PT" sz="4400" dirty="0"/>
            </a:br>
            <a:r>
              <a:rPr lang="pt-PT" sz="4400" dirty="0"/>
              <a:t>2020/2021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6D99E2-F052-4C6A-B2DE-7838C1C2F2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71998" y="930801"/>
            <a:ext cx="3320002" cy="2168374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pt-PT" sz="1200" u="sng" dirty="0">
                <a:latin typeface="Arial" panose="020B0604020202020204" pitchFamily="34" charset="0"/>
                <a:cs typeface="Arial" panose="020B0604020202020204" pitchFamily="34" charset="0"/>
              </a:rPr>
              <a:t>Membros do grupo 38:</a:t>
            </a:r>
          </a:p>
          <a:p>
            <a:pPr algn="r"/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PT" sz="1200" b="0" dirty="0">
                <a:latin typeface="Arial" panose="020B0604020202020204" pitchFamily="34" charset="0"/>
                <a:cs typeface="Arial" panose="020B0604020202020204" pitchFamily="34" charset="0"/>
              </a:rPr>
              <a:t>Filipa Pereira (A89589)</a:t>
            </a:r>
          </a:p>
          <a:p>
            <a:pPr algn="r"/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PT" sz="1200" b="0" dirty="0">
                <a:latin typeface="Arial" panose="020B0604020202020204" pitchFamily="34" charset="0"/>
                <a:cs typeface="Arial" panose="020B0604020202020204" pitchFamily="34" charset="0"/>
              </a:rPr>
              <a:t>Carolina Santejo(A89500)</a:t>
            </a:r>
          </a:p>
          <a:p>
            <a:pPr algn="r"/>
            <a:r>
              <a:rPr lang="pt-PT" sz="1200" b="0" dirty="0">
                <a:latin typeface="Arial" panose="020B0604020202020204" pitchFamily="34" charset="0"/>
                <a:cs typeface="Arial" panose="020B0604020202020204" pitchFamily="34" charset="0"/>
              </a:rPr>
              <a:t>Raquel Costa (A89464)</a:t>
            </a:r>
          </a:p>
          <a:p>
            <a:pPr algn="r"/>
            <a:r>
              <a:rPr lang="pt-PT" sz="1200" b="0" dirty="0">
                <a:latin typeface="Arial" panose="020B0604020202020204" pitchFamily="34" charset="0"/>
                <a:cs typeface="Arial" panose="020B0604020202020204" pitchFamily="34" charset="0"/>
              </a:rPr>
              <a:t>Sara Marques (A89477)</a:t>
            </a:r>
          </a:p>
          <a:p>
            <a:pPr algn="r"/>
            <a:r>
              <a:rPr lang="pt-PT" sz="1200" u="sng" dirty="0">
                <a:latin typeface="Angsana New" panose="02020603050405020304" pitchFamily="18" charset="-34"/>
                <a:cs typeface="Angsana New" panose="02020603050405020304" pitchFamily="18" charset="-34"/>
              </a:rPr>
              <a:t>     </a:t>
            </a:r>
          </a:p>
          <a:p>
            <a:pPr algn="l"/>
            <a:r>
              <a:rPr lang="pt-PT" sz="1200" u="sng" dirty="0">
                <a:latin typeface="Angsana New" panose="02020603050405020304" pitchFamily="18" charset="-34"/>
                <a:cs typeface="Angsana New" panose="02020603050405020304" pitchFamily="18" charset="-34"/>
              </a:rPr>
              <a:t>        </a:t>
            </a:r>
          </a:p>
          <a:p>
            <a:pPr algn="l"/>
            <a:r>
              <a:rPr lang="pt-PT" sz="1200" u="sng" dirty="0">
                <a:latin typeface="Angsana New" panose="02020603050405020304" pitchFamily="18" charset="-34"/>
                <a:cs typeface="Angsana New" panose="02020603050405020304" pitchFamily="18" charset="-34"/>
              </a:rPr>
              <a:t>        </a:t>
            </a:r>
          </a:p>
          <a:p>
            <a:pPr algn="l"/>
            <a:endParaRPr lang="pt-PT" sz="1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l"/>
            <a:endParaRPr lang="pt-PT" sz="1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12" name="Imagem 11" descr="Uma imagem com texto&#10;&#10;Descrição gerada automaticamente">
            <a:extLst>
              <a:ext uri="{FF2B5EF4-FFF2-40B4-BE49-F238E27FC236}">
                <a16:creationId xmlns:a16="http://schemas.microsoft.com/office/drawing/2014/main" id="{E1199410-37DA-473B-8D05-DF73C6116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05" y="1273540"/>
            <a:ext cx="5435600" cy="3651269"/>
          </a:xfrm>
          <a:prstGeom prst="rect">
            <a:avLst/>
          </a:prstGeom>
        </p:spPr>
      </p:pic>
      <p:cxnSp>
        <p:nvCxnSpPr>
          <p:cNvPr id="49" name="Straight Connector 20">
            <a:extLst>
              <a:ext uri="{FF2B5EF4-FFF2-40B4-BE49-F238E27FC236}">
                <a16:creationId xmlns:a16="http://schemas.microsoft.com/office/drawing/2014/main" id="{3A5D40F5-A8C4-4952-BCA6-4D0D14F8B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58751" y="0"/>
            <a:ext cx="532263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Imagem 47">
            <a:extLst>
              <a:ext uri="{FF2B5EF4-FFF2-40B4-BE49-F238E27FC236}">
                <a16:creationId xmlns:a16="http://schemas.microsoft.com/office/drawing/2014/main" id="{AEB1872F-E700-4EF1-BDA0-1AEFA9479B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56" t="38003" r="9032" b="30071"/>
          <a:stretch/>
        </p:blipFill>
        <p:spPr>
          <a:xfrm>
            <a:off x="2433044" y="6063904"/>
            <a:ext cx="2025247" cy="369331"/>
          </a:xfrm>
          <a:prstGeom prst="rect">
            <a:avLst/>
          </a:prstGeom>
        </p:spPr>
      </p:pic>
      <p:sp>
        <p:nvSpPr>
          <p:cNvPr id="50" name="CaixaDeTexto 49">
            <a:extLst>
              <a:ext uri="{FF2B5EF4-FFF2-40B4-BE49-F238E27FC236}">
                <a16:creationId xmlns:a16="http://schemas.microsoft.com/office/drawing/2014/main" id="{9A542A07-55B3-4750-9C9B-F9F3FAD49C3D}"/>
              </a:ext>
            </a:extLst>
          </p:cNvPr>
          <p:cNvSpPr txBox="1"/>
          <p:nvPr/>
        </p:nvSpPr>
        <p:spPr>
          <a:xfrm>
            <a:off x="1143182" y="6018301"/>
            <a:ext cx="181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i="1" dirty="0" err="1"/>
              <a:t>Powered</a:t>
            </a:r>
            <a:r>
              <a:rPr lang="pt-PT" i="1" dirty="0"/>
              <a:t> </a:t>
            </a:r>
            <a:r>
              <a:rPr lang="pt-PT" i="1" dirty="0" err="1"/>
              <a:t>by</a:t>
            </a:r>
            <a:r>
              <a:rPr lang="pt-PT" i="1" dirty="0"/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169897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35EAAD-F746-42FC-BD54-4120A3432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30893"/>
            <a:ext cx="9906000" cy="1382156"/>
          </a:xfrm>
        </p:spPr>
        <p:txBody>
          <a:bodyPr>
            <a:normAutofit/>
          </a:bodyPr>
          <a:lstStyle/>
          <a:p>
            <a:r>
              <a:rPr lang="pt-PT" sz="3200" dirty="0"/>
              <a:t>Métodos de Levantamento de requisitos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A3724E9-2657-4688-A62F-A63C90611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72670"/>
            <a:ext cx="9906000" cy="4024424"/>
          </a:xfrm>
        </p:spPr>
        <p:txBody>
          <a:bodyPr/>
          <a:lstStyle/>
          <a:p>
            <a:r>
              <a:rPr lang="pt-PT" dirty="0"/>
              <a:t>Entrevistas a pessoas conhecidas que usam redes sociais como fonte principal de informação</a:t>
            </a:r>
          </a:p>
          <a:p>
            <a:r>
              <a:rPr lang="pt-PT" dirty="0"/>
              <a:t>Série de questões sobre as funcionalidades de interesse ao público-alvo</a:t>
            </a:r>
          </a:p>
          <a:p>
            <a:r>
              <a:rPr lang="pt-PT" dirty="0"/>
              <a:t>Pesquisa sobre o funcionamento das várias plataformas de noticias existentes online 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01242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E94025-C046-49E3-AB1A-3F3287DF5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608" y="357510"/>
            <a:ext cx="9906000" cy="1212031"/>
          </a:xfrm>
        </p:spPr>
        <p:txBody>
          <a:bodyPr>
            <a:normAutofit/>
          </a:bodyPr>
          <a:lstStyle/>
          <a:p>
            <a:pPr algn="ctr"/>
            <a:r>
              <a:rPr lang="pt-PT" sz="2700" dirty="0"/>
              <a:t>Levantamento e análise de requisitos</a:t>
            </a: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68BA595-7152-4C3B-AFFD-8C87165EE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315159"/>
            <a:ext cx="9906000" cy="5346897"/>
          </a:xfrm>
        </p:spPr>
        <p:txBody>
          <a:bodyPr/>
          <a:lstStyle/>
          <a:p>
            <a:r>
              <a:rPr lang="pt-PT" dirty="0"/>
              <a:t>Levantamento de requisitos funcionais e não funcionais.</a:t>
            </a:r>
          </a:p>
          <a:p>
            <a:r>
              <a:rPr lang="pt-PT" dirty="0"/>
              <a:t>Dentro dos requisitos funcionais, existem os requisitos do sistema, do utilizador e do jornalista (utilizador especial)</a:t>
            </a:r>
          </a:p>
          <a:p>
            <a:r>
              <a:rPr lang="pt-PT" dirty="0"/>
              <a:t>Entre alguns dos requisitos não funcionais temos: a aplicação deve ter uma interface intuitiva , deverá ter o menor tempo de resposta possível etc…</a:t>
            </a:r>
          </a:p>
          <a:p>
            <a:r>
              <a:rPr lang="pt-PT" dirty="0"/>
              <a:t>Entre alguns dos requisitos funcionais temos por exemplo: o registo na aplicação  envolve o utilizador e o sistema. Este deverá armazenar os dados introduzidos pelo utilizador. </a:t>
            </a:r>
          </a:p>
          <a:p>
            <a:r>
              <a:rPr lang="pt-PT" dirty="0"/>
              <a:t>Além disto, o jornalista também tem requisitos próprios tais como a publicação de novos artigos de opinião. 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55889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74FEFB-AE92-42C8-AFC4-5CD144189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03" y="-99116"/>
            <a:ext cx="9906000" cy="1382156"/>
          </a:xfrm>
        </p:spPr>
        <p:txBody>
          <a:bodyPr>
            <a:normAutofit/>
          </a:bodyPr>
          <a:lstStyle/>
          <a:p>
            <a:pPr algn="ctr"/>
            <a:r>
              <a:rPr lang="pt-PT" sz="4000" dirty="0"/>
              <a:t>Modelo de domínio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E20A1E6-4D8B-4B71-9F5D-D2BCCDE7C52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173" y="1143384"/>
            <a:ext cx="8347624" cy="4961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401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A1E5F1-31B7-4D88-9E54-FDB6CE12C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245" y="59013"/>
            <a:ext cx="9906000" cy="1382156"/>
          </a:xfrm>
        </p:spPr>
        <p:txBody>
          <a:bodyPr>
            <a:normAutofit fontScale="90000"/>
          </a:bodyPr>
          <a:lstStyle/>
          <a:p>
            <a:br>
              <a:rPr lang="pt-PT" dirty="0"/>
            </a:br>
            <a:r>
              <a:rPr lang="pt-PT" sz="3600" dirty="0"/>
              <a:t>Diagrama e Especificação de Use Cases</a:t>
            </a:r>
            <a:br>
              <a:rPr lang="pt-PT" dirty="0"/>
            </a:br>
            <a:endParaRPr lang="pt-PT" dirty="0"/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A586B9DF-F10F-4FBF-95DC-53D9CC42C6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4426" y="1225338"/>
            <a:ext cx="7328019" cy="526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14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2A95ED-E512-49D9-B04A-1D158A1CF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38" y="453083"/>
            <a:ext cx="9906000" cy="1382156"/>
          </a:xfrm>
        </p:spPr>
        <p:txBody>
          <a:bodyPr>
            <a:normAutofit fontScale="90000"/>
          </a:bodyPr>
          <a:lstStyle/>
          <a:p>
            <a:r>
              <a:rPr lang="pt-PT" sz="3600" dirty="0"/>
              <a:t>Construção da API da Lógica de Negócio</a:t>
            </a: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9F8D9B2-1A71-42CB-BF69-78D4CA4DA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Divisão do sistema em dois subsistemas: </a:t>
            </a:r>
            <a:r>
              <a:rPr lang="pt-PT" i="1" dirty="0" err="1"/>
              <a:t>GestUtilizadores</a:t>
            </a:r>
            <a:r>
              <a:rPr lang="pt-PT" dirty="0"/>
              <a:t> e </a:t>
            </a:r>
            <a:r>
              <a:rPr lang="pt-PT" i="1" dirty="0" err="1"/>
              <a:t>GestPublicacoes</a:t>
            </a:r>
            <a:endParaRPr lang="pt-PT" i="1" dirty="0"/>
          </a:p>
          <a:p>
            <a:r>
              <a:rPr lang="pt-PT" dirty="0"/>
              <a:t>A primeira etapa consistiu em levantar as várias responsabilidades que o sistema deve ter, de acordo com a especificação de </a:t>
            </a:r>
            <a:r>
              <a:rPr lang="pt-PT" i="1" dirty="0"/>
              <a:t>Use Cases </a:t>
            </a:r>
            <a:r>
              <a:rPr lang="pt-PT" dirty="0"/>
              <a:t>feita</a:t>
            </a:r>
          </a:p>
          <a:p>
            <a:r>
              <a:rPr lang="pt-PT" dirty="0"/>
              <a:t>Foram levantados os vários métodos a incluir na lógica de negócio</a:t>
            </a:r>
          </a:p>
          <a:p>
            <a:r>
              <a:rPr lang="pt-PT" dirty="0"/>
              <a:t>Os métodos foram divididos pelos subsistemas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1511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0120D-76A7-4ABD-B0F8-C8598AA9A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460" y="250517"/>
            <a:ext cx="9906000" cy="1382156"/>
          </a:xfrm>
        </p:spPr>
        <p:txBody>
          <a:bodyPr>
            <a:normAutofit fontScale="90000"/>
          </a:bodyPr>
          <a:lstStyle/>
          <a:p>
            <a:r>
              <a:rPr lang="pt-PT" sz="3100" dirty="0"/>
              <a:t>Arquitetura da aplicação e Diagrama de Componentes</a:t>
            </a:r>
            <a:br>
              <a:rPr lang="pt-PT" dirty="0"/>
            </a:br>
            <a:endParaRPr lang="pt-PT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2F6624D3-F17A-4612-81B6-4F1B2FA705A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672" y="1545882"/>
            <a:ext cx="8256656" cy="402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476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1C387356-F707-4003-8CD0-DBA7DE4EFE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5425" y="508000"/>
            <a:ext cx="5799250" cy="521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489431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593</Words>
  <Application>Microsoft Office PowerPoint</Application>
  <PresentationFormat>Ecrã Panorâmico</PresentationFormat>
  <Paragraphs>82</Paragraphs>
  <Slides>28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28</vt:i4>
      </vt:variant>
    </vt:vector>
  </HeadingPairs>
  <TitlesOfParts>
    <vt:vector size="33" baseType="lpstr">
      <vt:lpstr>Angsana New</vt:lpstr>
      <vt:lpstr>Arial</vt:lpstr>
      <vt:lpstr>Univers Condensed Light</vt:lpstr>
      <vt:lpstr>Walbaum Display Light</vt:lpstr>
      <vt:lpstr>AngleLinesVTI</vt:lpstr>
      <vt:lpstr>LI4 2020/2021</vt:lpstr>
      <vt:lpstr>índice</vt:lpstr>
      <vt:lpstr>Métodos de Levantamento de requisitos</vt:lpstr>
      <vt:lpstr>Levantamento e análise de requisitos </vt:lpstr>
      <vt:lpstr>Modelo de domínio </vt:lpstr>
      <vt:lpstr> Diagrama e Especificação de Use Cases </vt:lpstr>
      <vt:lpstr>Construção da API da Lógica de Negócio </vt:lpstr>
      <vt:lpstr>Arquitetura da aplicação e Diagrama de Componentes </vt:lpstr>
      <vt:lpstr>Apresentação do PowerPoint</vt:lpstr>
      <vt:lpstr>Arquitetura da Camada de Negócio </vt:lpstr>
      <vt:lpstr>Apresentação do PowerPoint</vt:lpstr>
      <vt:lpstr>Apresentação do PowerPoint</vt:lpstr>
      <vt:lpstr>Diagrama de Packages </vt:lpstr>
      <vt:lpstr>Máquina de Estado </vt:lpstr>
      <vt:lpstr>Arquitetura da Camada de Dados </vt:lpstr>
      <vt:lpstr>Estimativa do crescimento Anual</vt:lpstr>
      <vt:lpstr>Caracterização do Sistema de Interface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Conclusão</vt:lpstr>
      <vt:lpstr>LI4 2020/2021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LI4</dc:title>
  <dc:creator>Ana Filipa Rodrigues Pereira</dc:creator>
  <cp:lastModifiedBy>Ana Filipa Rodrigues Pereira</cp:lastModifiedBy>
  <cp:revision>26</cp:revision>
  <dcterms:created xsi:type="dcterms:W3CDTF">2021-03-24T17:09:43Z</dcterms:created>
  <dcterms:modified xsi:type="dcterms:W3CDTF">2021-05-13T20:13:51Z</dcterms:modified>
</cp:coreProperties>
</file>