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60" r:id="rId6"/>
    <p:sldId id="258" r:id="rId7"/>
    <p:sldId id="259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3D666-31E8-4F6C-8B65-D7337B15D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850324-0F7A-471E-B8EF-5B5389BE7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ABB77DE-4743-4678-AF18-A6DEA8F0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06EA-2B94-40EC-A5C5-320BC61BE09B}" type="datetimeFigureOut">
              <a:rPr lang="pt-PT" smtClean="0"/>
              <a:t>27/01/2021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50D4AE5-5D6D-4861-A27F-E93955C6D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8DDE463-2F3B-4CC9-8AA3-9EA86A24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CF2E-DBFE-447F-9A4C-6BFEB4A1191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346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72779-A5BA-467A-922F-EAD503CF1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8DBC5F7-A1A8-4915-A262-BD2EB3D16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049C9C5-5FC0-4E14-9DAA-F27E0B93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06EA-2B94-40EC-A5C5-320BC61BE09B}" type="datetimeFigureOut">
              <a:rPr lang="pt-PT" smtClean="0"/>
              <a:t>27/01/2021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0C72C05-5BBA-42F7-95C3-CA9C6B35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A6475C9-B468-480A-A007-8B310F6BC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CF2E-DBFE-447F-9A4C-6BFEB4A1191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654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8ABDD2-FE79-4D47-8882-A9D5B61FB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64C22B1-C8A6-401D-81EF-095B91A31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AA25665-2E6E-4EC1-8BF7-F7D9CE89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06EA-2B94-40EC-A5C5-320BC61BE09B}" type="datetimeFigureOut">
              <a:rPr lang="pt-PT" smtClean="0"/>
              <a:t>27/01/2021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810306B-03E0-4F35-BAA5-E8BD7E6C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B7B4B7A-5154-4B29-95F3-00A740D2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CF2E-DBFE-447F-9A4C-6BFEB4A1191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899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CB438-E929-4CCD-9E13-E2D1F25F5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33A4312-8E21-493A-A890-1A55B7137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4900EF9-8A53-458A-A9FF-D7B4EC1B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06EA-2B94-40EC-A5C5-320BC61BE09B}" type="datetimeFigureOut">
              <a:rPr lang="pt-PT" smtClean="0"/>
              <a:t>27/01/2021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C7611AA-33AD-4A6A-BEF7-2A6F18A8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958E43-1480-4123-96A7-B673EEEA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CF2E-DBFE-447F-9A4C-6BFEB4A1191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069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AB187-D241-4F35-83AC-AC86DA311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31BBFE4-18EC-4253-AA3D-3DFC80527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B450674-7CAD-4F7B-B2EE-CA97A17B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06EA-2B94-40EC-A5C5-320BC61BE09B}" type="datetimeFigureOut">
              <a:rPr lang="pt-PT" smtClean="0"/>
              <a:t>27/01/2021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02A833D-F873-4F7F-837A-9958F0C8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5A0B7E5-B9F0-4BE9-8D2A-F4899774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CF2E-DBFE-447F-9A4C-6BFEB4A1191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163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04152-BA28-4F5A-B290-72458BF71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E68D57-B179-491C-A194-71ECAC230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FF1C99B-7F3B-4427-9145-FD72AD134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E9CB5FF-53F7-42D0-A93C-502EA2A4E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06EA-2B94-40EC-A5C5-320BC61BE09B}" type="datetimeFigureOut">
              <a:rPr lang="pt-PT" smtClean="0"/>
              <a:t>27/01/2021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C4FCEBF-4AA2-4D53-B4EB-B5EB0E22E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3AC956D-5822-4D6A-8463-E76F42DFA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CF2E-DBFE-447F-9A4C-6BFEB4A1191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165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D0F649-B2E0-4152-96C2-969B5C0C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87E74E1-9687-4B5F-BD6F-E69950163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44FB3EB-899F-44DF-AEFF-C3298EE95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4BD3A78-1939-43A8-A40E-F8CE95E05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C4CC02C-FC6D-43AC-A517-4E152D348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B17E9C4-DA7A-4891-B9F7-21E0CECD7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06EA-2B94-40EC-A5C5-320BC61BE09B}" type="datetimeFigureOut">
              <a:rPr lang="pt-PT" smtClean="0"/>
              <a:t>27/01/2021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F07DCED-9FC9-444C-9BE5-96C2C0A99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5664D5B-CB85-4882-A2A1-AFBFBC6E9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CF2E-DBFE-447F-9A4C-6BFEB4A1191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060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AD9EE-2397-4E6F-B742-CC50FFC7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4102DDE-DBAE-43D0-9407-1E4BF9FC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06EA-2B94-40EC-A5C5-320BC61BE09B}" type="datetimeFigureOut">
              <a:rPr lang="pt-PT" smtClean="0"/>
              <a:t>27/01/2021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043A12A-0FF7-4D96-B2A9-17772398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34DD2D6-13E5-4CD5-9904-3DB9400E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CF2E-DBFE-447F-9A4C-6BFEB4A1191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838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3F4F6F0D-3BCE-46B6-8FC8-B7FBF000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06EA-2B94-40EC-A5C5-320BC61BE09B}" type="datetimeFigureOut">
              <a:rPr lang="pt-PT" smtClean="0"/>
              <a:t>27/01/2021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ECCC25E5-EE7D-46BE-B17D-C8B66EA72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E6B0D59-DC41-425F-A676-9FE07AEC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CF2E-DBFE-447F-9A4C-6BFEB4A1191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839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13218-C8B1-49C6-9B65-5A44A839C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6BAC01D-C057-4BAB-BE06-6C5EBD4DB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A436E1C-2A59-4981-B591-CBC28A60B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F693FDA-25FE-4E67-AA9A-E83F46ADA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06EA-2B94-40EC-A5C5-320BC61BE09B}" type="datetimeFigureOut">
              <a:rPr lang="pt-PT" smtClean="0"/>
              <a:t>27/01/2021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51BE670-899A-4033-B272-91005F8AC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7910986-AC1B-4D1F-9ED5-F9D9AA75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CF2E-DBFE-447F-9A4C-6BFEB4A1191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818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43F32-1CDB-4289-8D39-8928155A1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8353F2F-C440-4CBB-85B3-639D3BE83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9038671-78C4-4F00-BDD4-3048E2A49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7540CA0-AF25-4EA9-9C01-868F3FB5B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06EA-2B94-40EC-A5C5-320BC61BE09B}" type="datetimeFigureOut">
              <a:rPr lang="pt-PT" smtClean="0"/>
              <a:t>27/01/2021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A83B05E-4687-4834-8B6C-20C214984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201B6AE-DF86-48ED-82C8-C205A593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CF2E-DBFE-447F-9A4C-6BFEB4A1191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565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71F22F3-8842-4142-999D-71D03D69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CDF396E-ADBE-45E5-B8D1-6CEAD93A4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3B20087-0174-47D8-B773-54214482E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106EA-2B94-40EC-A5C5-320BC61BE09B}" type="datetimeFigureOut">
              <a:rPr lang="pt-PT" smtClean="0"/>
              <a:t>27/01/2021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8EC418D-5EF5-4D2B-B283-A933BAA5D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929548F-ADCA-402A-9CF2-5E17AADEB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DCF2E-DBFE-447F-9A4C-6BFEB4A1191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870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2516CFA-65A7-4E78-BAF2-F437E0567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583843-30E4-4091-87E1-A4A49651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D2D7F-1DF5-4798-9E63-A71E2D158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28953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197D003-D6F2-4203-A495-66907856A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0A62B1-BB9A-43BD-81CD-1400F6A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FDD9AD5-71EC-4840-9DB9-0EB0E1755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37CA3E-8144-4168-9129-6446C79AE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0CBDA90-3094-4142-A9D4-C25DCB89B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0975" y="2094163"/>
            <a:ext cx="6105194" cy="261119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pt-PT" sz="3600" b="1" dirty="0">
                <a:solidFill>
                  <a:srgbClr val="31849B"/>
                </a:solidFill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b="1" dirty="0">
                <a:solidFill>
                  <a:srgbClr val="31849B"/>
                </a:solidFill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b="1" dirty="0">
                <a:solidFill>
                  <a:srgbClr val="31849B"/>
                </a:solidFill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b="1" dirty="0">
                <a:solidFill>
                  <a:srgbClr val="31849B"/>
                </a:solidFill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b="1" dirty="0">
                <a:solidFill>
                  <a:srgbClr val="31849B"/>
                </a:solidFill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b="1" dirty="0">
                <a:solidFill>
                  <a:srgbClr val="31849B"/>
                </a:solidFill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b="1" dirty="0">
                <a:solidFill>
                  <a:srgbClr val="31849B"/>
                </a:solidFill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b="1" dirty="0">
                <a:solidFill>
                  <a:srgbClr val="31849B"/>
                </a:solidFill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b="1" dirty="0">
                <a:solidFill>
                  <a:srgbClr val="31849B"/>
                </a:solidFill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b="1" dirty="0">
                <a:solidFill>
                  <a:srgbClr val="31849B"/>
                </a:solidFill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b="1" dirty="0">
                <a:solidFill>
                  <a:srgbClr val="31849B"/>
                </a:solidFill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b="1" dirty="0">
                <a:solidFill>
                  <a:srgbClr val="31849B"/>
                </a:solidFill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b="1" dirty="0">
                <a:solidFill>
                  <a:srgbClr val="31849B"/>
                </a:solidFill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b="1" dirty="0">
                <a:solidFill>
                  <a:srgbClr val="31849B"/>
                </a:solidFill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b="1" dirty="0">
                <a:solidFill>
                  <a:srgbClr val="31849B"/>
                </a:solidFill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b="1" dirty="0">
                <a:solidFill>
                  <a:srgbClr val="31849B"/>
                </a:solidFill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b="1" dirty="0">
                <a:solidFill>
                  <a:srgbClr val="31849B"/>
                </a:solidFill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b="1" dirty="0">
                <a:solidFill>
                  <a:srgbClr val="31849B"/>
                </a:solidFill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b="1" dirty="0">
                <a:solidFill>
                  <a:srgbClr val="31849B"/>
                </a:solidFill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b="1" dirty="0">
                <a:solidFill>
                  <a:srgbClr val="31849B"/>
                </a:solidFill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b="1" dirty="0">
                <a:solidFill>
                  <a:srgbClr val="31849B"/>
                </a:solidFill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b="1" dirty="0">
                <a:solidFill>
                  <a:srgbClr val="31849B"/>
                </a:solidFill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b="1" dirty="0">
                <a:solidFill>
                  <a:srgbClr val="31849B"/>
                </a:solidFill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b="1" dirty="0">
                <a:solidFill>
                  <a:srgbClr val="31849B"/>
                </a:solidFill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b="1" dirty="0">
                <a:solidFill>
                  <a:srgbClr val="31849B"/>
                </a:solidFill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b="1" dirty="0">
                <a:solidFill>
                  <a:srgbClr val="31849B"/>
                </a:solidFill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b="1" dirty="0">
                <a:solidFill>
                  <a:srgbClr val="31849B"/>
                </a:solidFill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b="1" dirty="0">
                <a:solidFill>
                  <a:srgbClr val="31849B"/>
                </a:solidFill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b="1" dirty="0">
                <a:solidFill>
                  <a:srgbClr val="31849B"/>
                </a:solidFill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b="1" dirty="0">
                <a:solidFill>
                  <a:srgbClr val="31849B"/>
                </a:solidFill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b="1" dirty="0">
                <a:solidFill>
                  <a:srgbClr val="31849B"/>
                </a:solidFill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b="1" dirty="0">
                <a:solidFill>
                  <a:srgbClr val="31849B"/>
                </a:solidFill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b="1" dirty="0">
                <a:solidFill>
                  <a:srgbClr val="31849B"/>
                </a:solidFill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br>
              <a:rPr lang="pt-PT" sz="36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</a:br>
            <a:r>
              <a:rPr lang="pt-PT" sz="7300" b="1" dirty="0">
                <a:solidFill>
                  <a:schemeClr val="accent5">
                    <a:lumMod val="50000"/>
                  </a:schemeClr>
                </a:solidFill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  <a:t>Bases de Dados</a:t>
            </a:r>
            <a:br>
              <a:rPr lang="pt-PT" sz="5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pt-PT" sz="5200" dirty="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0DE34C-E508-4A62-8DD9-94707F856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0975" y="4168838"/>
            <a:ext cx="6105194" cy="128417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pt-PT" sz="1800" dirty="0">
                <a:solidFill>
                  <a:schemeClr val="tx2"/>
                </a:solidFill>
              </a:rPr>
              <a:t>Ano Letivo 2020/2021</a:t>
            </a:r>
          </a:p>
          <a:p>
            <a:pPr algn="l">
              <a:lnSpc>
                <a:spcPct val="150000"/>
              </a:lnSpc>
            </a:pPr>
            <a:r>
              <a:rPr lang="pt-PT" sz="1800" dirty="0">
                <a:solidFill>
                  <a:schemeClr val="tx2"/>
                </a:solidFill>
              </a:rPr>
              <a:t>Docente responsável: Professor Orlando Belo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D4F600-F737-4482-BC99-1E1FFC826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146310"/>
            <a:ext cx="3142400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87C2CB5-E3D4-4345-A7B4-6F0039A6A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B1D1D5-E255-4B0E-A7F5-DB2BE5A8D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95D61F8-0B49-44AD-956A-8EE58ECE6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C645CD3-4985-451E-8683-6C671E178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0A0F11-8BF9-4D14-A54E-18766A75EA34}"/>
              </a:ext>
            </a:extLst>
          </p:cNvPr>
          <p:cNvSpPr txBox="1"/>
          <p:nvPr/>
        </p:nvSpPr>
        <p:spPr>
          <a:xfrm>
            <a:off x="9539089" y="4748325"/>
            <a:ext cx="27821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u="sng" dirty="0">
                <a:solidFill>
                  <a:schemeClr val="tx2"/>
                </a:solidFill>
              </a:rPr>
              <a:t>Membros do grupo:</a:t>
            </a:r>
          </a:p>
          <a:p>
            <a:r>
              <a:rPr lang="pt-PT" dirty="0">
                <a:solidFill>
                  <a:schemeClr val="tx2"/>
                </a:solidFill>
              </a:rPr>
              <a:t> </a:t>
            </a:r>
          </a:p>
          <a:p>
            <a:r>
              <a:rPr lang="pt-PT" dirty="0">
                <a:solidFill>
                  <a:schemeClr val="tx2"/>
                </a:solidFill>
              </a:rPr>
              <a:t>Filipa Pereira (A89589)</a:t>
            </a:r>
          </a:p>
          <a:p>
            <a:r>
              <a:rPr lang="pt-PT" dirty="0">
                <a:solidFill>
                  <a:schemeClr val="tx2"/>
                </a:solidFill>
              </a:rPr>
              <a:t>Catarina Canelas(</a:t>
            </a:r>
            <a:r>
              <a:rPr lang="pt-PT" dirty="0">
                <a:solidFill>
                  <a:schemeClr val="tx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A93872</a:t>
            </a:r>
            <a:r>
              <a:rPr lang="pt-PT" dirty="0">
                <a:solidFill>
                  <a:schemeClr val="tx2"/>
                </a:solidFill>
              </a:rPr>
              <a:t>)</a:t>
            </a:r>
          </a:p>
          <a:p>
            <a:r>
              <a:rPr lang="pt-PT" dirty="0">
                <a:solidFill>
                  <a:schemeClr val="tx2"/>
                </a:solidFill>
              </a:rPr>
              <a:t>Carolina Santejo(A89500)</a:t>
            </a:r>
          </a:p>
          <a:p>
            <a:r>
              <a:rPr lang="pt-PT" dirty="0">
                <a:solidFill>
                  <a:schemeClr val="tx2"/>
                </a:solidFill>
              </a:rPr>
              <a:t>Raquel Costa (A89464)</a:t>
            </a: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D1B5674-EEF0-4977-A5B1-D9D8A8D66AE3}"/>
              </a:ext>
            </a:extLst>
          </p:cNvPr>
          <p:cNvSpPr txBox="1"/>
          <p:nvPr/>
        </p:nvSpPr>
        <p:spPr>
          <a:xfrm>
            <a:off x="0" y="659723"/>
            <a:ext cx="4650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PT" sz="12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Universidade do Minho</a:t>
            </a:r>
            <a:endParaRPr lang="pt-PT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PT" sz="1200" dirty="0">
                <a:solidFill>
                  <a:srgbClr val="A6A6A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Mestrado Integrado em Engenharia Informática</a:t>
            </a:r>
            <a:endParaRPr lang="pt-PT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PT" sz="1200" dirty="0">
                <a:solidFill>
                  <a:srgbClr val="A6A6A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Licenciatura em Ciências da Computação</a:t>
            </a:r>
            <a:endParaRPr lang="pt-PT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520E12-4506-499A-A3DB-ECCD8D351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5" y="-5114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73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98879A-4131-46F3-B565-799D67508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5959"/>
            <a:ext cx="10515600" cy="45583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PT" sz="1500" b="1" dirty="0">
                <a:solidFill>
                  <a:schemeClr val="accent5">
                    <a:lumMod val="50000"/>
                  </a:schemeClr>
                </a:solidFill>
                <a:cs typeface="Aharoni" panose="020B0604020202020204" pitchFamily="2" charset="-79"/>
              </a:rPr>
              <a:t>Contextualização:</a:t>
            </a:r>
          </a:p>
          <a:p>
            <a:pPr lvl="1">
              <a:lnSpc>
                <a:spcPct val="100000"/>
              </a:lnSpc>
            </a:pPr>
            <a:r>
              <a:rPr lang="pt-PT" sz="1500" dirty="0">
                <a:cs typeface="Aharoni" panose="020B0604020202020204" pitchFamily="2" charset="-79"/>
              </a:rPr>
              <a:t>Crescimento da popularidade das plataformas de </a:t>
            </a:r>
            <a:r>
              <a:rPr lang="pt-PT" sz="1500" i="1" dirty="0" err="1">
                <a:cs typeface="Aharoni" panose="020B0604020202020204" pitchFamily="2" charset="-79"/>
              </a:rPr>
              <a:t>streaming</a:t>
            </a:r>
            <a:r>
              <a:rPr lang="pt-PT" sz="1500" i="1" dirty="0">
                <a:cs typeface="Aharoni" panose="020B0604020202020204" pitchFamily="2" charset="-79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pt-PT" sz="1500" dirty="0">
                <a:latin typeface="Calibri" panose="020F0502020204030204" pitchFamily="34" charset="0"/>
                <a:ea typeface="Times New Roman" panose="02020603050405020304" pitchFamily="18" charset="0"/>
              </a:rPr>
              <a:t>Surgimento de f</a:t>
            </a:r>
            <a:r>
              <a:rPr lang="pt-PT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erramentas como o </a:t>
            </a:r>
            <a:r>
              <a:rPr lang="pt-PT" sz="15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IMDB,</a:t>
            </a:r>
            <a:r>
              <a:rPr lang="pt-PT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cujo o objetivo principal é auxiliar a pessoa na escolha de um filme ou série tendo em conta as suas preferências pelo género do filme, pelo cast, membros do </a:t>
            </a:r>
            <a:r>
              <a:rPr lang="pt-PT" sz="15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backstage</a:t>
            </a:r>
            <a:r>
              <a:rPr lang="pt-PT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pelos melhores ratings ou pelas premiações.</a:t>
            </a:r>
          </a:p>
          <a:p>
            <a:pPr lvl="1">
              <a:lnSpc>
                <a:spcPct val="100000"/>
              </a:lnSpc>
            </a:pPr>
            <a:r>
              <a:rPr lang="pt-PT" sz="1500" dirty="0">
                <a:latin typeface="Calibri" panose="020F0502020204030204" pitchFamily="34" charset="0"/>
                <a:ea typeface="Times New Roman" panose="02020603050405020304" pitchFamily="18" charset="0"/>
              </a:rPr>
              <a:t>S</a:t>
            </a:r>
            <a:r>
              <a:rPr lang="pt-PT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egundo estudos estatísticos </a:t>
            </a:r>
            <a:r>
              <a:rPr lang="pt-PT" sz="1500" dirty="0">
                <a:latin typeface="Calibri" panose="020F0502020204030204" pitchFamily="34" charset="0"/>
                <a:ea typeface="Times New Roman" panose="02020603050405020304" pitchFamily="18" charset="0"/>
              </a:rPr>
              <a:t>o IMDB tem </a:t>
            </a:r>
            <a:r>
              <a:rPr lang="pt-PT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cerca de 250 milhões de acessos mensais.</a:t>
            </a:r>
            <a:endParaRPr lang="pt-PT" sz="1500" dirty="0">
              <a:cs typeface="Aharoni" panose="020B0604020202020204" pitchFamily="2" charset="-79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pt-PT" sz="1500" b="1" dirty="0">
                <a:solidFill>
                  <a:schemeClr val="accent5">
                    <a:lumMod val="50000"/>
                  </a:schemeClr>
                </a:solidFill>
                <a:cs typeface="Aharoni" panose="020B0604020202020204" pitchFamily="2" charset="-79"/>
              </a:rPr>
              <a:t> </a:t>
            </a:r>
            <a:r>
              <a:rPr lang="pt-PT" sz="1500" b="1" dirty="0">
                <a:solidFill>
                  <a:schemeClr val="accent5">
                    <a:lumMod val="50000"/>
                  </a:schemeClr>
                </a:solidFill>
                <a:cs typeface="Aldhabi" panose="01000000000000000000" pitchFamily="2" charset="-78"/>
              </a:rPr>
              <a:t>Fundamentação:</a:t>
            </a:r>
          </a:p>
          <a:p>
            <a:pPr lvl="1">
              <a:lnSpc>
                <a:spcPct val="100000"/>
              </a:lnSpc>
            </a:pPr>
            <a:r>
              <a:rPr lang="pt-PT" sz="1500" dirty="0">
                <a:cs typeface="Aldhabi" panose="01000000000000000000" pitchFamily="2" charset="-78"/>
              </a:rPr>
              <a:t>Grande volume de dados requerem novos métodos para o seu gerenciamento.</a:t>
            </a:r>
          </a:p>
          <a:p>
            <a:pPr lvl="1">
              <a:lnSpc>
                <a:spcPct val="100000"/>
              </a:lnSpc>
            </a:pPr>
            <a:r>
              <a:rPr lang="pt-PT" sz="1500" dirty="0">
                <a:latin typeface="Calibri" panose="020F0502020204030204" pitchFamily="34" charset="0"/>
                <a:ea typeface="Times New Roman" panose="02020603050405020304" pitchFamily="18" charset="0"/>
              </a:rPr>
              <a:t>N</a:t>
            </a:r>
            <a:r>
              <a:rPr lang="pt-PT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ecessidade de organizar e filtrar as opções de escolha de acordo com critérios.</a:t>
            </a:r>
          </a:p>
          <a:p>
            <a:pPr lvl="1">
              <a:lnSpc>
                <a:spcPct val="100000"/>
              </a:lnSpc>
            </a:pPr>
            <a:r>
              <a:rPr lang="pt-PT" sz="1500" dirty="0">
                <a:latin typeface="Calibri" panose="020F0502020204030204" pitchFamily="34" charset="0"/>
                <a:cs typeface="Aldhabi" panose="01000000000000000000" pitchFamily="2" charset="-78"/>
              </a:rPr>
              <a:t>A utilização de uma BD é um método menos</a:t>
            </a:r>
            <a:r>
              <a:rPr lang="pt-PT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propício a erros ou a perdas de informação.</a:t>
            </a:r>
            <a:endParaRPr lang="pt-PT" sz="1500" b="1" dirty="0">
              <a:solidFill>
                <a:schemeClr val="accent5">
                  <a:lumMod val="50000"/>
                </a:schemeClr>
              </a:solidFill>
              <a:cs typeface="Aldhabi" panose="01000000000000000000" pitchFamily="2" charset="-78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pt-PT" sz="1500" b="1" dirty="0">
                <a:solidFill>
                  <a:schemeClr val="accent5">
                    <a:lumMod val="50000"/>
                  </a:schemeClr>
                </a:solidFill>
                <a:cs typeface="Aldhabi" panose="01000000000000000000" pitchFamily="2" charset="-78"/>
              </a:rPr>
              <a:t>Análise da Viabilidade:</a:t>
            </a:r>
          </a:p>
          <a:p>
            <a:pPr lvl="1">
              <a:lnSpc>
                <a:spcPct val="100000"/>
              </a:lnSpc>
            </a:pPr>
            <a:r>
              <a:rPr lang="pt-PT" sz="1500" b="1" dirty="0">
                <a:cs typeface="Aldhabi" panose="01000000000000000000" pitchFamily="2" charset="-78"/>
              </a:rPr>
              <a:t>Objetivo : </a:t>
            </a:r>
            <a:r>
              <a:rPr lang="pt-PT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 resultado fosse o mais fidedigno e realista, independentemente da sua simplicidade.</a:t>
            </a:r>
          </a:p>
          <a:p>
            <a:pPr lvl="1">
              <a:lnSpc>
                <a:spcPct val="100000"/>
              </a:lnSpc>
            </a:pPr>
            <a:r>
              <a:rPr lang="pt-PT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Foram feitas pesquisas constantes</a:t>
            </a:r>
            <a:r>
              <a:rPr lang="pt-PT" sz="1500" dirty="0">
                <a:latin typeface="Calibri" panose="020F0502020204030204" pitchFamily="34" charset="0"/>
                <a:ea typeface="Times New Roman" panose="02020603050405020304" pitchFamily="18" charset="0"/>
              </a:rPr>
              <a:t> tanto em website e plataformas de modo a tornar todo o processo viável.</a:t>
            </a:r>
            <a:endParaRPr lang="pt-PT" sz="1500" b="1" dirty="0">
              <a:cs typeface="Aldhabi" panose="01000000000000000000" pitchFamily="2" charset="-78"/>
            </a:endParaRPr>
          </a:p>
          <a:p>
            <a:pPr>
              <a:buFont typeface="Wingdings" panose="05000000000000000000" pitchFamily="2" charset="2"/>
              <a:buChar char="q"/>
            </a:pPr>
            <a:endParaRPr lang="pt-PT" sz="1200" b="1" dirty="0">
              <a:solidFill>
                <a:schemeClr val="accent5">
                  <a:lumMod val="50000"/>
                </a:schemeClr>
              </a:solidFill>
              <a:cs typeface="Aldhabi" panose="01000000000000000000" pitchFamily="2" charset="-78"/>
            </a:endParaRPr>
          </a:p>
          <a:p>
            <a:pPr>
              <a:buFont typeface="Wingdings" panose="05000000000000000000" pitchFamily="2" charset="2"/>
              <a:buChar char="q"/>
            </a:pPr>
            <a:endParaRPr lang="pt-PT" sz="1200" b="1" dirty="0">
              <a:solidFill>
                <a:schemeClr val="accent5">
                  <a:lumMod val="50000"/>
                </a:schemeClr>
              </a:solidFill>
              <a:cs typeface="Aldhabi" panose="01000000000000000000" pitchFamily="2" charset="-78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pt-PT" sz="1600" dirty="0">
              <a:latin typeface="Calibri" panose="020F0502020204030204" pitchFamily="34" charset="0"/>
              <a:ea typeface="Times New Roman" panose="02020603050405020304" pitchFamily="18" charset="0"/>
              <a:cs typeface="Aldhabi" panose="01000000000000000000" pitchFamily="2" charset="-78"/>
            </a:endParaRPr>
          </a:p>
          <a:p>
            <a:pPr marL="457200" lvl="1" indent="0">
              <a:buNone/>
            </a:pPr>
            <a:endParaRPr lang="pt-PT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ldhabi" panose="01000000000000000000" pitchFamily="2" charset="-78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9568692-2BAB-4C3B-862B-890B3A55AF50}"/>
              </a:ext>
            </a:extLst>
          </p:cNvPr>
          <p:cNvSpPr txBox="1">
            <a:spLocks/>
          </p:cNvSpPr>
          <p:nvPr/>
        </p:nvSpPr>
        <p:spPr>
          <a:xfrm>
            <a:off x="701645" y="2758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b="1" dirty="0">
                <a:solidFill>
                  <a:schemeClr val="accent5">
                    <a:lumMod val="50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Contextualização, Fundamentação e Análise da Viabilidade</a:t>
            </a:r>
            <a:endParaRPr lang="pt-PT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246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F1912-9FCC-4FD0-BE31-1B1C5C702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23" y="284234"/>
            <a:ext cx="10515600" cy="1325563"/>
          </a:xfrm>
        </p:spPr>
        <p:txBody>
          <a:bodyPr/>
          <a:lstStyle/>
          <a:p>
            <a:pPr algn="ctr"/>
            <a:r>
              <a:rPr lang="pt-PT" b="1" dirty="0">
                <a:solidFill>
                  <a:schemeClr val="accent5">
                    <a:lumMod val="50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Métodos de levantamento e análise de requisitos</a:t>
            </a:r>
            <a:endParaRPr lang="pt-PT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C176017-3CA5-432A-B574-EAC5DE7E3375}"/>
              </a:ext>
            </a:extLst>
          </p:cNvPr>
          <p:cNvSpPr txBox="1"/>
          <p:nvPr/>
        </p:nvSpPr>
        <p:spPr>
          <a:xfrm>
            <a:off x="1169331" y="1853078"/>
            <a:ext cx="9613783" cy="4178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1500" b="1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Pesquisas e observações</a:t>
            </a:r>
            <a:r>
              <a:rPr lang="pt-PT" sz="1500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PT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Como já foi referido, o </a:t>
            </a:r>
            <a:r>
              <a:rPr lang="pt-PT" sz="15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IMDB</a:t>
            </a:r>
            <a:r>
              <a:rPr lang="pt-PT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foi uma das grandes referências para o desenvolvimento do nosso projeto. Desta forma, foram feitas várias pesquisas nesse site, e em outros com o mesmo efeito, por exemplo, </a:t>
            </a:r>
            <a:r>
              <a:rPr lang="pt-PT" sz="1500" b="1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LetterBoxd</a:t>
            </a:r>
            <a:r>
              <a:rPr lang="pt-PT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PT" sz="1500" b="1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Rotten</a:t>
            </a:r>
            <a:r>
              <a:rPr lang="pt-PT" sz="15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500" b="1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Tomatos</a:t>
            </a:r>
            <a:r>
              <a:rPr lang="pt-PT" sz="15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PT" sz="1500" b="1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MetaCritic</a:t>
            </a:r>
            <a:r>
              <a:rPr lang="pt-PT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PT" sz="15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PT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analisando as suas funcionalidades e a informação que gerem. Com isto, escolhemos aquelas funções que consideramos mais interessantes, além de escolhermos as entidades e respetivos atributos que consideremos mais relevantes.</a:t>
            </a:r>
            <a:endParaRPr lang="pt-PT" sz="15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</a:pPr>
            <a:r>
              <a:rPr lang="pt-PT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PT" sz="15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1500" b="1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Entrevistas</a:t>
            </a:r>
            <a:r>
              <a:rPr lang="pt-PT" sz="1500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PT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Visto que grande parte dos jovens utiliza serviços de </a:t>
            </a:r>
            <a:r>
              <a:rPr lang="pt-PT" sz="15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streaming</a:t>
            </a:r>
            <a:r>
              <a:rPr lang="pt-PT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 que o projeto consiste em armazenar filmes e gerir avaliações de usuários, decidimos perguntar a alguns colegas de curso, se caso fossem utilizar o nosso sistema que tipo de funcionalidades gostariam de encontrar e que informação relativa a filmes lhes interessaria saber. Desta forma, e tendo em conta toda a informação reunida, fizemos uma seleção daquilo que mais gente preferiu.</a:t>
            </a:r>
            <a:endParaRPr lang="pt-PT" sz="15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0585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7FDE72E-9C77-4F97-90BD-EAF2C5EF3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59" r="5458"/>
          <a:stretch/>
        </p:blipFill>
        <p:spPr>
          <a:xfrm>
            <a:off x="342898" y="323847"/>
            <a:ext cx="7105652" cy="5094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B2FAE89-2F65-427E-9BE3-E100AA992E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5"/>
          <a:stretch/>
        </p:blipFill>
        <p:spPr>
          <a:xfrm>
            <a:off x="5553075" y="1968788"/>
            <a:ext cx="6296027" cy="4565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270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82CBF29-BCA0-4D59-B818-547E928C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738" y="93626"/>
            <a:ext cx="10515600" cy="1156335"/>
          </a:xfrm>
        </p:spPr>
        <p:txBody>
          <a:bodyPr/>
          <a:lstStyle/>
          <a:p>
            <a:r>
              <a:rPr lang="pt-PT" b="1" dirty="0">
                <a:solidFill>
                  <a:schemeClr val="accent5">
                    <a:lumMod val="50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Alguns dos requisitos levantados:</a:t>
            </a:r>
            <a:endParaRPr lang="pt-PT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D96EDDE-F588-4E9F-BCD0-80F26ED700D6}"/>
              </a:ext>
            </a:extLst>
          </p:cNvPr>
          <p:cNvSpPr txBox="1"/>
          <p:nvPr/>
        </p:nvSpPr>
        <p:spPr>
          <a:xfrm>
            <a:off x="746620" y="1124125"/>
            <a:ext cx="10058400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500" b="1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Requisitos de Descrição</a:t>
            </a:r>
            <a:endParaRPr lang="pt-PT" sz="1500" dirty="0">
              <a:solidFill>
                <a:schemeClr val="accent5">
                  <a:lumMod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Quando a entidade competente adiciona um filme á base de dados terá de fornecer o nome desse mesmo filme, receita, duração, PG, data de estreia, país, língua, custo, o género e uma descrição.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 filme pode ter mais do que um género.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Quando um utilizador faz uma </a:t>
            </a:r>
            <a:r>
              <a:rPr lang="pt-PT" sz="15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lang="pt-PT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um filme terá de comentar e dar uma avaliação numérica de 1 a 10.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Uma pessoa poderá vencer um prémio de carreira (este prémio não está relacionado a nenhum filme).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500" b="1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Requisitos de Exploração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 utilizador poderá ter acesso às avaliações de outros utilizadores.</a:t>
            </a:r>
            <a:endParaRPr lang="pt-PT" sz="15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 utilizador poderá ter acesso a todos os filmes nomeados a um prémio num dado ano.</a:t>
            </a:r>
            <a:endParaRPr lang="pt-PT" sz="15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sistema poderá determinar os filmes com mais prémios vencidos.</a:t>
            </a:r>
            <a:endParaRPr lang="pt-PT" sz="15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sistema poderá determinar o </a:t>
            </a:r>
            <a:r>
              <a:rPr lang="pt-PT" sz="1500" i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</a:t>
            </a:r>
            <a:r>
              <a:rPr lang="pt-PT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a </a:t>
            </a:r>
            <a:r>
              <a:rPr lang="pt-PT" sz="1500" i="1" u="sng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crew</a:t>
            </a:r>
            <a:r>
              <a:rPr lang="pt-PT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um filme.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500" b="1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Requisitos de Controlo</a:t>
            </a:r>
            <a:endParaRPr lang="pt-PT" sz="1500" b="1" dirty="0">
              <a:solidFill>
                <a:schemeClr val="accent5">
                  <a:lumMod val="50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 utilizador do Sistema não poderá alterar o esquema da base de dados.</a:t>
            </a:r>
            <a:endParaRPr lang="pt-PT" sz="15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entidade responsável pelo controlo do sistema poderá adicionar e editar novos filmes, prémios, funções e pessoas, assim como, consultar as suas informações;</a:t>
            </a:r>
            <a:endParaRPr lang="pt-PT" sz="15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36533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0F320-B8B6-4099-AED0-32967F91E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72" y="151002"/>
            <a:ext cx="10515600" cy="658332"/>
          </a:xfrm>
        </p:spPr>
        <p:txBody>
          <a:bodyPr>
            <a:normAutofit fontScale="90000"/>
          </a:bodyPr>
          <a:lstStyle/>
          <a:p>
            <a:pPr algn="ctr"/>
            <a:r>
              <a:rPr lang="pt-PT" sz="5400" b="1" dirty="0">
                <a:solidFill>
                  <a:schemeClr val="accent5">
                    <a:lumMod val="50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Modelo Conceptual</a:t>
            </a:r>
          </a:p>
        </p:txBody>
      </p:sp>
      <p:pic>
        <p:nvPicPr>
          <p:cNvPr id="15" name="Marcador de Posição de Conteúdo 14">
            <a:extLst>
              <a:ext uri="{FF2B5EF4-FFF2-40B4-BE49-F238E27FC236}">
                <a16:creationId xmlns:a16="http://schemas.microsoft.com/office/drawing/2014/main" id="{A1D26185-BA52-40B0-ADAA-0131A6D06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953"/>
          <a:stretch/>
        </p:blipFill>
        <p:spPr>
          <a:xfrm>
            <a:off x="1604534" y="1002155"/>
            <a:ext cx="8198860" cy="558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25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414BB76-7036-45E4-B327-854B551E2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82" t="3063" r="1484" b="981"/>
          <a:stretch/>
        </p:blipFill>
        <p:spPr>
          <a:xfrm>
            <a:off x="2399250" y="780176"/>
            <a:ext cx="7080309" cy="5780015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04D570E-CE00-4159-AC8F-A6477D265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9" y="-28428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PT" sz="5400" b="1" dirty="0">
                <a:solidFill>
                  <a:schemeClr val="accent5">
                    <a:lumMod val="50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Modelo Lógico</a:t>
            </a:r>
            <a:endParaRPr lang="pt-PT" sz="5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8214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664</Words>
  <Application>Microsoft Office PowerPoint</Application>
  <PresentationFormat>Ecrã Panorâmico</PresentationFormat>
  <Paragraphs>48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4" baseType="lpstr">
      <vt:lpstr>Aldhabi</vt:lpstr>
      <vt:lpstr>Arial</vt:lpstr>
      <vt:lpstr>Calibri</vt:lpstr>
      <vt:lpstr>Calibri Light</vt:lpstr>
      <vt:lpstr>Symbol</vt:lpstr>
      <vt:lpstr>Wingdings</vt:lpstr>
      <vt:lpstr>Tema do Office</vt:lpstr>
      <vt:lpstr>                                                                       Bases de Dados </vt:lpstr>
      <vt:lpstr>Apresentação do PowerPoint</vt:lpstr>
      <vt:lpstr>Métodos de levantamento e análise de requisitos</vt:lpstr>
      <vt:lpstr>Apresentação do PowerPoint</vt:lpstr>
      <vt:lpstr>Alguns dos requisitos levantados:</vt:lpstr>
      <vt:lpstr>Modelo Conceptual</vt:lpstr>
      <vt:lpstr>Modelo Lógico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Dados</dc:title>
  <dc:creator>Ana Filipa Rodrigues Pereira</dc:creator>
  <cp:lastModifiedBy>Raquel Costa</cp:lastModifiedBy>
  <cp:revision>16</cp:revision>
  <dcterms:created xsi:type="dcterms:W3CDTF">2021-01-27T13:28:04Z</dcterms:created>
  <dcterms:modified xsi:type="dcterms:W3CDTF">2021-01-27T18:10:50Z</dcterms:modified>
</cp:coreProperties>
</file>