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20"/>
  </p:notesMasterIdLst>
  <p:sldIdLst>
    <p:sldId id="256" r:id="rId3"/>
    <p:sldId id="261" r:id="rId4"/>
    <p:sldId id="263" r:id="rId5"/>
    <p:sldId id="264" r:id="rId6"/>
    <p:sldId id="265" r:id="rId7"/>
    <p:sldId id="267" r:id="rId8"/>
    <p:sldId id="268" r:id="rId9"/>
    <p:sldId id="270" r:id="rId10"/>
    <p:sldId id="272" r:id="rId11"/>
    <p:sldId id="273" r:id="rId12"/>
    <p:sldId id="275" r:id="rId13"/>
    <p:sldId id="276" r:id="rId14"/>
    <p:sldId id="277" r:id="rId15"/>
    <p:sldId id="278" r:id="rId16"/>
    <p:sldId id="279" r:id="rId17"/>
    <p:sldId id="281" r:id="rId18"/>
    <p:sldId id="283" r:id="rId19"/>
  </p:sldIdLst>
  <p:sldSz cx="9144000" cy="5143500" type="screen16x9"/>
  <p:notesSz cx="6858000" cy="9144000"/>
  <p:embeddedFontLs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B2691-4B48-42C6-BB40-24209F4E61BA}">
  <a:tblStyle styleId="{B9DB2691-4B48-42C6-BB40-24209F4E61B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360C81-6AD1-4E90-B911-FE83616160D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67"/>
  </p:normalViewPr>
  <p:slideViewPr>
    <p:cSldViewPr snapToGrid="0">
      <p:cViewPr varScale="1">
        <p:scale>
          <a:sx n="112" d="100"/>
          <a:sy n="112" d="100"/>
        </p:scale>
        <p:origin x="48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3222ada07_0_78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g203222ada07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03222ada07_0_9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16" name="Google Shape;316;g203222ada07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3222ada07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203222ada07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03222ada07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03222ada07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03222ada07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203222ada07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03222ada07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203222ada07_0_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03222ada07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203222ada07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03222ada07_0_1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203222ada07_0_1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03222ada07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203222ada07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3222ada07_0_86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25" name="Google Shape;225;g203222ada0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3222ada0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03222ada0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03222ada07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03222ada07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03222ada07_0_8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54" name="Google Shape;254;g203222ada07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03222ada07_0_9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78" name="Google Shape;278;g203222ada07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03222ada0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203222ada0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03222ada07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03222ada07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2"/>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2"/>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9"/>
        <p:cNvGrpSpPr/>
        <p:nvPr/>
      </p:nvGrpSpPr>
      <p:grpSpPr>
        <a:xfrm>
          <a:off x="0" y="0"/>
          <a:ext cx="0" cy="0"/>
          <a:chOff x="0" y="0"/>
          <a:chExt cx="0" cy="0"/>
        </a:xfrm>
      </p:grpSpPr>
      <p:sp>
        <p:nvSpPr>
          <p:cNvPr id="60" name="Google Shape;60;p1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1" name="Google Shape;61;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64" name="Google Shape;64;p1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66"/>
        <p:cNvGrpSpPr/>
        <p:nvPr/>
      </p:nvGrpSpPr>
      <p:grpSpPr>
        <a:xfrm>
          <a:off x="0" y="0"/>
          <a:ext cx="0" cy="0"/>
          <a:chOff x="0" y="0"/>
          <a:chExt cx="0" cy="0"/>
        </a:xfrm>
      </p:grpSpPr>
      <p:sp>
        <p:nvSpPr>
          <p:cNvPr id="67" name="Google Shape;67;p1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8" name="Google Shape;68;p1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0" name="Google Shape;70;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71"/>
        <p:cNvGrpSpPr/>
        <p:nvPr/>
      </p:nvGrpSpPr>
      <p:grpSpPr>
        <a:xfrm>
          <a:off x="0" y="0"/>
          <a:ext cx="0" cy="0"/>
          <a:chOff x="0" y="0"/>
          <a:chExt cx="0" cy="0"/>
        </a:xfrm>
      </p:grpSpPr>
      <p:sp>
        <p:nvSpPr>
          <p:cNvPr id="72" name="Google Shape;72;p1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3" name="Google Shape;73;p1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4" name="Google Shape;74;p1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5" name="Google Shape;75;p1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76"/>
        <p:cNvGrpSpPr/>
        <p:nvPr/>
      </p:nvGrpSpPr>
      <p:grpSpPr>
        <a:xfrm>
          <a:off x="0" y="0"/>
          <a:ext cx="0" cy="0"/>
          <a:chOff x="0" y="0"/>
          <a:chExt cx="0" cy="0"/>
        </a:xfrm>
      </p:grpSpPr>
      <p:sp>
        <p:nvSpPr>
          <p:cNvPr id="77" name="Google Shape;77;p1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8" name="Google Shape;78;p1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9" name="Google Shape;79;p1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80" name="Google Shape;80;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81"/>
        <p:cNvGrpSpPr/>
        <p:nvPr/>
      </p:nvGrpSpPr>
      <p:grpSpPr>
        <a:xfrm>
          <a:off x="0" y="0"/>
          <a:ext cx="0" cy="0"/>
          <a:chOff x="0" y="0"/>
          <a:chExt cx="0" cy="0"/>
        </a:xfrm>
      </p:grpSpPr>
      <p:sp>
        <p:nvSpPr>
          <p:cNvPr id="82" name="Google Shape;82;p1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83" name="Google Shape;83;p1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84" name="Google Shape;84;p1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85" name="Google Shape;8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20000"/>
              </a:lnSpc>
              <a:spcBef>
                <a:spcPts val="0"/>
              </a:spcBef>
              <a:spcAft>
                <a:spcPts val="0"/>
              </a:spcAft>
              <a:buSzPts val="2800"/>
              <a:buNone/>
              <a:defRPr/>
            </a:lvl1pPr>
            <a:lvl2pPr lvl="1" algn="l">
              <a:lnSpc>
                <a:spcPct val="120000"/>
              </a:lnSpc>
              <a:spcBef>
                <a:spcPts val="0"/>
              </a:spcBef>
              <a:spcAft>
                <a:spcPts val="0"/>
              </a:spcAft>
              <a:buSzPts val="2800"/>
              <a:buNone/>
              <a:defRPr/>
            </a:lvl2pPr>
            <a:lvl3pPr lvl="2" algn="l">
              <a:lnSpc>
                <a:spcPct val="120000"/>
              </a:lnSpc>
              <a:spcBef>
                <a:spcPts val="0"/>
              </a:spcBef>
              <a:spcAft>
                <a:spcPts val="0"/>
              </a:spcAft>
              <a:buSzPts val="2800"/>
              <a:buNone/>
              <a:defRPr/>
            </a:lvl3pPr>
            <a:lvl4pPr lvl="3" algn="l">
              <a:lnSpc>
                <a:spcPct val="120000"/>
              </a:lnSpc>
              <a:spcBef>
                <a:spcPts val="0"/>
              </a:spcBef>
              <a:spcAft>
                <a:spcPts val="0"/>
              </a:spcAft>
              <a:buSzPts val="2800"/>
              <a:buNone/>
              <a:defRPr/>
            </a:lvl4pPr>
            <a:lvl5pPr lvl="4" algn="l">
              <a:lnSpc>
                <a:spcPct val="120000"/>
              </a:lnSpc>
              <a:spcBef>
                <a:spcPts val="0"/>
              </a:spcBef>
              <a:spcAft>
                <a:spcPts val="0"/>
              </a:spcAft>
              <a:buSzPts val="2800"/>
              <a:buNone/>
              <a:defRPr/>
            </a:lvl5pPr>
            <a:lvl6pPr lvl="5" algn="l">
              <a:lnSpc>
                <a:spcPct val="120000"/>
              </a:lnSpc>
              <a:spcBef>
                <a:spcPts val="0"/>
              </a:spcBef>
              <a:spcAft>
                <a:spcPts val="0"/>
              </a:spcAft>
              <a:buSzPts val="2800"/>
              <a:buNone/>
              <a:defRPr/>
            </a:lvl6pPr>
            <a:lvl7pPr lvl="6" algn="l">
              <a:lnSpc>
                <a:spcPct val="120000"/>
              </a:lnSpc>
              <a:spcBef>
                <a:spcPts val="0"/>
              </a:spcBef>
              <a:spcAft>
                <a:spcPts val="0"/>
              </a:spcAft>
              <a:buSzPts val="2800"/>
              <a:buNone/>
              <a:defRPr/>
            </a:lvl7pPr>
            <a:lvl8pPr lvl="7" algn="l">
              <a:lnSpc>
                <a:spcPct val="120000"/>
              </a:lnSpc>
              <a:spcBef>
                <a:spcPts val="0"/>
              </a:spcBef>
              <a:spcAft>
                <a:spcPts val="0"/>
              </a:spcAft>
              <a:buSzPts val="2800"/>
              <a:buNone/>
              <a:defRPr/>
            </a:lvl8pPr>
            <a:lvl9pPr lvl="8" algn="l">
              <a:lnSpc>
                <a:spcPct val="120000"/>
              </a:lnSpc>
              <a:spcBef>
                <a:spcPts val="0"/>
              </a:spcBef>
              <a:spcAft>
                <a:spcPts val="0"/>
              </a:spcAft>
              <a:buSzPts val="2800"/>
              <a:buNone/>
              <a:defRPr/>
            </a:lvl9pPr>
          </a:lstStyle>
          <a:p>
            <a:endParaRPr/>
          </a:p>
        </p:txBody>
      </p:sp>
      <p:sp>
        <p:nvSpPr>
          <p:cNvPr id="88" name="Google Shape;8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89" name="Google Shape;8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6" name="Google Shape;9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00" name="Google Shape;100;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 name="Google Shape;10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9" name="Google Shape;29;p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7" name="Google Shape;107;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8" name="Google Shape;108;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9" name="Google Shape;10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12" name="Google Shape;1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15" name="Google Shape;115;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16" name="Google Shape;1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19" name="Google Shape;1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23" name="Google Shape;123;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4" name="Google Shape;124;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5" name="Google Shape;12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28" name="Google Shape;12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31" name="Google Shape;131;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32" name="Google Shape;13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2" name="Google Shape;32;p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4" name="Google Shape;34;p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solidFill>
                <a:srgbClr val="929292"/>
              </a:solidFill>
            </a:endParaRPr>
          </a:p>
        </p:txBody>
      </p:sp>
      <p:sp>
        <p:nvSpPr>
          <p:cNvPr id="35" name="Google Shape;35;p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20000"/>
              </a:lnSpc>
              <a:spcBef>
                <a:spcPts val="0"/>
              </a:spcBef>
              <a:spcAft>
                <a:spcPts val="0"/>
              </a:spcAft>
              <a:buSzPts val="4200"/>
              <a:buNone/>
              <a:defRPr sz="4200"/>
            </a:lvl1pPr>
            <a:lvl2pPr lvl="1" algn="ctr">
              <a:lnSpc>
                <a:spcPct val="120000"/>
              </a:lnSpc>
              <a:spcBef>
                <a:spcPts val="0"/>
              </a:spcBef>
              <a:spcAft>
                <a:spcPts val="0"/>
              </a:spcAft>
              <a:buSzPts val="4200"/>
              <a:buNone/>
              <a:defRPr sz="4200"/>
            </a:lvl2pPr>
            <a:lvl3pPr lvl="2" algn="ctr">
              <a:lnSpc>
                <a:spcPct val="120000"/>
              </a:lnSpc>
              <a:spcBef>
                <a:spcPts val="0"/>
              </a:spcBef>
              <a:spcAft>
                <a:spcPts val="0"/>
              </a:spcAft>
              <a:buSzPts val="4200"/>
              <a:buNone/>
              <a:defRPr sz="4200"/>
            </a:lvl3pPr>
            <a:lvl4pPr lvl="3" algn="ctr">
              <a:lnSpc>
                <a:spcPct val="120000"/>
              </a:lnSpc>
              <a:spcBef>
                <a:spcPts val="0"/>
              </a:spcBef>
              <a:spcAft>
                <a:spcPts val="0"/>
              </a:spcAft>
              <a:buSzPts val="4200"/>
              <a:buNone/>
              <a:defRPr sz="4200"/>
            </a:lvl4pPr>
            <a:lvl5pPr lvl="4" algn="ctr">
              <a:lnSpc>
                <a:spcPct val="120000"/>
              </a:lnSpc>
              <a:spcBef>
                <a:spcPts val="0"/>
              </a:spcBef>
              <a:spcAft>
                <a:spcPts val="0"/>
              </a:spcAft>
              <a:buSzPts val="4200"/>
              <a:buNone/>
              <a:defRPr sz="4200"/>
            </a:lvl5pPr>
            <a:lvl6pPr lvl="5" algn="ctr">
              <a:lnSpc>
                <a:spcPct val="120000"/>
              </a:lnSpc>
              <a:spcBef>
                <a:spcPts val="0"/>
              </a:spcBef>
              <a:spcAft>
                <a:spcPts val="0"/>
              </a:spcAft>
              <a:buSzPts val="4200"/>
              <a:buNone/>
              <a:defRPr sz="4200"/>
            </a:lvl6pPr>
            <a:lvl7pPr lvl="6" algn="ctr">
              <a:lnSpc>
                <a:spcPct val="120000"/>
              </a:lnSpc>
              <a:spcBef>
                <a:spcPts val="0"/>
              </a:spcBef>
              <a:spcAft>
                <a:spcPts val="0"/>
              </a:spcAft>
              <a:buSzPts val="4200"/>
              <a:buNone/>
              <a:defRPr sz="4200"/>
            </a:lvl7pPr>
            <a:lvl8pPr lvl="7" algn="ctr">
              <a:lnSpc>
                <a:spcPct val="120000"/>
              </a:lnSpc>
              <a:spcBef>
                <a:spcPts val="0"/>
              </a:spcBef>
              <a:spcAft>
                <a:spcPts val="0"/>
              </a:spcAft>
              <a:buSzPts val="4200"/>
              <a:buNone/>
              <a:defRPr sz="4200"/>
            </a:lvl8pPr>
            <a:lvl9pPr lvl="8" algn="ctr">
              <a:lnSpc>
                <a:spcPct val="120000"/>
              </a:lnSpc>
              <a:spcBef>
                <a:spcPts val="0"/>
              </a:spcBef>
              <a:spcAft>
                <a:spcPts val="0"/>
              </a:spcAft>
              <a:buSzPts val="4200"/>
              <a:buNone/>
              <a:defRPr sz="4200"/>
            </a:lvl9pPr>
          </a:lstStyle>
          <a:p>
            <a:endParaRPr/>
          </a:p>
        </p:txBody>
      </p:sp>
      <p:sp>
        <p:nvSpPr>
          <p:cNvPr id="39" name="Google Shape;39;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6" name="Google Shape;46;p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10"/>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1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1"/>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4" name="Google Shape;54;p1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2"/>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8" name="Google Shape;58;p1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2" name="Google Shape;9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3" name="Google Shape;9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forms/d/e/1FAIpQLScyLQMUsdYpydTArvCfRbsbDkdQTz-BbLImZ43IC5VouRqhCQ/viewform?usp=sharing"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t>WellPath </a:t>
            </a:r>
            <a:endParaRPr sz="2000" dirty="0"/>
          </a:p>
        </p:txBody>
      </p:sp>
      <p:sp>
        <p:nvSpPr>
          <p:cNvPr id="140" name="Google Shape;140;p32"/>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t>Managing Product Development</a:t>
            </a: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Manager: Carolina </a:t>
            </a:r>
            <a:r>
              <a:rPr lang="en" b="1" dirty="0" err="1"/>
              <a:t>Schincariol</a:t>
            </a:r>
            <a:endParaRPr b="1" dirty="0"/>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41" name="Google Shape;141;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Go No Go</a:t>
            </a:r>
            <a:endParaRPr sz="500"/>
          </a:p>
        </p:txBody>
      </p:sp>
      <p:sp>
        <p:nvSpPr>
          <p:cNvPr id="319" name="Google Shape;319;p49"/>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Open Sans"/>
                <a:ea typeface="Open Sans"/>
                <a:cs typeface="Open Sans"/>
                <a:sym typeface="Open Sans"/>
              </a:rPr>
              <a:t>Run a go / no go meeting to decide if the product is ready to launch, and communicate out any risks and mitigations in place</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311700" y="140225"/>
            <a:ext cx="85206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Open Sans"/>
                <a:ea typeface="Open Sans"/>
                <a:cs typeface="Open Sans"/>
                <a:sym typeface="Open Sans"/>
              </a:rPr>
              <a:t>WellPath</a:t>
            </a:r>
            <a:endParaRPr dirty="0">
              <a:latin typeface="Open Sans"/>
              <a:ea typeface="Open Sans"/>
              <a:cs typeface="Open Sans"/>
              <a:sym typeface="Open Sans"/>
            </a:endParaRPr>
          </a:p>
        </p:txBody>
      </p:sp>
      <p:sp>
        <p:nvSpPr>
          <p:cNvPr id="334" name="Google Shape;334;p51"/>
          <p:cNvSpPr txBox="1">
            <a:spLocks noGrp="1"/>
          </p:cNvSpPr>
          <p:nvPr>
            <p:ph type="body" idx="1"/>
          </p:nvPr>
        </p:nvSpPr>
        <p:spPr>
          <a:xfrm>
            <a:off x="311700" y="874474"/>
            <a:ext cx="8520600" cy="3971845"/>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114300" indent="0">
              <a:buNone/>
            </a:pP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WellPath is a lifestyle app for Kaiser Permanente members that offers exercise plans, healthy meal ideas and short breathing programs.</a:t>
            </a:r>
          </a:p>
          <a:p>
            <a:pPr marL="114300" indent="0">
              <a:buNone/>
            </a:pP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The app aims to encourage the adoption of a healthier lifestyle promoting well-being and potentially d</a:t>
            </a:r>
            <a:r>
              <a:rPr lang="en-US" sz="1800" i="0" u="none" strike="noStrike" dirty="0">
                <a:solidFill>
                  <a:srgbClr val="0B0B0B"/>
                </a:solidFill>
                <a:effectLst/>
                <a:latin typeface="Open Sans" panose="020B0606030504020204" pitchFamily="34" charset="0"/>
              </a:rPr>
              <a:t>ecreasing spending on conditions such as </a:t>
            </a:r>
            <a:r>
              <a:rPr lang="en-US" sz="1800" kern="1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lifestyle-related diseases.</a:t>
            </a:r>
          </a:p>
          <a:p>
            <a:pPr marL="0" lvl="0" indent="0" algn="l" rtl="0">
              <a:spcBef>
                <a:spcPts val="0"/>
              </a:spcBef>
              <a:spcAft>
                <a:spcPts val="0"/>
              </a:spcAft>
              <a:buNone/>
            </a:pPr>
            <a:endParaRPr lang="en-US" dirty="0">
              <a:latin typeface="Open Sans"/>
              <a:ea typeface="Open Sans"/>
              <a:cs typeface="Open Sans"/>
              <a:sym typeface="Open Sans"/>
            </a:endParaRPr>
          </a:p>
          <a:p>
            <a:pPr marL="0" lvl="0" indent="0" algn="l" rtl="0">
              <a:spcBef>
                <a:spcPts val="0"/>
              </a:spcBef>
              <a:spcAft>
                <a:spcPts val="0"/>
              </a:spcAft>
              <a:buNone/>
            </a:pPr>
            <a:r>
              <a:rPr lang="en-US" dirty="0">
                <a:solidFill>
                  <a:schemeClr val="tx1"/>
                </a:solidFill>
                <a:latin typeface="Open Sans"/>
                <a:ea typeface="Open Sans"/>
                <a:cs typeface="Open Sans"/>
                <a:sym typeface="Open Sans"/>
              </a:rPr>
              <a:t>Key Features:</a:t>
            </a:r>
          </a:p>
          <a:p>
            <a:pPr marL="285750" indent="-285750"/>
            <a:r>
              <a:rPr lang="en-US" dirty="0">
                <a:solidFill>
                  <a:schemeClr val="tx1"/>
                </a:solidFill>
                <a:latin typeface="Open Sans"/>
                <a:ea typeface="Open Sans"/>
                <a:cs typeface="Open Sans"/>
                <a:sym typeface="Open Sans"/>
              </a:rPr>
              <a:t>Simplified Login</a:t>
            </a:r>
          </a:p>
          <a:p>
            <a:pPr marL="285750" indent="-285750"/>
            <a:r>
              <a:rPr lang="en-US" dirty="0">
                <a:solidFill>
                  <a:schemeClr val="tx1"/>
                </a:solidFill>
                <a:latin typeface="Open Sans"/>
                <a:ea typeface="Open Sans"/>
                <a:cs typeface="Open Sans"/>
                <a:sym typeface="Open Sans"/>
              </a:rPr>
              <a:t>Exercise plans</a:t>
            </a:r>
          </a:p>
          <a:p>
            <a:pPr marL="285750" indent="-285750"/>
            <a:r>
              <a:rPr lang="en-US" dirty="0">
                <a:solidFill>
                  <a:schemeClr val="tx1"/>
                </a:solidFill>
                <a:latin typeface="Open Sans"/>
                <a:ea typeface="Open Sans"/>
                <a:cs typeface="Open Sans"/>
                <a:sym typeface="Open Sans"/>
              </a:rPr>
              <a:t>Recipes</a:t>
            </a:r>
          </a:p>
          <a:p>
            <a:pPr marL="285750" indent="-285750"/>
            <a:r>
              <a:rPr lang="en-US" dirty="0">
                <a:solidFill>
                  <a:schemeClr val="tx1"/>
                </a:solidFill>
                <a:latin typeface="Open Sans"/>
                <a:ea typeface="Open Sans"/>
                <a:cs typeface="Open Sans"/>
                <a:sym typeface="Open Sans"/>
              </a:rPr>
              <a:t>Breathing Programs</a:t>
            </a:r>
          </a:p>
          <a:p>
            <a:pPr marL="285750" indent="-285750"/>
            <a:r>
              <a:rPr lang="en-US" dirty="0">
                <a:solidFill>
                  <a:schemeClr val="tx1"/>
                </a:solidFill>
                <a:latin typeface="Open Sans"/>
                <a:ea typeface="Open Sans"/>
                <a:cs typeface="Open Sans"/>
                <a:sym typeface="Open Sans"/>
              </a:rPr>
              <a:t>Medical background integration with KP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40" name="Google Shape;340;p52"/>
          <p:cNvSpPr txBox="1">
            <a:spLocks noGrp="1"/>
          </p:cNvSpPr>
          <p:nvPr>
            <p:ph type="body" idx="1"/>
          </p:nvPr>
        </p:nvSpPr>
        <p:spPr>
          <a:xfrm>
            <a:off x="311700" y="1152475"/>
            <a:ext cx="3999900" cy="16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Testing:</a:t>
            </a: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dirty="0">
                <a:latin typeface="Open Sans"/>
                <a:ea typeface="Open Sans"/>
                <a:cs typeface="Open Sans"/>
                <a:sym typeface="Open Sans"/>
              </a:rPr>
              <a:t>All test cases passed</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Dogfood:</a:t>
            </a: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dirty="0">
                <a:latin typeface="Open Sans"/>
                <a:ea typeface="Open Sans"/>
                <a:cs typeface="Open Sans"/>
                <a:sym typeface="Open Sans"/>
              </a:rPr>
              <a:t>Positive feedback from </a:t>
            </a:r>
            <a:r>
              <a:rPr lang="en" dirty="0" err="1">
                <a:latin typeface="Open Sans"/>
                <a:ea typeface="Open Sans"/>
                <a:cs typeface="Open Sans"/>
                <a:sym typeface="Open Sans"/>
              </a:rPr>
              <a:t>dogfooders</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41" name="Google Shape;341;p52"/>
          <p:cNvSpPr/>
          <p:nvPr/>
        </p:nvSpPr>
        <p:spPr>
          <a:xfrm>
            <a:off x="7401000" y="145070"/>
            <a:ext cx="1590600" cy="2892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Ready to Launch</a:t>
            </a:r>
            <a:endParaRPr>
              <a:solidFill>
                <a:schemeClr val="lt1"/>
              </a:solidFill>
              <a:latin typeface="Open Sans"/>
              <a:ea typeface="Open Sans"/>
              <a:cs typeface="Open Sans"/>
              <a:sym typeface="Open Sans"/>
            </a:endParaRPr>
          </a:p>
        </p:txBody>
      </p:sp>
      <p:sp>
        <p:nvSpPr>
          <p:cNvPr id="342" name="Google Shape;342;p52"/>
          <p:cNvSpPr/>
          <p:nvPr/>
        </p:nvSpPr>
        <p:spPr>
          <a:xfrm>
            <a:off x="5678700" y="-399375"/>
            <a:ext cx="1590600" cy="289200"/>
          </a:xfrm>
          <a:prstGeom prst="roundRect">
            <a:avLst>
              <a:gd name="adj" fmla="val 16667"/>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Some Risk</a:t>
            </a:r>
            <a:endParaRPr>
              <a:solidFill>
                <a:schemeClr val="lt1"/>
              </a:solidFill>
              <a:latin typeface="Open Sans"/>
              <a:ea typeface="Open Sans"/>
              <a:cs typeface="Open Sans"/>
              <a:sym typeface="Open Sans"/>
            </a:endParaRPr>
          </a:p>
        </p:txBody>
      </p:sp>
      <p:sp>
        <p:nvSpPr>
          <p:cNvPr id="343" name="Google Shape;343;p52"/>
          <p:cNvSpPr/>
          <p:nvPr/>
        </p:nvSpPr>
        <p:spPr>
          <a:xfrm>
            <a:off x="7401000" y="-399375"/>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At Risk</a:t>
            </a:r>
            <a:endParaRPr>
              <a:solidFill>
                <a:schemeClr val="lt1"/>
              </a:solidFill>
              <a:latin typeface="Open Sans"/>
              <a:ea typeface="Open Sans"/>
              <a:cs typeface="Open Sans"/>
              <a:sym typeface="Open Sans"/>
            </a:endParaRPr>
          </a:p>
        </p:txBody>
      </p:sp>
      <p:sp>
        <p:nvSpPr>
          <p:cNvPr id="344" name="Google Shape;344;p52"/>
          <p:cNvSpPr txBox="1">
            <a:spLocks noGrp="1"/>
          </p:cNvSpPr>
          <p:nvPr>
            <p:ph type="body" idx="2"/>
          </p:nvPr>
        </p:nvSpPr>
        <p:spPr>
          <a:xfrm>
            <a:off x="4832400" y="1064929"/>
            <a:ext cx="3999900" cy="3556685"/>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sym typeface="Open Sans"/>
              </a:rPr>
              <a:t>Open Issues / Risk:</a:t>
            </a:r>
          </a:p>
          <a:p>
            <a:pPr marL="457200" lvl="0" indent="-317500" algn="l" rtl="0">
              <a:spcBef>
                <a:spcPts val="0"/>
              </a:spcBef>
              <a:spcAft>
                <a:spcPts val="0"/>
              </a:spcAft>
              <a:buSzPts val="1400"/>
              <a:buFont typeface="Open Sans"/>
              <a:buChar char="●"/>
            </a:pPr>
            <a:r>
              <a:rPr lang="en-US" dirty="0">
                <a:latin typeface="Open Sans" panose="020B0606030504020204" pitchFamily="34" charset="0"/>
                <a:ea typeface="Open Sans" panose="020B0606030504020204" pitchFamily="34" charset="0"/>
                <a:cs typeface="Open Sans" panose="020B0606030504020204" pitchFamily="34" charset="0"/>
              </a:rPr>
              <a:t>10% of login attempts are failing, which can lead to user frustration and result in churn.</a:t>
            </a:r>
          </a:p>
          <a:p>
            <a:pPr marL="457200" lvl="0" indent="-317500" algn="l" rtl="0">
              <a:spcBef>
                <a:spcPts val="0"/>
              </a:spcBef>
              <a:spcAft>
                <a:spcPts val="0"/>
              </a:spcAft>
              <a:buSzPts val="1400"/>
              <a:buFont typeface="Open Sans"/>
              <a:buChar char="●"/>
            </a:pPr>
            <a:r>
              <a:rPr lang="en-US" dirty="0">
                <a:latin typeface="Open Sans" panose="020B0606030504020204" pitchFamily="34" charset="0"/>
                <a:ea typeface="Open Sans" panose="020B0606030504020204" pitchFamily="34" charset="0"/>
                <a:cs typeface="Open Sans" panose="020B0606030504020204" pitchFamily="34" charset="0"/>
              </a:rPr>
              <a:t>Frequent failures may affect the app’s reputation and perceived reliability.</a:t>
            </a: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sym typeface="Open Sans"/>
              </a:rPr>
              <a:t>Mitigations:</a:t>
            </a:r>
          </a:p>
          <a:p>
            <a:pPr marL="457200" lvl="0" indent="-317500" algn="l" rtl="0">
              <a:spcBef>
                <a:spcPts val="0"/>
              </a:spcBef>
              <a:spcAft>
                <a:spcPts val="0"/>
              </a:spcAft>
              <a:buSzPts val="1400"/>
              <a:buFont typeface="Open Sans"/>
              <a:buChar char="●"/>
            </a:pPr>
            <a:r>
              <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Implement a fallback system for failed login attempts, such as allowing users to resend the SMS code or use email.</a:t>
            </a:r>
          </a:p>
          <a:p>
            <a:pPr marL="457200" lvl="0" indent="-317500" algn="l" rtl="0">
              <a:spcBef>
                <a:spcPts val="0"/>
              </a:spcBef>
              <a:spcAft>
                <a:spcPts val="0"/>
              </a:spcAft>
              <a:buSzPts val="1400"/>
              <a:buFont typeface="Open Sans"/>
              <a:buChar char="●"/>
            </a:pPr>
            <a:r>
              <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Improve analytics to identify the causes of failures (network issues, incorrect number, etc.).</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45" name="Google Shape;345;p52"/>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Open Sans"/>
                <a:ea typeface="Open Sans"/>
                <a:cs typeface="Open Sans"/>
                <a:sym typeface="Open Sans"/>
              </a:rPr>
              <a:t>Simplified Login</a:t>
            </a:r>
            <a:endParaRPr dirty="0">
              <a:latin typeface="Open Sans"/>
              <a:ea typeface="Open Sans"/>
              <a:cs typeface="Open Sans"/>
              <a:sym typeface="Open Sans"/>
            </a:endParaRPr>
          </a:p>
        </p:txBody>
      </p:sp>
      <p:sp>
        <p:nvSpPr>
          <p:cNvPr id="346" name="Google Shape;346;p52"/>
          <p:cNvSpPr txBox="1">
            <a:spLocks noGrp="1"/>
          </p:cNvSpPr>
          <p:nvPr>
            <p:ph type="body" idx="1"/>
          </p:nvPr>
        </p:nvSpPr>
        <p:spPr>
          <a:xfrm>
            <a:off x="311700" y="3116039"/>
            <a:ext cx="3999900" cy="1496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Open Sans" panose="020B0606030504020204" pitchFamily="34" charset="0"/>
                <a:ea typeface="Open Sans" panose="020B0606030504020204" pitchFamily="34" charset="0"/>
                <a:cs typeface="Open Sans" panose="020B0606030504020204" pitchFamily="34" charset="0"/>
                <a:sym typeface="Open Sans"/>
              </a:rPr>
              <a:t>Production Readiness:</a:t>
            </a:r>
          </a:p>
          <a:p>
            <a:pPr marL="285750" indent="-285750"/>
            <a:r>
              <a:rPr lang="en-US" dirty="0">
                <a:latin typeface="Open Sans" panose="020B0606030504020204" pitchFamily="34" charset="0"/>
                <a:ea typeface="Open Sans" panose="020B0606030504020204" pitchFamily="34" charset="0"/>
                <a:cs typeface="Open Sans" panose="020B0606030504020204" pitchFamily="34" charset="0"/>
              </a:rPr>
              <a:t>Login success rate of 90%</a:t>
            </a:r>
          </a:p>
          <a:p>
            <a:pPr marL="285750" indent="-285750"/>
            <a:r>
              <a:rPr lang="en-US" dirty="0">
                <a:latin typeface="Open Sans" panose="020B0606030504020204" pitchFamily="34" charset="0"/>
                <a:ea typeface="Open Sans" panose="020B0606030504020204" pitchFamily="34" charset="0"/>
                <a:cs typeface="Open Sans" panose="020B0606030504020204" pitchFamily="34" charset="0"/>
              </a:rPr>
              <a:t>Auto-Fill Success Rate of 90%</a:t>
            </a:r>
            <a:endParaRPr lang="en-US" dirty="0">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3"/>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52" name="Google Shape;352;p53"/>
          <p:cNvSpPr txBox="1">
            <a:spLocks noGrp="1"/>
          </p:cNvSpPr>
          <p:nvPr>
            <p:ph type="body" idx="1"/>
          </p:nvPr>
        </p:nvSpPr>
        <p:spPr>
          <a:xfrm>
            <a:off x="311700" y="1152475"/>
            <a:ext cx="3999900" cy="11439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Testing:</a:t>
            </a: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dirty="0">
                <a:latin typeface="Open Sans"/>
                <a:ea typeface="Open Sans"/>
                <a:cs typeface="Open Sans"/>
                <a:sym typeface="Open Sans"/>
              </a:rPr>
              <a:t>One test case failed: users could not change de level of the exercise (only level 1 were working properly).</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3" name="Google Shape;353;p53"/>
          <p:cNvSpPr/>
          <p:nvPr/>
        </p:nvSpPr>
        <p:spPr>
          <a:xfrm>
            <a:off x="3956400" y="-399375"/>
            <a:ext cx="1590600" cy="2892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Ready to Launch</a:t>
            </a:r>
            <a:endParaRPr>
              <a:solidFill>
                <a:schemeClr val="lt1"/>
              </a:solidFill>
              <a:latin typeface="Open Sans"/>
              <a:ea typeface="Open Sans"/>
              <a:cs typeface="Open Sans"/>
              <a:sym typeface="Open Sans"/>
            </a:endParaRPr>
          </a:p>
        </p:txBody>
      </p:sp>
      <p:sp>
        <p:nvSpPr>
          <p:cNvPr id="354" name="Google Shape;354;p53"/>
          <p:cNvSpPr/>
          <p:nvPr/>
        </p:nvSpPr>
        <p:spPr>
          <a:xfrm>
            <a:off x="7421700" y="155825"/>
            <a:ext cx="1590600" cy="289200"/>
          </a:xfrm>
          <a:prstGeom prst="roundRect">
            <a:avLst>
              <a:gd name="adj" fmla="val 16667"/>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Some Risk</a:t>
            </a:r>
            <a:endParaRPr>
              <a:solidFill>
                <a:schemeClr val="lt1"/>
              </a:solidFill>
              <a:latin typeface="Open Sans"/>
              <a:ea typeface="Open Sans"/>
              <a:cs typeface="Open Sans"/>
              <a:sym typeface="Open Sans"/>
            </a:endParaRPr>
          </a:p>
        </p:txBody>
      </p:sp>
      <p:sp>
        <p:nvSpPr>
          <p:cNvPr id="355" name="Google Shape;355;p53"/>
          <p:cNvSpPr/>
          <p:nvPr/>
        </p:nvSpPr>
        <p:spPr>
          <a:xfrm>
            <a:off x="7401000" y="-399375"/>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At Risk</a:t>
            </a:r>
            <a:endParaRPr>
              <a:solidFill>
                <a:schemeClr val="lt1"/>
              </a:solidFill>
              <a:latin typeface="Open Sans"/>
              <a:ea typeface="Open Sans"/>
              <a:cs typeface="Open Sans"/>
              <a:sym typeface="Open Sans"/>
            </a:endParaRPr>
          </a:p>
        </p:txBody>
      </p:sp>
      <p:sp>
        <p:nvSpPr>
          <p:cNvPr id="356" name="Google Shape;356;p53"/>
          <p:cNvSpPr txBox="1">
            <a:spLocks noGrp="1"/>
          </p:cNvSpPr>
          <p:nvPr>
            <p:ph type="body" idx="2"/>
          </p:nvPr>
        </p:nvSpPr>
        <p:spPr>
          <a:xfrm>
            <a:off x="4832400" y="1152474"/>
            <a:ext cx="3999900" cy="3602405"/>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Open Issues / Risk:</a:t>
            </a:r>
            <a:endParaRPr dirty="0">
              <a:latin typeface="Open Sans"/>
              <a:ea typeface="Open Sans"/>
              <a:cs typeface="Open Sans"/>
              <a:sym typeface="Open Sans"/>
            </a:endParaRPr>
          </a:p>
          <a:p>
            <a:r>
              <a:rPr lang="en-US" sz="120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Level Transition Bug</a:t>
            </a:r>
            <a:r>
              <a:rPr lang="en-US" sz="1200" b="1"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2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 There is a failure when attempting to switch to levels 2 and 3 during testing, which could prevent users from progressing and affect their experience with the app.</a:t>
            </a: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Users may get stuck at level 1, leading to frustration, app abandonment, and poor reviews.</a:t>
            </a: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Mitigations:</a:t>
            </a:r>
          </a:p>
          <a:p>
            <a:pPr marL="457200" lvl="0" indent="-317500" algn="l" rtl="0">
              <a:spcBef>
                <a:spcPts val="0"/>
              </a:spcBef>
              <a:spcAft>
                <a:spcPts val="0"/>
              </a:spcAft>
              <a:buSzPts val="1400"/>
              <a:buFont typeface="Open Sans"/>
              <a:buChar char="●"/>
            </a:pPr>
            <a:r>
              <a:rPr lang="en-US" sz="120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Urgent Bug Fix</a:t>
            </a:r>
            <a:r>
              <a:rPr lang="en-US" sz="1200" b="1"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2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 Prioritize resolving the bug for smooth transitions between levels 1, 2, and 3. Ensure thorough retesting after the fix.</a:t>
            </a: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7" name="Google Shape;357;p53"/>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Open Sans"/>
                <a:ea typeface="Open Sans"/>
                <a:cs typeface="Open Sans"/>
                <a:sym typeface="Open Sans"/>
              </a:rPr>
              <a:t>Exercise Plans</a:t>
            </a:r>
            <a:endParaRPr dirty="0">
              <a:latin typeface="Open Sans"/>
              <a:ea typeface="Open Sans"/>
              <a:cs typeface="Open Sans"/>
              <a:sym typeface="Open Sans"/>
            </a:endParaRPr>
          </a:p>
        </p:txBody>
      </p:sp>
      <p:sp>
        <p:nvSpPr>
          <p:cNvPr id="358" name="Google Shape;358;p53"/>
          <p:cNvSpPr txBox="1">
            <a:spLocks noGrp="1"/>
          </p:cNvSpPr>
          <p:nvPr>
            <p:ph type="body" idx="1"/>
          </p:nvPr>
        </p:nvSpPr>
        <p:spPr>
          <a:xfrm>
            <a:off x="311700" y="3344639"/>
            <a:ext cx="3999900" cy="1496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Open Sans"/>
                <a:ea typeface="Open Sans"/>
                <a:cs typeface="Open Sans"/>
                <a:sym typeface="Open Sans"/>
              </a:rPr>
              <a:t>Production Readiness:</a:t>
            </a:r>
            <a:endParaRPr dirty="0">
              <a:latin typeface="Open Sans"/>
              <a:ea typeface="Open Sans"/>
              <a:cs typeface="Open Sans"/>
              <a:sym typeface="Open Sans"/>
            </a:endParaRPr>
          </a:p>
          <a:p>
            <a:pPr marL="285750" indent="-285750"/>
            <a:r>
              <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User Retention After Level 1 Completion of 80%</a:t>
            </a:r>
          </a:p>
          <a:p>
            <a:pPr marL="285750" indent="-285750"/>
            <a:r>
              <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Error Rate for Level Changes of 15%</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359" name="Google Shape;359;p53"/>
          <p:cNvSpPr txBox="1"/>
          <p:nvPr/>
        </p:nvSpPr>
        <p:spPr>
          <a:xfrm>
            <a:off x="311700" y="2365075"/>
            <a:ext cx="39999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2"/>
                </a:solidFill>
                <a:latin typeface="Open Sans"/>
                <a:ea typeface="Open Sans"/>
                <a:cs typeface="Open Sans"/>
                <a:sym typeface="Open Sans"/>
              </a:rPr>
              <a:t>Dogfood:</a:t>
            </a:r>
            <a:endParaRPr dirty="0">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2"/>
              </a:buClr>
              <a:buSzPts val="1400"/>
              <a:buFont typeface="Open Sans"/>
              <a:buChar char="●"/>
            </a:pPr>
            <a:r>
              <a:rPr lang="en" dirty="0">
                <a:solidFill>
                  <a:schemeClr val="dk2"/>
                </a:solidFill>
                <a:latin typeface="Open Sans"/>
                <a:ea typeface="Open Sans"/>
                <a:cs typeface="Open Sans"/>
                <a:sym typeface="Open Sans"/>
              </a:rPr>
              <a:t>Dogfooders ran into issues related to the failed test case above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4"/>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65" name="Google Shape;365;p54"/>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Open Sans"/>
                <a:ea typeface="Open Sans"/>
                <a:cs typeface="Open Sans"/>
                <a:sym typeface="Open Sans"/>
              </a:rPr>
              <a:t>Recipes</a:t>
            </a:r>
            <a:endParaRPr dirty="0">
              <a:latin typeface="Open Sans"/>
              <a:ea typeface="Open Sans"/>
              <a:cs typeface="Open Sans"/>
              <a:sym typeface="Open Sans"/>
            </a:endParaRPr>
          </a:p>
        </p:txBody>
      </p:sp>
      <p:sp>
        <p:nvSpPr>
          <p:cNvPr id="366" name="Google Shape;366;p54"/>
          <p:cNvSpPr txBox="1">
            <a:spLocks noGrp="1"/>
          </p:cNvSpPr>
          <p:nvPr>
            <p:ph type="body" idx="1"/>
          </p:nvPr>
        </p:nvSpPr>
        <p:spPr>
          <a:xfrm>
            <a:off x="311700" y="1152475"/>
            <a:ext cx="3999900" cy="7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Testing:</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All test cases passed</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
        <p:nvSpPr>
          <p:cNvPr id="367" name="Google Shape;367;p54"/>
          <p:cNvSpPr txBox="1">
            <a:spLocks noGrp="1"/>
          </p:cNvSpPr>
          <p:nvPr>
            <p:ph type="body" idx="2"/>
          </p:nvPr>
        </p:nvSpPr>
        <p:spPr>
          <a:xfrm>
            <a:off x="4832400" y="1152475"/>
            <a:ext cx="3999900" cy="34164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Open Issues / Risk:</a:t>
            </a:r>
          </a:p>
          <a:p>
            <a:pPr marL="457200" lvl="0" indent="-317500" algn="l" rtl="0">
              <a:spcBef>
                <a:spcPts val="0"/>
              </a:spcBef>
              <a:spcAft>
                <a:spcPts val="0"/>
              </a:spcAft>
              <a:buSzPts val="1400"/>
              <a:buFont typeface="Open Sans"/>
              <a:buChar char="●"/>
            </a:pPr>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Some </a:t>
            </a:r>
            <a:r>
              <a:rPr lang="en-US" sz="12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ingredientes</a:t>
            </a:r>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 were not found</a:t>
            </a:r>
          </a:p>
          <a:p>
            <a:pPr marL="457200" lvl="0" indent="-317500" algn="l" rtl="0">
              <a:spcBef>
                <a:spcPts val="0"/>
              </a:spcBef>
              <a:spcAft>
                <a:spcPts val="0"/>
              </a:spcAft>
              <a:buSzPts val="1400"/>
              <a:buFont typeface="Open Sans"/>
              <a:buChar char="●"/>
            </a:pPr>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Low recipe engagement</a:t>
            </a:r>
          </a:p>
          <a:p>
            <a:pPr marL="0" lvl="0" indent="0" algn="l" rtl="0">
              <a:spcBef>
                <a:spcPts val="0"/>
              </a:spcBef>
              <a:spcAft>
                <a:spcPts val="0"/>
              </a:spcAft>
              <a:buNone/>
            </a:pP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Mitigations:</a:t>
            </a:r>
          </a:p>
          <a:p>
            <a:pPr marL="457200" lvl="0" indent="-317500" algn="l" rtl="0">
              <a:spcBef>
                <a:spcPts val="0"/>
              </a:spcBef>
              <a:spcAft>
                <a:spcPts val="0"/>
              </a:spcAft>
              <a:buSzPts val="1400"/>
              <a:buFont typeface="Open Sans"/>
              <a:buChar char="●"/>
            </a:pPr>
            <a:r>
              <a:rPr lang="en-US" sz="120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Personalization: </a:t>
            </a:r>
            <a:r>
              <a:rPr lang="en-US" sz="12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Introduce personalized recipe recommendations based on user preferences, dietary restrictions, and past interactions to increase relevance.</a:t>
            </a:r>
          </a:p>
          <a:p>
            <a:pPr marL="457200" lvl="0" indent="-317500" algn="l" rtl="0">
              <a:spcBef>
                <a:spcPts val="0"/>
              </a:spcBef>
              <a:spcAft>
                <a:spcPts val="0"/>
              </a:spcAft>
              <a:buSzPts val="1400"/>
              <a:buFont typeface="Open Sans"/>
              <a:buChar char="●"/>
            </a:pPr>
            <a:r>
              <a:rPr lang="en-US" sz="120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Automated Monitoring</a:t>
            </a:r>
            <a:r>
              <a:rPr lang="en-US" sz="1200" b="1"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a:t>
            </a:r>
            <a:r>
              <a:rPr lang="en-US" sz="12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 Set up monitoring to automatically flag any searches for ingredients that yield no results, so the team can quickly update the database as needed.</a:t>
            </a:r>
            <a:endParaRPr lang="en-US"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68" name="Google Shape;368;p54"/>
          <p:cNvSpPr/>
          <p:nvPr/>
        </p:nvSpPr>
        <p:spPr>
          <a:xfrm>
            <a:off x="7421700" y="155825"/>
            <a:ext cx="1590600" cy="2892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Ready to Launch</a:t>
            </a:r>
            <a:endParaRPr>
              <a:solidFill>
                <a:schemeClr val="lt1"/>
              </a:solidFill>
              <a:latin typeface="Open Sans"/>
              <a:ea typeface="Open Sans"/>
              <a:cs typeface="Open Sans"/>
              <a:sym typeface="Open Sans"/>
            </a:endParaRPr>
          </a:p>
        </p:txBody>
      </p:sp>
      <p:sp>
        <p:nvSpPr>
          <p:cNvPr id="369" name="Google Shape;369;p54"/>
          <p:cNvSpPr/>
          <p:nvPr/>
        </p:nvSpPr>
        <p:spPr>
          <a:xfrm>
            <a:off x="5678700" y="-399375"/>
            <a:ext cx="1590600" cy="289200"/>
          </a:xfrm>
          <a:prstGeom prst="roundRect">
            <a:avLst>
              <a:gd name="adj" fmla="val 16667"/>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Some Risk</a:t>
            </a:r>
            <a:endParaRPr>
              <a:solidFill>
                <a:schemeClr val="lt1"/>
              </a:solidFill>
              <a:latin typeface="Open Sans"/>
              <a:ea typeface="Open Sans"/>
              <a:cs typeface="Open Sans"/>
              <a:sym typeface="Open Sans"/>
            </a:endParaRPr>
          </a:p>
        </p:txBody>
      </p:sp>
      <p:sp>
        <p:nvSpPr>
          <p:cNvPr id="370" name="Google Shape;370;p54"/>
          <p:cNvSpPr/>
          <p:nvPr/>
        </p:nvSpPr>
        <p:spPr>
          <a:xfrm>
            <a:off x="7401000" y="-399375"/>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At Risk</a:t>
            </a:r>
            <a:endParaRPr>
              <a:solidFill>
                <a:schemeClr val="lt1"/>
              </a:solidFill>
              <a:latin typeface="Open Sans"/>
              <a:ea typeface="Open Sans"/>
              <a:cs typeface="Open Sans"/>
              <a:sym typeface="Open Sans"/>
            </a:endParaRPr>
          </a:p>
        </p:txBody>
      </p:sp>
      <p:sp>
        <p:nvSpPr>
          <p:cNvPr id="371" name="Google Shape;371;p54"/>
          <p:cNvSpPr txBox="1">
            <a:spLocks noGrp="1"/>
          </p:cNvSpPr>
          <p:nvPr>
            <p:ph type="body" idx="1"/>
          </p:nvPr>
        </p:nvSpPr>
        <p:spPr>
          <a:xfrm>
            <a:off x="311700" y="2133975"/>
            <a:ext cx="3999900" cy="2435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Dogfood:</a:t>
            </a: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dirty="0">
                <a:latin typeface="Open Sans"/>
                <a:ea typeface="Open Sans"/>
                <a:cs typeface="Open Sans"/>
                <a:sym typeface="Open Sans"/>
              </a:rPr>
              <a:t>A third of </a:t>
            </a:r>
            <a:r>
              <a:rPr lang="en" dirty="0" err="1">
                <a:latin typeface="Open Sans"/>
                <a:ea typeface="Open Sans"/>
                <a:cs typeface="Open Sans"/>
                <a:sym typeface="Open Sans"/>
              </a:rPr>
              <a:t>dogfooders</a:t>
            </a:r>
            <a:r>
              <a:rPr lang="en" dirty="0">
                <a:latin typeface="Open Sans"/>
                <a:ea typeface="Open Sans"/>
                <a:cs typeface="Open Sans"/>
                <a:sym typeface="Open Sans"/>
              </a:rPr>
              <a:t> ran into issues: some ingredients were not found.</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Production Readiness:</a:t>
            </a: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User Satisfaction with Recipes (Rating)</a:t>
            </a:r>
            <a:endPar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317500" algn="l" rtl="0">
              <a:spcBef>
                <a:spcPts val="0"/>
              </a:spcBef>
              <a:spcAft>
                <a:spcPts val="0"/>
              </a:spcAft>
              <a:buSzPts val="1400"/>
              <a:buFont typeface="Open Sans"/>
              <a:buChar char="●"/>
            </a:pPr>
            <a:r>
              <a:rPr lang="en-US"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User Retention After Recipe Interaction</a:t>
            </a:r>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a:rPr>
              <a:t> of 85%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5"/>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Open Sans"/>
                <a:ea typeface="Open Sans"/>
                <a:cs typeface="Open Sans"/>
                <a:sym typeface="Open Sans"/>
              </a:rPr>
              <a:t>Recommendation: Launch</a:t>
            </a:r>
            <a:endParaRPr dirty="0">
              <a:latin typeface="Open Sans"/>
              <a:ea typeface="Open Sans"/>
              <a:cs typeface="Open Sans"/>
              <a:sym typeface="Open Sans"/>
            </a:endParaRPr>
          </a:p>
        </p:txBody>
      </p:sp>
      <p:sp>
        <p:nvSpPr>
          <p:cNvPr id="377" name="Google Shape;377;p55"/>
          <p:cNvSpPr txBox="1">
            <a:spLocks noGrp="1"/>
          </p:cNvSpPr>
          <p:nvPr>
            <p:ph type="body" idx="1"/>
          </p:nvPr>
        </p:nvSpPr>
        <p:spPr>
          <a:xfrm>
            <a:off x="311700" y="874475"/>
            <a:ext cx="8520600" cy="3694500"/>
          </a:xfrm>
          <a:prstGeom prst="rect">
            <a:avLst/>
          </a:prstGeom>
        </p:spPr>
        <p:txBody>
          <a:bodyPr spcFirstLastPara="1" wrap="square" lIns="91425" tIns="91425" rIns="91425" bIns="91425" anchor="t" anchorCtr="0">
            <a:noAutofit/>
          </a:bodyPr>
          <a:lstStyle/>
          <a:p>
            <a:pPr marL="285750" indent="-285750">
              <a:lnSpc>
                <a:spcPct val="150000"/>
              </a:lnSpc>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Core Features are Functional:</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Key features like simplified login (automatic SMS code detection) and exercise plans (with different difficulty levels) are working as expected.</a:t>
            </a:r>
          </a:p>
          <a:p>
            <a:pPr marL="285750" indent="-285750">
              <a:lnSpc>
                <a:spcPct val="150000"/>
              </a:lnSpc>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Mitigated Key Risks:</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Open issues, such as missing ingredients in the recipe database and occasional errors in level changes for exercise plans, have clear mitigation strategies in place, reducing the risk of major user disruptions post-launch.</a:t>
            </a: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User Feedback:</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Internal dogfood testing revealed a generally positive response, with specific areas for improvement addressed before launch.</a:t>
            </a:r>
          </a:p>
          <a:p>
            <a:pPr marL="285750" indent="-285750">
              <a:lnSpc>
                <a:spcPct val="150000"/>
              </a:lnSpc>
            </a:pP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Legal Compliance:</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All necessary privacy controls have been implemented to meet the new legal requirements, ensuring the app is fully compliant with relevant regulations.</a:t>
            </a:r>
            <a:endParaRPr lang="en-US" sz="1400" dirty="0">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Invitation: Go / No Go Launch Meeting</a:t>
            </a:r>
            <a:endParaRPr>
              <a:latin typeface="Open Sans"/>
              <a:ea typeface="Open Sans"/>
              <a:cs typeface="Open Sans"/>
              <a:sym typeface="Open Sans"/>
            </a:endParaRPr>
          </a:p>
        </p:txBody>
      </p:sp>
      <p:sp>
        <p:nvSpPr>
          <p:cNvPr id="392" name="Google Shape;392;p5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To:</a:t>
            </a:r>
          </a:p>
          <a:p>
            <a:pPr marL="0" lvl="0" indent="0" algn="l" rtl="0">
              <a:spcBef>
                <a:spcPts val="0"/>
              </a:spcBef>
              <a:spcAft>
                <a:spcPts val="0"/>
              </a:spcAft>
              <a:buNone/>
            </a:pPr>
            <a:r>
              <a:rPr lang="en" dirty="0">
                <a:latin typeface="Open Sans"/>
                <a:ea typeface="Open Sans"/>
                <a:cs typeface="Open Sans"/>
                <a:sym typeface="Open Sans"/>
              </a:rPr>
              <a:t>Leadership Team</a:t>
            </a:r>
          </a:p>
          <a:p>
            <a:pPr marL="0" lvl="0" indent="0" algn="l" rtl="0">
              <a:spcBef>
                <a:spcPts val="0"/>
              </a:spcBef>
              <a:spcAft>
                <a:spcPts val="0"/>
              </a:spcAft>
              <a:buNone/>
            </a:pPr>
            <a:r>
              <a:rPr lang="en" dirty="0">
                <a:latin typeface="Open Sans"/>
                <a:ea typeface="Open Sans"/>
                <a:cs typeface="Open Sans"/>
                <a:sym typeface="Open Sans"/>
              </a:rPr>
              <a:t>Product Team</a:t>
            </a:r>
          </a:p>
          <a:p>
            <a:pPr marL="0" lvl="0" indent="0" algn="l" rtl="0">
              <a:spcBef>
                <a:spcPts val="0"/>
              </a:spcBef>
              <a:spcAft>
                <a:spcPts val="0"/>
              </a:spcAft>
              <a:buNone/>
            </a:pPr>
            <a:r>
              <a:rPr lang="en" dirty="0">
                <a:latin typeface="Open Sans"/>
                <a:ea typeface="Open Sans"/>
                <a:cs typeface="Open Sans"/>
                <a:sym typeface="Open Sans"/>
              </a:rPr>
              <a:t>Tech Lead</a:t>
            </a:r>
          </a:p>
          <a:p>
            <a:pPr marL="0" lvl="0" indent="0" algn="l" rtl="0">
              <a:spcBef>
                <a:spcPts val="0"/>
              </a:spcBef>
              <a:spcAft>
                <a:spcPts val="0"/>
              </a:spcAft>
              <a:buNone/>
            </a:pPr>
            <a:r>
              <a:rPr lang="en" dirty="0">
                <a:latin typeface="Open Sans"/>
                <a:ea typeface="Open Sans"/>
                <a:cs typeface="Open Sans"/>
                <a:sym typeface="Open Sans"/>
              </a:rPr>
              <a:t>Engineers</a:t>
            </a:r>
          </a:p>
          <a:p>
            <a:pPr marL="0" lvl="0" indent="0" algn="l" rtl="0">
              <a:spcBef>
                <a:spcPts val="0"/>
              </a:spcBef>
              <a:spcAft>
                <a:spcPts val="0"/>
              </a:spcAft>
              <a:buNone/>
            </a:pPr>
            <a:r>
              <a:rPr lang="en" dirty="0">
                <a:latin typeface="Open Sans"/>
                <a:ea typeface="Open Sans"/>
                <a:cs typeface="Open Sans"/>
                <a:sym typeface="Open Sans"/>
              </a:rPr>
              <a:t>QA Team</a:t>
            </a:r>
          </a:p>
          <a:p>
            <a:pPr marL="0" lvl="0" indent="0" algn="l" rtl="0">
              <a:spcBef>
                <a:spcPts val="0"/>
              </a:spcBef>
              <a:spcAft>
                <a:spcPts val="0"/>
              </a:spcAft>
              <a:buNone/>
            </a:pPr>
            <a:r>
              <a:rPr lang="en" dirty="0">
                <a:latin typeface="Open Sans"/>
                <a:ea typeface="Open Sans"/>
                <a:cs typeface="Open Sans"/>
                <a:sym typeface="Open Sans"/>
              </a:rPr>
              <a:t>UX Lead</a:t>
            </a:r>
          </a:p>
          <a:p>
            <a:pPr marL="0" lvl="0" indent="0" algn="l" rtl="0">
              <a:spcBef>
                <a:spcPts val="0"/>
              </a:spcBef>
              <a:spcAft>
                <a:spcPts val="0"/>
              </a:spcAft>
              <a:buNone/>
            </a:pPr>
            <a:r>
              <a:rPr lang="en" dirty="0">
                <a:latin typeface="Open Sans"/>
                <a:ea typeface="Open Sans"/>
                <a:cs typeface="Open Sans"/>
                <a:sym typeface="Open Sans"/>
              </a:rPr>
              <a:t>Marketing Lead</a:t>
            </a:r>
          </a:p>
          <a:p>
            <a:pPr marL="0" lvl="0" indent="0" algn="l" rtl="0">
              <a:spcBef>
                <a:spcPts val="0"/>
              </a:spcBef>
              <a:spcAft>
                <a:spcPts val="0"/>
              </a:spcAft>
              <a:buNone/>
            </a:pPr>
            <a:r>
              <a:rPr lang="en" dirty="0">
                <a:latin typeface="Open Sans"/>
                <a:ea typeface="Open Sans"/>
                <a:cs typeface="Open Sans"/>
                <a:sym typeface="Open Sans"/>
              </a:rPr>
              <a:t>Support Lead</a:t>
            </a:r>
          </a:p>
          <a:p>
            <a:pPr marL="0" lvl="0" indent="0" algn="l" rtl="0">
              <a:spcBef>
                <a:spcPts val="0"/>
              </a:spcBef>
              <a:spcAft>
                <a:spcPts val="0"/>
              </a:spcAft>
              <a:buNone/>
            </a:pPr>
            <a:endParaRPr lang="en" dirty="0">
              <a:latin typeface="Open Sans"/>
              <a:ea typeface="Open Sans"/>
              <a:cs typeface="Open Sans"/>
              <a:sym typeface="Open Sans"/>
            </a:endParaRPr>
          </a:p>
          <a:p>
            <a:pPr marL="0" lvl="0" indent="0" algn="l" rtl="0">
              <a:spcBef>
                <a:spcPts val="0"/>
              </a:spcBef>
              <a:spcAft>
                <a:spcPts val="0"/>
              </a:spcAft>
              <a:buNone/>
            </a:pPr>
            <a:endParaRPr lang="en" dirty="0">
              <a:latin typeface="Open Sans"/>
              <a:ea typeface="Open Sans"/>
              <a:cs typeface="Open Sans"/>
              <a:sym typeface="Open Sans"/>
            </a:endParaRPr>
          </a:p>
          <a:p>
            <a:pPr marL="0" lvl="0" indent="0" algn="l" rtl="0">
              <a:spcBef>
                <a:spcPts val="0"/>
              </a:spcBef>
              <a:spcAft>
                <a:spcPts val="0"/>
              </a:spcAft>
              <a:buNone/>
            </a:pPr>
            <a:endParaRPr lang="en"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93" name="Google Shape;393;p5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Message: Go / No Go Meeting WellPath</a:t>
            </a:r>
            <a:endParaRPr dirty="0">
              <a:latin typeface="Open Sans"/>
              <a:ea typeface="Open Sans"/>
              <a:cs typeface="Open Sans"/>
              <a:sym typeface="Open Sans"/>
            </a:endParaRPr>
          </a:p>
          <a:p>
            <a:pPr marL="0" lvl="0" indent="0" algn="l" rtl="0">
              <a:spcBef>
                <a:spcPts val="0"/>
              </a:spcBef>
              <a:spcAft>
                <a:spcPts val="0"/>
              </a:spcAft>
              <a:buNone/>
            </a:pPr>
            <a:r>
              <a:rPr lang="en-US" dirty="0">
                <a:latin typeface="Open Sans"/>
                <a:ea typeface="Open Sans"/>
                <a:cs typeface="Open Sans"/>
                <a:sym typeface="Open Sans"/>
              </a:rPr>
              <a:t>Our KP WellPath app is almost ready!</a:t>
            </a:r>
          </a:p>
          <a:p>
            <a:pPr marL="0" lvl="0" indent="0" algn="l" rtl="0">
              <a:spcBef>
                <a:spcPts val="0"/>
              </a:spcBef>
              <a:spcAft>
                <a:spcPts val="0"/>
              </a:spcAft>
              <a:buNone/>
            </a:pPr>
            <a:r>
              <a:rPr lang="en-US" dirty="0">
                <a:latin typeface="Open Sans"/>
                <a:ea typeface="Open Sans"/>
                <a:cs typeface="Open Sans"/>
                <a:sym typeface="Open Sans"/>
              </a:rPr>
              <a:t>We are really excited about our progress and would like to invite you to take part in a go / no meeting to discuss about the launch of the app.</a:t>
            </a:r>
          </a:p>
          <a:p>
            <a:pPr marL="0" lvl="0" indent="0" algn="l" rtl="0">
              <a:spcBef>
                <a:spcPts val="0"/>
              </a:spcBef>
              <a:spcAft>
                <a:spcPts val="0"/>
              </a:spcAft>
              <a:buNone/>
            </a:pPr>
            <a:r>
              <a:rPr lang="en-US" dirty="0">
                <a:latin typeface="Open Sans"/>
                <a:ea typeface="Open Sans"/>
                <a:cs typeface="Open Sans"/>
                <a:sym typeface="Open Sans"/>
              </a:rPr>
              <a:t>We have gotten positive feedback and concluded our tests with success. </a:t>
            </a:r>
          </a:p>
          <a:p>
            <a:pPr marL="0" lvl="0" indent="0" algn="l" rtl="0">
              <a:spcBef>
                <a:spcPts val="0"/>
              </a:spcBef>
              <a:spcAft>
                <a:spcPts val="0"/>
              </a:spcAft>
              <a:buNone/>
            </a:pPr>
            <a:r>
              <a:rPr lang="en-US" dirty="0">
                <a:latin typeface="Open Sans"/>
                <a:ea typeface="Open Sans"/>
                <a:cs typeface="Open Sans"/>
                <a:sym typeface="Open Sans"/>
              </a:rPr>
              <a:t>The failure is not compromising the overall functionality, and we have planned a mitigation.</a:t>
            </a:r>
          </a:p>
          <a:p>
            <a:pPr marL="0" lvl="0" indent="0" algn="l" rtl="0">
              <a:spcBef>
                <a:spcPts val="0"/>
              </a:spcBef>
              <a:spcAft>
                <a:spcPts val="0"/>
              </a:spcAft>
              <a:buNone/>
            </a:pPr>
            <a:r>
              <a:rPr lang="en-US" dirty="0">
                <a:latin typeface="Open Sans"/>
                <a:ea typeface="Open Sans"/>
                <a:cs typeface="Open Sans"/>
                <a:sym typeface="Open Sans"/>
              </a:rPr>
              <a:t>Looking forward to present our app!</a:t>
            </a:r>
          </a:p>
          <a:p>
            <a:pPr marL="0" lvl="0" indent="0" algn="l" rtl="0">
              <a:spcBef>
                <a:spcPts val="0"/>
              </a:spcBef>
              <a:spcAft>
                <a:spcPts val="0"/>
              </a:spcAft>
              <a:buNone/>
            </a:pPr>
            <a:endParaRPr lang="en"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Responding to Feedback</a:t>
            </a:r>
            <a:endParaRPr>
              <a:latin typeface="Open Sans"/>
              <a:ea typeface="Open Sans"/>
              <a:cs typeface="Open Sans"/>
              <a:sym typeface="Open Sans"/>
            </a:endParaRPr>
          </a:p>
        </p:txBody>
      </p:sp>
      <p:sp>
        <p:nvSpPr>
          <p:cNvPr id="408" name="Google Shape;408;p5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Your director:</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This all looks really promising! Can we launch two weeks earlier than originally planned?</a:t>
            </a:r>
            <a:endParaRPr dirty="0">
              <a:latin typeface="Open Sans"/>
              <a:ea typeface="Open Sans"/>
              <a:cs typeface="Open Sans"/>
              <a:sym typeface="Open Sans"/>
            </a:endParaRPr>
          </a:p>
        </p:txBody>
      </p:sp>
      <p:sp>
        <p:nvSpPr>
          <p:cNvPr id="409" name="Google Shape;409;p5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Your response:</a:t>
            </a:r>
          </a:p>
          <a:p>
            <a:pPr marL="0" lvl="0" indent="0" algn="l" rtl="0">
              <a:spcBef>
                <a:spcPts val="0"/>
              </a:spcBef>
              <a:spcAft>
                <a:spcPts val="0"/>
              </a:spcAft>
              <a:buNone/>
            </a:pPr>
            <a:r>
              <a:rPr lang="en-US" sz="10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rPr>
              <a:t>I appreciate your enthusiasm for launching our fitness app ahead of schedule. However, I believe it’s crucial to stick to the original launch date for the following reasons:</a:t>
            </a:r>
          </a:p>
          <a:p>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Quality Assurance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Rushing the release could compromise the quality of our app. The bug related to ingredient and exercise levels could lead to user frustration and negatively impact their experience. Ensuring a seamless user interface is essential for positive reviews and long-term success.</a:t>
            </a:r>
          </a:p>
          <a:p>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User Trust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Our users expect a polished and reliable product. If we launch with known issues, it might erode trust in our brand. A well-tested app will help build credibility and encourage user retention.</a:t>
            </a:r>
          </a:p>
          <a:p>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Marketing and Launch Strategy</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Our original launch date allows us to fully prepare our marketing efforts, ensuring maximum visibility and impact. A well-coordinated launch can significantly enhance user acquisition and overall reception.</a:t>
            </a:r>
          </a:p>
          <a:p>
            <a:pPr marL="0" lvl="0" indent="0" algn="l" rtl="0">
              <a:spcBef>
                <a:spcPts val="0"/>
              </a:spcBef>
              <a:spcAft>
                <a:spcPts val="0"/>
              </a:spcAft>
              <a:buNone/>
            </a:pPr>
            <a:endParaRPr lang="en"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Test Plan</a:t>
            </a:r>
            <a:endParaRPr sz="500"/>
          </a:p>
        </p:txBody>
      </p:sp>
      <p:sp>
        <p:nvSpPr>
          <p:cNvPr id="228" name="Google Shape;228;p3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229" name="Google Shape;229;p3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Open Sans"/>
                <a:ea typeface="Open Sans"/>
                <a:cs typeface="Open Sans"/>
                <a:sym typeface="Open Sans"/>
              </a:rPr>
              <a:t>Create a test plan to validate everything is built to spec and working correctly</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Test Cases: Functional Requirements</a:t>
            </a:r>
            <a:endParaRPr>
              <a:latin typeface="Open Sans"/>
              <a:ea typeface="Open Sans"/>
              <a:cs typeface="Open Sans"/>
              <a:sym typeface="Open Sans"/>
            </a:endParaRPr>
          </a:p>
        </p:txBody>
      </p:sp>
      <p:graphicFrame>
        <p:nvGraphicFramePr>
          <p:cNvPr id="245" name="Google Shape;245;p39"/>
          <p:cNvGraphicFramePr/>
          <p:nvPr>
            <p:extLst>
              <p:ext uri="{D42A27DB-BD31-4B8C-83A1-F6EECF244321}">
                <p14:modId xmlns:p14="http://schemas.microsoft.com/office/powerpoint/2010/main" val="3786371877"/>
              </p:ext>
            </p:extLst>
          </p:nvPr>
        </p:nvGraphicFramePr>
        <p:xfrm>
          <a:off x="426720" y="1005064"/>
          <a:ext cx="7528560" cy="4138436"/>
        </p:xfrm>
        <a:graphic>
          <a:graphicData uri="http://schemas.openxmlformats.org/drawingml/2006/table">
            <a:tbl>
              <a:tblPr>
                <a:noFill/>
                <a:tableStyleId>{69360C81-6AD1-4E90-B911-FE83616160D3}</a:tableStyleId>
              </a:tblPr>
              <a:tblGrid>
                <a:gridCol w="1695954">
                  <a:extLst>
                    <a:ext uri="{9D8B030D-6E8A-4147-A177-3AD203B41FA5}">
                      <a16:colId xmlns:a16="http://schemas.microsoft.com/office/drawing/2014/main" val="20000"/>
                    </a:ext>
                  </a:extLst>
                </a:gridCol>
                <a:gridCol w="2068326">
                  <a:extLst>
                    <a:ext uri="{9D8B030D-6E8A-4147-A177-3AD203B41FA5}">
                      <a16:colId xmlns:a16="http://schemas.microsoft.com/office/drawing/2014/main" val="20001"/>
                    </a:ext>
                  </a:extLst>
                </a:gridCol>
                <a:gridCol w="2820220">
                  <a:extLst>
                    <a:ext uri="{9D8B030D-6E8A-4147-A177-3AD203B41FA5}">
                      <a16:colId xmlns:a16="http://schemas.microsoft.com/office/drawing/2014/main" val="20002"/>
                    </a:ext>
                  </a:extLst>
                </a:gridCol>
                <a:gridCol w="944060">
                  <a:extLst>
                    <a:ext uri="{9D8B030D-6E8A-4147-A177-3AD203B41FA5}">
                      <a16:colId xmlns:a16="http://schemas.microsoft.com/office/drawing/2014/main" val="20003"/>
                    </a:ext>
                  </a:extLst>
                </a:gridCol>
              </a:tblGrid>
              <a:tr h="451395">
                <a:tc>
                  <a:txBody>
                    <a:bodyPr/>
                    <a:lstStyle/>
                    <a:p>
                      <a:pPr marL="0" lvl="0" indent="0" algn="l" rtl="0">
                        <a:spcBef>
                          <a:spcPts val="0"/>
                        </a:spcBef>
                        <a:spcAft>
                          <a:spcPts val="0"/>
                        </a:spcAft>
                        <a:buNone/>
                      </a:pPr>
                      <a:r>
                        <a:rPr lang="en" sz="900" b="1">
                          <a:solidFill>
                            <a:schemeClr val="lt1"/>
                          </a:solidFill>
                          <a:latin typeface="Open Sans"/>
                          <a:ea typeface="Open Sans"/>
                          <a:cs typeface="Open Sans"/>
                          <a:sym typeface="Open Sans"/>
                        </a:rPr>
                        <a:t>Feature</a:t>
                      </a:r>
                      <a:endParaRPr sz="900"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Open Sans"/>
                          <a:ea typeface="Open Sans"/>
                          <a:cs typeface="Open Sans"/>
                          <a:sym typeface="Open Sans"/>
                        </a:rPr>
                        <a:t>Steps</a:t>
                      </a:r>
                      <a:endParaRPr sz="900" b="1" dirty="0">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Open Sans"/>
                          <a:ea typeface="Open Sans"/>
                          <a:cs typeface="Open Sans"/>
                          <a:sym typeface="Open Sans"/>
                        </a:rPr>
                        <a:t>Expected Behavior</a:t>
                      </a:r>
                      <a:endParaRPr sz="900" b="1" dirty="0">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a:solidFill>
                            <a:schemeClr val="lt1"/>
                          </a:solidFill>
                          <a:latin typeface="Open Sans"/>
                          <a:ea typeface="Open Sans"/>
                          <a:cs typeface="Open Sans"/>
                          <a:sym typeface="Open Sans"/>
                        </a:rPr>
                        <a:t>Priority</a:t>
                      </a:r>
                      <a:endParaRPr sz="900"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729198">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Sign-in</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1) User informs phone number.</a:t>
                      </a:r>
                    </a:p>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2) User receives a code.</a:t>
                      </a:r>
                    </a:p>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3) User inserts a code to access.</a:t>
                      </a:r>
                    </a:p>
                  </a:txBody>
                  <a:tcPr marL="91425" marR="91425" marT="91425" marB="91425"/>
                </a:tc>
                <a:tc>
                  <a:txBody>
                    <a:bodyPr/>
                    <a:lstStyle/>
                    <a:p>
                      <a:pPr marL="0" lvl="0" indent="0" algn="l" rtl="0">
                        <a:spcBef>
                          <a:spcPts val="0"/>
                        </a:spcBef>
                        <a:spcAft>
                          <a:spcPts val="0"/>
                        </a:spcAft>
                        <a:buNone/>
                      </a:pPr>
                      <a:r>
                        <a:rPr lang="en-US" sz="900" noProof="0">
                          <a:latin typeface="Open Sans" panose="020B0606030504020204" pitchFamily="34" charset="0"/>
                          <a:ea typeface="Open Sans" panose="020B0606030504020204" pitchFamily="34" charset="0"/>
                          <a:cs typeface="Open Sans" panose="020B0606030504020204" pitchFamily="34" charset="0"/>
                          <a:sym typeface="Open Sans"/>
                        </a:rPr>
                        <a:t>A code is sent by SMS to the phone number informed.</a:t>
                      </a:r>
                    </a:p>
                  </a:txBody>
                  <a:tcPr marL="91425" marR="91425" marT="91425" marB="91425"/>
                </a:tc>
                <a:tc>
                  <a:txBody>
                    <a:bodyPr/>
                    <a:lstStyle/>
                    <a:p>
                      <a:pPr marL="0" lvl="0" indent="0" algn="l" rtl="0">
                        <a:spcBef>
                          <a:spcPts val="0"/>
                        </a:spcBef>
                        <a:spcAft>
                          <a:spcPts val="0"/>
                        </a:spcAft>
                        <a:buNone/>
                      </a:pPr>
                      <a:r>
                        <a:rPr lang="pt-BR" sz="900" dirty="0">
                          <a:latin typeface="Open Sans" panose="020B0606030504020204" pitchFamily="34" charset="0"/>
                          <a:ea typeface="Open Sans" panose="020B0606030504020204" pitchFamily="34" charset="0"/>
                          <a:cs typeface="Open Sans" panose="020B0606030504020204" pitchFamily="34" charset="0"/>
                          <a:sym typeface="Open Sans"/>
                        </a:rPr>
                        <a:t>P0</a:t>
                      </a:r>
                      <a:endParaRPr sz="9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9028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noProof="0">
                          <a:latin typeface="Open Sans" panose="020B0606030504020204" pitchFamily="34" charset="0"/>
                          <a:ea typeface="Open Sans" panose="020B0606030504020204" pitchFamily="34" charset="0"/>
                          <a:cs typeface="Open Sans" panose="020B0606030504020204" pitchFamily="34" charset="0"/>
                        </a:rPr>
                        <a:t>Automatic SMS code entering</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1) User receives an SMS with a code.</a:t>
                      </a:r>
                    </a:p>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2) Code is pasted to the location automatically.</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System completes with the code received automatically </a:t>
                      </a:r>
                    </a:p>
                  </a:txBody>
                  <a:tcPr marL="91425" marR="91425" marT="91425" marB="91425"/>
                </a:tc>
                <a:tc>
                  <a:txBody>
                    <a:bodyPr/>
                    <a:lstStyle/>
                    <a:p>
                      <a:pPr marL="0" lvl="0" indent="0" algn="l" rtl="0">
                        <a:spcBef>
                          <a:spcPts val="0"/>
                        </a:spcBef>
                        <a:spcAft>
                          <a:spcPts val="0"/>
                        </a:spcAft>
                        <a:buNone/>
                      </a:pPr>
                      <a:r>
                        <a:rPr lang="pt-BR" sz="900" dirty="0">
                          <a:latin typeface="Open Sans" panose="020B0606030504020204" pitchFamily="34" charset="0"/>
                          <a:ea typeface="Open Sans" panose="020B0606030504020204" pitchFamily="34" charset="0"/>
                          <a:cs typeface="Open Sans" panose="020B0606030504020204" pitchFamily="34" charset="0"/>
                          <a:sym typeface="Open Sans"/>
                        </a:rPr>
                        <a:t>P0</a:t>
                      </a:r>
                      <a:endParaRPr sz="9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2"/>
                  </a:ext>
                </a:extLst>
              </a:tr>
              <a:tr h="729198">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Selecting Meals</a:t>
                      </a:r>
                    </a:p>
                  </a:txBody>
                  <a:tcPr marL="91425" marR="91425" marT="91425" marB="91425"/>
                </a:tc>
                <a:tc>
                  <a:txBody>
                    <a:bodyPr/>
                    <a:lstStyle/>
                    <a:p>
                      <a:pPr marL="228600" lvl="0" indent="-228600" algn="l" rtl="0">
                        <a:spcBef>
                          <a:spcPts val="0"/>
                        </a:spcBef>
                        <a:spcAft>
                          <a:spcPts val="0"/>
                        </a:spcAft>
                        <a:buAutoNum type="arabicParenR"/>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User select “Meals” as an option.</a:t>
                      </a:r>
                    </a:p>
                    <a:p>
                      <a:pPr marL="228600" lvl="0" indent="-228600" algn="l" rtl="0">
                        <a:spcBef>
                          <a:spcPts val="0"/>
                        </a:spcBef>
                        <a:spcAft>
                          <a:spcPts val="0"/>
                        </a:spcAft>
                        <a:buAutoNum type="arabicParenR"/>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User see the list of “Meals”.</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As soon as selected, the feature shows the user options for recipes for breakfast, lunch, dinner and snacks.</a:t>
                      </a:r>
                    </a:p>
                  </a:txBody>
                  <a:tcPr marL="91425" marR="91425" marT="91425" marB="91425"/>
                </a:tc>
                <a:tc>
                  <a:txBody>
                    <a:bodyPr/>
                    <a:lstStyle/>
                    <a:p>
                      <a:pPr marL="0" lvl="0" indent="0" algn="l" rtl="0">
                        <a:spcBef>
                          <a:spcPts val="0"/>
                        </a:spcBef>
                        <a:spcAft>
                          <a:spcPts val="0"/>
                        </a:spcAft>
                        <a:buNone/>
                      </a:pPr>
                      <a:r>
                        <a:rPr lang="pt-BR" sz="900" dirty="0">
                          <a:latin typeface="Open Sans" panose="020B0606030504020204" pitchFamily="34" charset="0"/>
                          <a:ea typeface="Open Sans" panose="020B0606030504020204" pitchFamily="34" charset="0"/>
                          <a:cs typeface="Open Sans" panose="020B0606030504020204" pitchFamily="34" charset="0"/>
                          <a:sym typeface="Open Sans"/>
                        </a:rPr>
                        <a:t>P1</a:t>
                      </a:r>
                      <a:endParaRPr sz="9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3"/>
                  </a:ext>
                </a:extLst>
              </a:tr>
              <a:tr h="434067">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Sorting and Searching</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1) User sort the type of the diet </a:t>
                      </a:r>
                      <a:r>
                        <a:rPr lang="en-US" sz="900" dirty="0">
                          <a:latin typeface="Open Sans" panose="020B0606030504020204" pitchFamily="34" charset="0"/>
                          <a:ea typeface="Open Sans" panose="020B0606030504020204" pitchFamily="34" charset="0"/>
                          <a:cs typeface="Open Sans" panose="020B0606030504020204" pitchFamily="34" charset="0"/>
                        </a:rPr>
                        <a:t>(e.g. vegetarian, vegan, ketogenic).</a:t>
                      </a:r>
                    </a:p>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2) User select specific ingredients.</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App offers different option of recipes according to the selected type of diet.</a:t>
                      </a:r>
                    </a:p>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App shows different option of recipes selected previously. </a:t>
                      </a:r>
                    </a:p>
                  </a:txBody>
                  <a:tcPr marL="91425" marR="91425" marT="91425" marB="91425"/>
                </a:tc>
                <a:tc>
                  <a:txBody>
                    <a:bodyPr/>
                    <a:lstStyle/>
                    <a:p>
                      <a:pPr marL="0" lvl="0" indent="0" algn="l" rtl="0">
                        <a:spcBef>
                          <a:spcPts val="0"/>
                        </a:spcBef>
                        <a:spcAft>
                          <a:spcPts val="0"/>
                        </a:spcAft>
                        <a:buNone/>
                      </a:pPr>
                      <a:r>
                        <a:rPr lang="pt-BR" sz="900" dirty="0">
                          <a:latin typeface="Open Sans" panose="020B0606030504020204" pitchFamily="34" charset="0"/>
                          <a:ea typeface="Open Sans" panose="020B0606030504020204" pitchFamily="34" charset="0"/>
                          <a:cs typeface="Open Sans" panose="020B0606030504020204" pitchFamily="34" charset="0"/>
                          <a:sym typeface="Open Sans"/>
                        </a:rPr>
                        <a:t>P1</a:t>
                      </a:r>
                      <a:endParaRPr sz="9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4"/>
                  </a:ext>
                </a:extLst>
              </a:tr>
              <a:tr h="434067">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Favoriting</a:t>
                      </a:r>
                    </a:p>
                  </a:txBody>
                  <a:tcPr marL="91425" marR="91425" marT="91425" marB="91425"/>
                </a:tc>
                <a:tc>
                  <a:txBody>
                    <a:bodyPr/>
                    <a:lstStyle/>
                    <a:p>
                      <a:pPr marL="228600" lvl="0" indent="-228600" algn="l" rtl="0">
                        <a:spcBef>
                          <a:spcPts val="0"/>
                        </a:spcBef>
                        <a:spcAft>
                          <a:spcPts val="0"/>
                        </a:spcAft>
                        <a:buAutoNum type="arabicParenR"/>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User favorite the recipe through the “heart” icon.</a:t>
                      </a:r>
                    </a:p>
                    <a:p>
                      <a:pPr marL="228600" lvl="0" indent="-228600" algn="l" rtl="0">
                        <a:spcBef>
                          <a:spcPts val="0"/>
                        </a:spcBef>
                        <a:spcAft>
                          <a:spcPts val="0"/>
                        </a:spcAft>
                        <a:buAutoNum type="arabicParenR"/>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User see a red icon selected.</a:t>
                      </a:r>
                    </a:p>
                  </a:txBody>
                  <a:tcPr marL="91425" marR="91425" marT="91425" marB="91425"/>
                </a:tc>
                <a:tc>
                  <a:txBody>
                    <a:bodyPr/>
                    <a:lstStyle/>
                    <a:p>
                      <a:pPr marL="0" lvl="0" indent="0" algn="l" rtl="0">
                        <a:spcBef>
                          <a:spcPts val="0"/>
                        </a:spcBef>
                        <a:spcAft>
                          <a:spcPts val="0"/>
                        </a:spcAft>
                        <a:buNone/>
                      </a:pPr>
                      <a:r>
                        <a:rPr lang="en-US" sz="900" noProof="0" dirty="0">
                          <a:latin typeface="Open Sans" panose="020B0606030504020204" pitchFamily="34" charset="0"/>
                          <a:ea typeface="Open Sans" panose="020B0606030504020204" pitchFamily="34" charset="0"/>
                          <a:cs typeface="Open Sans" panose="020B0606030504020204" pitchFamily="34" charset="0"/>
                          <a:sym typeface="Open Sans"/>
                        </a:rPr>
                        <a:t>The icon gets red to show the user the recipe is favorite list</a:t>
                      </a:r>
                    </a:p>
                  </a:txBody>
                  <a:tcPr marL="91425" marR="91425" marT="91425" marB="91425"/>
                </a:tc>
                <a:tc>
                  <a:txBody>
                    <a:bodyPr/>
                    <a:lstStyle/>
                    <a:p>
                      <a:pPr marL="0" lvl="0" indent="0" algn="l" rtl="0">
                        <a:spcBef>
                          <a:spcPts val="0"/>
                        </a:spcBef>
                        <a:spcAft>
                          <a:spcPts val="0"/>
                        </a:spcAft>
                        <a:buNone/>
                      </a:pPr>
                      <a:r>
                        <a:rPr lang="pt-BR" sz="900" dirty="0">
                          <a:latin typeface="Open Sans" panose="020B0606030504020204" pitchFamily="34" charset="0"/>
                          <a:ea typeface="Open Sans" panose="020B0606030504020204" pitchFamily="34" charset="0"/>
                          <a:cs typeface="Open Sans" panose="020B0606030504020204" pitchFamily="34" charset="0"/>
                          <a:sym typeface="Open Sans"/>
                        </a:rPr>
                        <a:t>P1</a:t>
                      </a:r>
                      <a:endParaRPr sz="9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Test Cases: Non-functional Requirements</a:t>
            </a:r>
            <a:endParaRPr>
              <a:latin typeface="Open Sans"/>
              <a:ea typeface="Open Sans"/>
              <a:cs typeface="Open Sans"/>
              <a:sym typeface="Open Sans"/>
            </a:endParaRPr>
          </a:p>
        </p:txBody>
      </p:sp>
      <p:graphicFrame>
        <p:nvGraphicFramePr>
          <p:cNvPr id="251" name="Google Shape;251;p40"/>
          <p:cNvGraphicFramePr/>
          <p:nvPr>
            <p:extLst>
              <p:ext uri="{D42A27DB-BD31-4B8C-83A1-F6EECF244321}">
                <p14:modId xmlns:p14="http://schemas.microsoft.com/office/powerpoint/2010/main" val="1392147604"/>
              </p:ext>
            </p:extLst>
          </p:nvPr>
        </p:nvGraphicFramePr>
        <p:xfrm>
          <a:off x="952500" y="1809750"/>
          <a:ext cx="7239000" cy="1752510"/>
        </p:xfrm>
        <a:graphic>
          <a:graphicData uri="http://schemas.openxmlformats.org/drawingml/2006/table">
            <a:tbl>
              <a:tblPr>
                <a:noFill/>
                <a:tableStyleId>{69360C81-6AD1-4E90-B911-FE83616160D3}</a:tableStyleId>
              </a:tblPr>
              <a:tblGrid>
                <a:gridCol w="2413000">
                  <a:extLst>
                    <a:ext uri="{9D8B030D-6E8A-4147-A177-3AD203B41FA5}">
                      <a16:colId xmlns:a16="http://schemas.microsoft.com/office/drawing/2014/main" val="20000"/>
                    </a:ext>
                  </a:extLst>
                </a:gridCol>
                <a:gridCol w="3879600">
                  <a:extLst>
                    <a:ext uri="{9D8B030D-6E8A-4147-A177-3AD203B41FA5}">
                      <a16:colId xmlns:a16="http://schemas.microsoft.com/office/drawing/2014/main" val="20001"/>
                    </a:ext>
                  </a:extLst>
                </a:gridCol>
                <a:gridCol w="946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Requirement</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Steps to reproduce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Priority</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latin typeface="Open Sans" panose="020B0606030504020204" pitchFamily="34" charset="0"/>
                          <a:ea typeface="Open Sans" panose="020B0606030504020204" pitchFamily="34" charset="0"/>
                          <a:cs typeface="Open Sans" panose="020B0606030504020204" pitchFamily="34" charset="0"/>
                        </a:rPr>
                        <a:t>Sign-in with phone number</a:t>
                      </a:r>
                    </a:p>
                  </a:txBody>
                  <a:tcPr marL="91425" marR="91425" marT="91425" marB="91425"/>
                </a:tc>
                <a:tc>
                  <a:txBody>
                    <a:bodyPr/>
                    <a:lstStyle/>
                    <a:p>
                      <a:pPr marL="0" lvl="0" indent="0" algn="l" rtl="0">
                        <a:spcBef>
                          <a:spcPts val="0"/>
                        </a:spcBef>
                        <a:spcAft>
                          <a:spcPts val="0"/>
                        </a:spcAft>
                        <a:buNone/>
                      </a:pPr>
                      <a:r>
                        <a:rPr lang="en-US" sz="1000" dirty="0">
                          <a:latin typeface="Open Sans" panose="020B0606030504020204" pitchFamily="34" charset="0"/>
                          <a:ea typeface="Open Sans" panose="020B0606030504020204" pitchFamily="34" charset="0"/>
                          <a:cs typeface="Open Sans" panose="020B0606030504020204" pitchFamily="34" charset="0"/>
                          <a:sym typeface="Open Sans"/>
                        </a:rPr>
                        <a:t>An SMS is sent to the user’s mobile within 1 minute.</a:t>
                      </a:r>
                    </a:p>
                  </a:txBody>
                  <a:tcPr marL="91425" marR="91425" marT="91425" marB="91425"/>
                </a:tc>
                <a:tc>
                  <a:txBody>
                    <a:bodyPr/>
                    <a:lstStyle/>
                    <a:p>
                      <a:pPr marL="0" lvl="0" indent="0" algn="l" rtl="0">
                        <a:spcBef>
                          <a:spcPts val="0"/>
                        </a:spcBef>
                        <a:spcAft>
                          <a:spcPts val="0"/>
                        </a:spcAft>
                        <a:buNone/>
                      </a:pPr>
                      <a:r>
                        <a:rPr lang="pt-BR" sz="1000" dirty="0">
                          <a:latin typeface="Open Sans" panose="020B0606030504020204" pitchFamily="34" charset="0"/>
                          <a:ea typeface="Open Sans" panose="020B0606030504020204" pitchFamily="34" charset="0"/>
                          <a:cs typeface="Open Sans" panose="020B0606030504020204" pitchFamily="34" charset="0"/>
                          <a:sym typeface="Open Sans"/>
                        </a:rPr>
                        <a:t>P0</a:t>
                      </a:r>
                      <a:endParaRPr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noProof="0" dirty="0">
                          <a:latin typeface="Open Sans" panose="020B0606030504020204" pitchFamily="34" charset="0"/>
                          <a:ea typeface="Open Sans" panose="020B0606030504020204" pitchFamily="34" charset="0"/>
                          <a:cs typeface="Open Sans" panose="020B0606030504020204" pitchFamily="34" charset="0"/>
                        </a:rPr>
                        <a:t>Automatic SMS code entering</a:t>
                      </a:r>
                    </a:p>
                    <a:p>
                      <a:pPr marL="0" lvl="0" indent="0" algn="l" rtl="0">
                        <a:spcBef>
                          <a:spcPts val="0"/>
                        </a:spcBef>
                        <a:spcAft>
                          <a:spcPts val="0"/>
                        </a:spcAft>
                        <a:buNone/>
                      </a:pPr>
                      <a:endParaRPr lang="en-US"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noProof="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The SMS allows the to enter the code </a:t>
                      </a:r>
                      <a:r>
                        <a:rPr lang="en-US" sz="10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automatically.</a:t>
                      </a:r>
                      <a:endParaRPr lang="en-US" sz="1000">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endParaRPr lang="en-US"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lvl="0" indent="0" algn="l" rtl="0">
                        <a:spcBef>
                          <a:spcPts val="0"/>
                        </a:spcBef>
                        <a:spcAft>
                          <a:spcPts val="0"/>
                        </a:spcAft>
                        <a:buNone/>
                      </a:pPr>
                      <a:r>
                        <a:rPr lang="pt-BR" sz="1000" dirty="0">
                          <a:latin typeface="Open Sans" panose="020B0606030504020204" pitchFamily="34" charset="0"/>
                          <a:ea typeface="Open Sans" panose="020B0606030504020204" pitchFamily="34" charset="0"/>
                          <a:cs typeface="Open Sans" panose="020B0606030504020204" pitchFamily="34" charset="0"/>
                          <a:sym typeface="Open Sans"/>
                        </a:rPr>
                        <a:t>P0</a:t>
                      </a:r>
                      <a:endParaRPr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000">
                          <a:latin typeface="Open Sans" panose="020B0606030504020204" pitchFamily="34" charset="0"/>
                          <a:ea typeface="Open Sans" panose="020B0606030504020204" pitchFamily="34" charset="0"/>
                          <a:cs typeface="Open Sans" panose="020B0606030504020204" pitchFamily="34" charset="0"/>
                          <a:sym typeface="Open Sans"/>
                        </a:rPr>
                        <a:t>Selecting Meals</a:t>
                      </a:r>
                      <a:endParaRPr lang="en-US"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lvl="0" indent="0" algn="l" rtl="0">
                        <a:spcBef>
                          <a:spcPts val="0"/>
                        </a:spcBef>
                        <a:spcAft>
                          <a:spcPts val="0"/>
                        </a:spcAft>
                        <a:buNone/>
                      </a:pPr>
                      <a:r>
                        <a:rPr lang="en-US" sz="1000" dirty="0">
                          <a:latin typeface="Open Sans" panose="020B0606030504020204" pitchFamily="34" charset="0"/>
                          <a:ea typeface="Open Sans" panose="020B0606030504020204" pitchFamily="34" charset="0"/>
                          <a:cs typeface="Open Sans" panose="020B0606030504020204" pitchFamily="34" charset="0"/>
                        </a:rPr>
                        <a:t>The app should offer a list of recipes with filters by diet type (e.g. vegetarian, vegan, ketogenic) and ingredients.</a:t>
                      </a:r>
                      <a:endParaRPr lang="en-US"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lvl="0" indent="0" algn="l" rtl="0">
                        <a:spcBef>
                          <a:spcPts val="0"/>
                        </a:spcBef>
                        <a:spcAft>
                          <a:spcPts val="0"/>
                        </a:spcAft>
                        <a:buNone/>
                      </a:pPr>
                      <a:r>
                        <a:rPr lang="pt-BR" sz="1000" dirty="0">
                          <a:latin typeface="Open Sans" panose="020B0606030504020204" pitchFamily="34" charset="0"/>
                          <a:ea typeface="Open Sans" panose="020B0606030504020204" pitchFamily="34" charset="0"/>
                          <a:cs typeface="Open Sans" panose="020B0606030504020204" pitchFamily="34" charset="0"/>
                          <a:sym typeface="Open Sans"/>
                        </a:rPr>
                        <a:t>P1</a:t>
                      </a:r>
                      <a:endParaRPr sz="100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Dogfood Survey</a:t>
            </a:r>
            <a:endParaRPr sz="500"/>
          </a:p>
        </p:txBody>
      </p:sp>
      <p:sp>
        <p:nvSpPr>
          <p:cNvPr id="257" name="Google Shape;257;p4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258" name="Google Shape;258;p41"/>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Open Sans"/>
                <a:ea typeface="Open Sans"/>
                <a:cs typeface="Open Sans"/>
                <a:sym typeface="Open Sans"/>
              </a:rPr>
              <a:t>Create a dogfood survey to get insight from real world usage</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Dogfood Survey</a:t>
            </a:r>
            <a:endParaRPr>
              <a:latin typeface="Open Sans"/>
              <a:ea typeface="Open Sans"/>
              <a:cs typeface="Open Sans"/>
              <a:sym typeface="Open Sans"/>
            </a:endParaRPr>
          </a:p>
        </p:txBody>
      </p:sp>
      <p:sp>
        <p:nvSpPr>
          <p:cNvPr id="274" name="Google Shape;274;p43"/>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rPr>
              <a:t>Link your survey</a:t>
            </a:r>
            <a:endParaRPr sz="800" dirty="0">
              <a:latin typeface="Open Sans"/>
              <a:ea typeface="Open Sans"/>
              <a:cs typeface="Open Sans"/>
              <a:sym typeface="Open Sans"/>
            </a:endParaRPr>
          </a:p>
        </p:txBody>
      </p:sp>
      <p:pic>
        <p:nvPicPr>
          <p:cNvPr id="275" name="Google Shape;275;p43">
            <a:hlinkClick r:id="rId3"/>
          </p:cNvPr>
          <p:cNvPicPr preferRelativeResize="0"/>
          <p:nvPr/>
        </p:nvPicPr>
        <p:blipFill>
          <a:blip r:embed="rId4">
            <a:alphaModFix/>
          </a:blip>
          <a:stretch>
            <a:fillRect/>
          </a:stretch>
        </p:blipFill>
        <p:spPr>
          <a:xfrm>
            <a:off x="3976800" y="1577076"/>
            <a:ext cx="1190400" cy="163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Prioritize</a:t>
            </a:r>
            <a:endParaRPr sz="500"/>
          </a:p>
        </p:txBody>
      </p:sp>
      <p:sp>
        <p:nvSpPr>
          <p:cNvPr id="281" name="Google Shape;281;p4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Open Sans"/>
                <a:ea typeface="Open Sans"/>
                <a:cs typeface="Open Sans"/>
                <a:sym typeface="Open Sans"/>
              </a:rPr>
              <a:t>Issues come up. Keep the team focused on the things that matter the most</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Fire Drills </a:t>
            </a:r>
            <a:endParaRPr>
              <a:latin typeface="Open Sans"/>
              <a:ea typeface="Open Sans"/>
              <a:cs typeface="Open Sans"/>
              <a:sym typeface="Open Sans"/>
            </a:endParaRPr>
          </a:p>
        </p:txBody>
      </p:sp>
      <p:graphicFrame>
        <p:nvGraphicFramePr>
          <p:cNvPr id="297" name="Google Shape;297;p46"/>
          <p:cNvGraphicFramePr/>
          <p:nvPr>
            <p:extLst>
              <p:ext uri="{D42A27DB-BD31-4B8C-83A1-F6EECF244321}">
                <p14:modId xmlns:p14="http://schemas.microsoft.com/office/powerpoint/2010/main" val="1247342130"/>
              </p:ext>
            </p:extLst>
          </p:nvPr>
        </p:nvGraphicFramePr>
        <p:xfrm>
          <a:off x="311700" y="624570"/>
          <a:ext cx="8687175" cy="4373670"/>
        </p:xfrm>
        <a:graphic>
          <a:graphicData uri="http://schemas.openxmlformats.org/drawingml/2006/table">
            <a:tbl>
              <a:tblPr>
                <a:noFill/>
                <a:tableStyleId>{69360C81-6AD1-4E90-B911-FE83616160D3}</a:tableStyleId>
              </a:tblPr>
              <a:tblGrid>
                <a:gridCol w="2664200">
                  <a:extLst>
                    <a:ext uri="{9D8B030D-6E8A-4147-A177-3AD203B41FA5}">
                      <a16:colId xmlns:a16="http://schemas.microsoft.com/office/drawing/2014/main" val="20000"/>
                    </a:ext>
                  </a:extLst>
                </a:gridCol>
                <a:gridCol w="1424125">
                  <a:extLst>
                    <a:ext uri="{9D8B030D-6E8A-4147-A177-3AD203B41FA5}">
                      <a16:colId xmlns:a16="http://schemas.microsoft.com/office/drawing/2014/main" val="20001"/>
                    </a:ext>
                  </a:extLst>
                </a:gridCol>
                <a:gridCol w="1402100">
                  <a:extLst>
                    <a:ext uri="{9D8B030D-6E8A-4147-A177-3AD203B41FA5}">
                      <a16:colId xmlns:a16="http://schemas.microsoft.com/office/drawing/2014/main" val="20002"/>
                    </a:ext>
                  </a:extLst>
                </a:gridCol>
                <a:gridCol w="3196750">
                  <a:extLst>
                    <a:ext uri="{9D8B030D-6E8A-4147-A177-3AD203B41FA5}">
                      <a16:colId xmlns:a16="http://schemas.microsoft.com/office/drawing/2014/main" val="20003"/>
                    </a:ext>
                  </a:extLst>
                </a:gridCol>
              </a:tblGrid>
              <a:tr h="5486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Scenario</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Who</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1200" b="1">
                          <a:solidFill>
                            <a:schemeClr val="lt1"/>
                          </a:solidFill>
                          <a:latin typeface="Open Sans"/>
                          <a:ea typeface="Open Sans"/>
                          <a:cs typeface="Open Sans"/>
                          <a:sym typeface="Open Sans"/>
                        </a:rPr>
                        <a:t>Communication Method</a:t>
                      </a:r>
                      <a:endParaRPr sz="1200"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Key Messages</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700" noProof="0">
                          <a:latin typeface="Open Sans"/>
                          <a:ea typeface="Open Sans"/>
                          <a:cs typeface="Open Sans"/>
                          <a:sym typeface="Open Sans"/>
                        </a:rPr>
                        <a:t>QA finished testing and reported that 3 test cases failed</a:t>
                      </a:r>
                    </a:p>
                  </a:txBody>
                  <a:tcPr marL="91425" marR="91425" marT="91425" marB="91425">
                    <a:solidFill>
                      <a:srgbClr val="D9D9D9"/>
                    </a:solidFill>
                  </a:tcPr>
                </a:tc>
                <a:tc>
                  <a:txBody>
                    <a:bodyPr/>
                    <a:lstStyle/>
                    <a:p>
                      <a:pPr marL="0" lvl="0" indent="0" algn="l" rtl="0">
                        <a:spcBef>
                          <a:spcPts val="0"/>
                        </a:spcBef>
                        <a:spcAft>
                          <a:spcPts val="0"/>
                        </a:spcAft>
                        <a:buNone/>
                      </a:pPr>
                      <a:r>
                        <a:rPr lang="en-US" sz="700" noProof="0" dirty="0">
                          <a:latin typeface="Open Sans" panose="020B0606030504020204" pitchFamily="34" charset="0"/>
                          <a:ea typeface="Open Sans" panose="020B0606030504020204" pitchFamily="34" charset="0"/>
                          <a:cs typeface="Open Sans" panose="020B0606030504020204" pitchFamily="34" charset="0"/>
                          <a:sym typeface="Open Sans"/>
                        </a:rPr>
                        <a:t>QA Team, Tech Lead</a:t>
                      </a:r>
                    </a:p>
                  </a:txBody>
                  <a:tcPr marL="91425" marR="91425" marT="91425" marB="91425"/>
                </a:tc>
                <a:tc>
                  <a:txBody>
                    <a:bodyPr/>
                    <a:lstStyle/>
                    <a:p>
                      <a:pPr marL="0" lvl="0" indent="0" algn="l" rtl="0">
                        <a:spcBef>
                          <a:spcPts val="0"/>
                        </a:spcBef>
                        <a:spcAft>
                          <a:spcPts val="0"/>
                        </a:spcAft>
                        <a:buNone/>
                      </a:pPr>
                      <a:r>
                        <a:rPr lang="en-US" sz="700" noProof="0" dirty="0">
                          <a:latin typeface="Open Sans" panose="020B0606030504020204" pitchFamily="34" charset="0"/>
                          <a:ea typeface="Open Sans" panose="020B0606030504020204" pitchFamily="34" charset="0"/>
                          <a:cs typeface="Open Sans" panose="020B0606030504020204" pitchFamily="34" charset="0"/>
                          <a:sym typeface="Open Sans"/>
                        </a:rPr>
                        <a:t>E-mail</a:t>
                      </a: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3 test cases have failed.</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Details of the issues found.</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Next steps: Engineers need to review and fix the bugs.</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Confirmation from QA team once fixes are tested.</a:t>
                      </a:r>
                      <a:endParaRPr lang="en-US" sz="700"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640050">
                <a:tc>
                  <a:txBody>
                    <a:bodyPr/>
                    <a:lstStyle/>
                    <a:p>
                      <a:pPr marL="0" lvl="0" indent="0" algn="l" rtl="0">
                        <a:spcBef>
                          <a:spcPts val="0"/>
                        </a:spcBef>
                        <a:spcAft>
                          <a:spcPts val="0"/>
                        </a:spcAft>
                        <a:buNone/>
                      </a:pPr>
                      <a:r>
                        <a:rPr lang="en-US" sz="700" noProof="0">
                          <a:latin typeface="Open Sans"/>
                          <a:ea typeface="Open Sans"/>
                          <a:cs typeface="Open Sans"/>
                          <a:sym typeface="Open Sans"/>
                        </a:rPr>
                        <a:t>An engineer is ready to start working on the next feature, but doesn’t have the mocks for it</a:t>
                      </a:r>
                    </a:p>
                  </a:txBody>
                  <a:tcPr marL="91425" marR="91425" marT="91425" marB="91425">
                    <a:solidFill>
                      <a:srgbClr val="D9D9D9"/>
                    </a:solidFill>
                  </a:tcPr>
                </a:tc>
                <a:tc>
                  <a:txBody>
                    <a:bodyPr/>
                    <a:lstStyle/>
                    <a:p>
                      <a:pPr marL="0" lvl="0" indent="0" algn="l" rtl="0">
                        <a:spcBef>
                          <a:spcPts val="0"/>
                        </a:spcBef>
                        <a:spcAft>
                          <a:spcPts val="0"/>
                        </a:spcAft>
                        <a:buNone/>
                      </a:pPr>
                      <a:r>
                        <a:rPr lang="en-US" sz="700" noProof="0">
                          <a:latin typeface="Open Sans" panose="020B0606030504020204" pitchFamily="34" charset="0"/>
                          <a:ea typeface="Open Sans" panose="020B0606030504020204" pitchFamily="34" charset="0"/>
                          <a:cs typeface="Open Sans" panose="020B0606030504020204" pitchFamily="34" charset="0"/>
                          <a:sym typeface="Open Sans"/>
                        </a:rPr>
                        <a:t>UX Lead</a:t>
                      </a:r>
                    </a:p>
                  </a:txBody>
                  <a:tcPr marL="91425" marR="91425" marT="91425" marB="91425"/>
                </a:tc>
                <a:tc>
                  <a:txBody>
                    <a:bodyPr/>
                    <a:lstStyle/>
                    <a:p>
                      <a:pPr marL="0" lvl="0" indent="0" algn="l" rtl="0">
                        <a:spcBef>
                          <a:spcPts val="0"/>
                        </a:spcBef>
                        <a:spcAft>
                          <a:spcPts val="0"/>
                        </a:spcAft>
                        <a:buNone/>
                      </a:pPr>
                      <a:r>
                        <a:rPr lang="en-US" sz="700" noProof="0">
                          <a:latin typeface="Open Sans" panose="020B0606030504020204" pitchFamily="34" charset="0"/>
                          <a:ea typeface="Open Sans" panose="020B0606030504020204" pitchFamily="34" charset="0"/>
                          <a:cs typeface="Open Sans" panose="020B0606030504020204" pitchFamily="34" charset="0"/>
                          <a:sym typeface="Open Sans"/>
                        </a:rPr>
                        <a:t>Instant Messaging</a:t>
                      </a: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The engineer is ready to start but lacks the mocks.</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Urgent request to provide the required mocks.</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Ask for the expected timeline to receive the designs.</a:t>
                      </a:r>
                      <a:endParaRPr lang="en-US" sz="700"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sz="700" noProof="0">
                          <a:latin typeface="Open Sans"/>
                          <a:ea typeface="Open Sans"/>
                          <a:cs typeface="Open Sans"/>
                          <a:sym typeface="Open Sans"/>
                        </a:rPr>
                        <a:t>Support flagged that many users are unable to sign in to their accounts</a:t>
                      </a:r>
                    </a:p>
                  </a:txBody>
                  <a:tcPr marL="91425" marR="91425" marT="91425" marB="91425">
                    <a:solidFill>
                      <a:srgbClr val="D9D9D9"/>
                    </a:solidFill>
                  </a:tcPr>
                </a:tc>
                <a:tc>
                  <a:txBody>
                    <a:bodyPr/>
                    <a:lstStyle/>
                    <a:p>
                      <a:pPr marL="0" lvl="0" indent="0" algn="l" rtl="0">
                        <a:spcBef>
                          <a:spcPts val="0"/>
                        </a:spcBef>
                        <a:spcAft>
                          <a:spcPts val="0"/>
                        </a:spcAft>
                        <a:buNone/>
                      </a:pPr>
                      <a:r>
                        <a:rPr lang="en-US" sz="700" noProof="0" dirty="0">
                          <a:latin typeface="Open Sans" panose="020B0606030504020204" pitchFamily="34" charset="0"/>
                          <a:ea typeface="Open Sans" panose="020B0606030504020204" pitchFamily="34" charset="0"/>
                          <a:cs typeface="Open Sans" panose="020B0606030504020204" pitchFamily="34" charset="0"/>
                          <a:sym typeface="Open Sans"/>
                        </a:rPr>
                        <a:t>Support Lead, Tech Lead</a:t>
                      </a:r>
                    </a:p>
                  </a:txBody>
                  <a:tcPr marL="91425" marR="91425" marT="91425" marB="91425"/>
                </a:tc>
                <a:tc>
                  <a:txBody>
                    <a:bodyPr/>
                    <a:lstStyle/>
                    <a:p>
                      <a:pPr marL="0" lvl="0" indent="0" algn="l" rtl="0">
                        <a:spcBef>
                          <a:spcPts val="0"/>
                        </a:spcBef>
                        <a:spcAft>
                          <a:spcPts val="0"/>
                        </a:spcAft>
                        <a:buNone/>
                      </a:pPr>
                      <a:r>
                        <a:rPr lang="en-US" sz="700" noProof="0">
                          <a:latin typeface="Open Sans" panose="020B0606030504020204" pitchFamily="34" charset="0"/>
                          <a:ea typeface="Open Sans" panose="020B0606030504020204" pitchFamily="34" charset="0"/>
                          <a:cs typeface="Open Sans" panose="020B0606030504020204" pitchFamily="34" charset="0"/>
                          <a:sym typeface="Open Sans"/>
                        </a:rPr>
                        <a:t>Meeting</a:t>
                      </a: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700" noProof="0">
                          <a:latin typeface="Open Sans" panose="020B0606030504020204" pitchFamily="34" charset="0"/>
                          <a:ea typeface="Open Sans" panose="020B0606030504020204" pitchFamily="34" charset="0"/>
                          <a:cs typeface="Open Sans" panose="020B0606030504020204" pitchFamily="34" charset="0"/>
                        </a:rPr>
                        <a:t>Details of the sign-in issues reported by Support.</a:t>
                      </a:r>
                    </a:p>
                    <a:p>
                      <a:pPr marL="171450" lvl="0" indent="-171450" algn="l" rtl="0">
                        <a:spcBef>
                          <a:spcPts val="0"/>
                        </a:spcBef>
                        <a:spcAft>
                          <a:spcPts val="0"/>
                        </a:spcAft>
                        <a:buFont typeface="Arial" panose="020B0604020202020204" pitchFamily="34" charset="0"/>
                        <a:buChar char="•"/>
                      </a:pPr>
                      <a:r>
                        <a:rPr lang="en-US" sz="700" noProof="0">
                          <a:latin typeface="Open Sans" panose="020B0606030504020204" pitchFamily="34" charset="0"/>
                          <a:ea typeface="Open Sans" panose="020B0606030504020204" pitchFamily="34" charset="0"/>
                          <a:cs typeface="Open Sans" panose="020B0606030504020204" pitchFamily="34" charset="0"/>
                        </a:rPr>
                        <a:t>Urgent request for investigation and resolution.</a:t>
                      </a:r>
                    </a:p>
                    <a:p>
                      <a:pPr marL="171450" lvl="0" indent="-171450" algn="l" rtl="0">
                        <a:spcBef>
                          <a:spcPts val="0"/>
                        </a:spcBef>
                        <a:spcAft>
                          <a:spcPts val="0"/>
                        </a:spcAft>
                        <a:buFont typeface="Arial" panose="020B0604020202020204" pitchFamily="34" charset="0"/>
                        <a:buChar char="•"/>
                      </a:pPr>
                      <a:r>
                        <a:rPr lang="en-US" sz="700" noProof="0">
                          <a:latin typeface="Open Sans" panose="020B0606030504020204" pitchFamily="34" charset="0"/>
                          <a:ea typeface="Open Sans" panose="020B0606030504020204" pitchFamily="34" charset="0"/>
                          <a:cs typeface="Open Sans" panose="020B0606030504020204" pitchFamily="34" charset="0"/>
                        </a:rPr>
                        <a:t>Progress updates from engineering.</a:t>
                      </a:r>
                      <a:endParaRPr lang="en-US" sz="700" noProof="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3"/>
                  </a:ext>
                </a:extLst>
              </a:tr>
              <a:tr h="640050">
                <a:tc>
                  <a:txBody>
                    <a:bodyPr/>
                    <a:lstStyle/>
                    <a:p>
                      <a:pPr marL="0" lvl="0" indent="0" algn="l" rtl="0">
                        <a:spcBef>
                          <a:spcPts val="0"/>
                        </a:spcBef>
                        <a:spcAft>
                          <a:spcPts val="0"/>
                        </a:spcAft>
                        <a:buNone/>
                      </a:pPr>
                      <a:r>
                        <a:rPr lang="en-US" sz="700" noProof="0">
                          <a:latin typeface="Open Sans"/>
                          <a:ea typeface="Open Sans"/>
                          <a:cs typeface="Open Sans"/>
                          <a:sym typeface="Open Sans"/>
                        </a:rPr>
                        <a:t>Dogfood survey results are in and dogfooders </a:t>
                      </a:r>
                      <a:r>
                        <a:rPr lang="en-US" sz="700" noProof="0">
                          <a:solidFill>
                            <a:schemeClr val="dk1"/>
                          </a:solidFill>
                          <a:latin typeface="Open Sans"/>
                          <a:ea typeface="Open Sans"/>
                          <a:cs typeface="Open Sans"/>
                          <a:sym typeface="Open Sans"/>
                        </a:rPr>
                        <a:t>are not excited about recommending the product</a:t>
                      </a:r>
                      <a:endParaRPr lang="en-US" sz="700" noProof="0">
                        <a:solidFill>
                          <a:srgbClr val="CC0000"/>
                        </a:solidFill>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7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Product Team, Marketing Lead, UX Lead</a:t>
                      </a:r>
                      <a:endParaRPr lang="en-US" sz="700" noProof="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lvl="0" indent="0" algn="l" rtl="0">
                        <a:spcBef>
                          <a:spcPts val="0"/>
                        </a:spcBef>
                        <a:spcAft>
                          <a:spcPts val="0"/>
                        </a:spcAft>
                        <a:buNone/>
                      </a:pPr>
                      <a:r>
                        <a:rPr lang="en-US" sz="700" noProof="0">
                          <a:latin typeface="Open Sans" panose="020B0606030504020204" pitchFamily="34" charset="0"/>
                          <a:ea typeface="Open Sans" panose="020B0606030504020204" pitchFamily="34" charset="0"/>
                          <a:cs typeface="Open Sans" panose="020B0606030504020204" pitchFamily="34" charset="0"/>
                          <a:sym typeface="Open Sans"/>
                        </a:rPr>
                        <a:t>Meeting</a:t>
                      </a: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Summary of the dogfood survey results.</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Key areas of user frustration.</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Discussion on product improvements and strategies to increase recommendation.</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Next steps for adjusting the roadmap based on feedback.</a:t>
                      </a:r>
                      <a:endParaRPr lang="en-US" sz="700"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4"/>
                  </a:ext>
                </a:extLst>
              </a:tr>
              <a:tr h="640050">
                <a:tc>
                  <a:txBody>
                    <a:bodyPr/>
                    <a:lstStyle/>
                    <a:p>
                      <a:pPr marL="0" lvl="0" indent="0" algn="l" rtl="0">
                        <a:spcBef>
                          <a:spcPts val="0"/>
                        </a:spcBef>
                        <a:spcAft>
                          <a:spcPts val="0"/>
                        </a:spcAft>
                        <a:buNone/>
                      </a:pPr>
                      <a:r>
                        <a:rPr lang="en-US" sz="700" noProof="0">
                          <a:latin typeface="Open Sans"/>
                          <a:ea typeface="Open Sans"/>
                          <a:cs typeface="Open Sans"/>
                          <a:sym typeface="Open Sans"/>
                        </a:rPr>
                        <a:t>Legal informed you about a new law going into effect that will require you to add new privacy controls before you can launch</a:t>
                      </a:r>
                    </a:p>
                  </a:txBody>
                  <a:tcPr marL="91425" marR="91425" marT="91425" marB="91425">
                    <a:solidFill>
                      <a:srgbClr val="D9D9D9"/>
                    </a:solidFill>
                  </a:tcPr>
                </a:tc>
                <a:tc>
                  <a:txBody>
                    <a:bodyPr/>
                    <a:lstStyle/>
                    <a:p>
                      <a:pPr marL="0" lvl="0" indent="0" algn="l" rtl="0">
                        <a:spcBef>
                          <a:spcPts val="0"/>
                        </a:spcBef>
                        <a:spcAft>
                          <a:spcPts val="0"/>
                        </a:spcAft>
                        <a:buNone/>
                      </a:pPr>
                      <a:r>
                        <a:rPr lang="en-US" sz="700" b="0" i="0" u="none" strike="noStrike" cap="none" noProof="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Lawyer, Engineers, Tech Lead, Product Team</a:t>
                      </a:r>
                      <a:endParaRPr lang="en-US" sz="700"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lvl="0" indent="0" algn="l" rtl="0">
                        <a:spcBef>
                          <a:spcPts val="0"/>
                        </a:spcBef>
                        <a:spcAft>
                          <a:spcPts val="0"/>
                        </a:spcAft>
                        <a:buNone/>
                      </a:pPr>
                      <a:r>
                        <a:rPr lang="en-US" sz="700" noProof="0" dirty="0">
                          <a:latin typeface="Open Sans" panose="020B0606030504020204" pitchFamily="34" charset="0"/>
                          <a:ea typeface="Open Sans" panose="020B0606030504020204" pitchFamily="34" charset="0"/>
                          <a:cs typeface="Open Sans" panose="020B0606030504020204" pitchFamily="34" charset="0"/>
                          <a:sym typeface="Open Sans"/>
                        </a:rPr>
                        <a:t>Doc</a:t>
                      </a: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Details of the new law and its requirements.</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Outline of the privacy controls needed for compliance.</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Deadlines for implementing and integrating the controls into the product.</a:t>
                      </a: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US" sz="700" noProof="0" dirty="0">
                          <a:latin typeface="Open Sans"/>
                          <a:ea typeface="Open Sans"/>
                          <a:cs typeface="Open Sans"/>
                          <a:sym typeface="Open Sans"/>
                        </a:rPr>
                        <a:t>A new PM just joined your team and is interested in learning about your work</a:t>
                      </a:r>
                    </a:p>
                  </a:txBody>
                  <a:tcPr marL="91425" marR="91425" marT="91425" marB="91425">
                    <a:solidFill>
                      <a:srgbClr val="D9D9D9"/>
                    </a:solidFill>
                  </a:tcPr>
                </a:tc>
                <a:tc>
                  <a:txBody>
                    <a:bodyPr/>
                    <a:lstStyle/>
                    <a:p>
                      <a:pPr marL="0" lvl="0" indent="0" algn="l" rtl="0">
                        <a:spcBef>
                          <a:spcPts val="0"/>
                        </a:spcBef>
                        <a:spcAft>
                          <a:spcPts val="0"/>
                        </a:spcAft>
                        <a:buNone/>
                      </a:pPr>
                      <a:r>
                        <a:rPr lang="en-US" sz="700" noProof="0" dirty="0">
                          <a:latin typeface="Open Sans" panose="020B0606030504020204" pitchFamily="34" charset="0"/>
                          <a:ea typeface="Open Sans" panose="020B0606030504020204" pitchFamily="34" charset="0"/>
                          <a:cs typeface="Open Sans" panose="020B0606030504020204" pitchFamily="34" charset="0"/>
                          <a:sym typeface="Open Sans"/>
                        </a:rPr>
                        <a:t>Product Team</a:t>
                      </a:r>
                    </a:p>
                  </a:txBody>
                  <a:tcPr marL="91425" marR="91425" marT="91425" marB="91425"/>
                </a:tc>
                <a:tc>
                  <a:txBody>
                    <a:bodyPr/>
                    <a:lstStyle/>
                    <a:p>
                      <a:pPr marL="0" lvl="0" indent="0" algn="l" rtl="0">
                        <a:spcBef>
                          <a:spcPts val="0"/>
                        </a:spcBef>
                        <a:spcAft>
                          <a:spcPts val="0"/>
                        </a:spcAft>
                        <a:buNone/>
                      </a:pPr>
                      <a:r>
                        <a:rPr lang="en-US" sz="700" noProof="0" dirty="0">
                          <a:latin typeface="Open Sans" panose="020B0606030504020204" pitchFamily="34" charset="0"/>
                          <a:ea typeface="Open Sans" panose="020B0606030504020204" pitchFamily="34" charset="0"/>
                          <a:cs typeface="Open Sans" panose="020B0606030504020204" pitchFamily="34" charset="0"/>
                          <a:sym typeface="Open Sans"/>
                        </a:rPr>
                        <a:t>Meeting</a:t>
                      </a: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Introduction to the team and their roles.</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Overview of the product and the current roadmap.</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Summary of the processes and frameworks used by the Product Management team.</a:t>
                      </a:r>
                    </a:p>
                    <a:p>
                      <a:pPr marL="171450" lvl="0" indent="-171450" algn="l" rtl="0">
                        <a:spcBef>
                          <a:spcPts val="0"/>
                        </a:spcBef>
                        <a:spcAft>
                          <a:spcPts val="0"/>
                        </a:spcAft>
                        <a:buFont typeface="Arial" panose="020B0604020202020204" pitchFamily="34" charset="0"/>
                        <a:buChar char="•"/>
                      </a:pPr>
                      <a:r>
                        <a:rPr lang="en-US" sz="700" noProof="0" dirty="0">
                          <a:latin typeface="Open Sans" panose="020B0606030504020204" pitchFamily="34" charset="0"/>
                          <a:ea typeface="Open Sans" panose="020B0606030504020204" pitchFamily="34" charset="0"/>
                          <a:cs typeface="Open Sans" panose="020B0606030504020204" pitchFamily="34" charset="0"/>
                        </a:rPr>
                        <a:t>Share relevant documents and resources for further reading.</a:t>
                      </a:r>
                      <a:endParaRPr lang="en-US" sz="700"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Open Sans"/>
                <a:ea typeface="Open Sans"/>
                <a:cs typeface="Open Sans"/>
                <a:sym typeface="Open Sans"/>
              </a:rPr>
              <a:t>Prioritize</a:t>
            </a:r>
            <a:endParaRPr>
              <a:latin typeface="Open Sans"/>
              <a:ea typeface="Open Sans"/>
              <a:cs typeface="Open Sans"/>
              <a:sym typeface="Open Sans"/>
            </a:endParaRPr>
          </a:p>
        </p:txBody>
      </p:sp>
      <p:graphicFrame>
        <p:nvGraphicFramePr>
          <p:cNvPr id="313" name="Google Shape;313;p48"/>
          <p:cNvGraphicFramePr/>
          <p:nvPr>
            <p:extLst>
              <p:ext uri="{D42A27DB-BD31-4B8C-83A1-F6EECF244321}">
                <p14:modId xmlns:p14="http://schemas.microsoft.com/office/powerpoint/2010/main" val="896595087"/>
              </p:ext>
            </p:extLst>
          </p:nvPr>
        </p:nvGraphicFramePr>
        <p:xfrm>
          <a:off x="311700" y="1169400"/>
          <a:ext cx="8520575" cy="3809790"/>
        </p:xfrm>
        <a:graphic>
          <a:graphicData uri="http://schemas.openxmlformats.org/drawingml/2006/table">
            <a:tbl>
              <a:tblPr>
                <a:noFill/>
                <a:tableStyleId>{69360C81-6AD1-4E90-B911-FE83616160D3}</a:tableStyleId>
              </a:tblPr>
              <a:tblGrid>
                <a:gridCol w="3166850">
                  <a:extLst>
                    <a:ext uri="{9D8B030D-6E8A-4147-A177-3AD203B41FA5}">
                      <a16:colId xmlns:a16="http://schemas.microsoft.com/office/drawing/2014/main" val="20000"/>
                    </a:ext>
                  </a:extLst>
                </a:gridCol>
                <a:gridCol w="904300">
                  <a:extLst>
                    <a:ext uri="{9D8B030D-6E8A-4147-A177-3AD203B41FA5}">
                      <a16:colId xmlns:a16="http://schemas.microsoft.com/office/drawing/2014/main" val="20001"/>
                    </a:ext>
                  </a:extLst>
                </a:gridCol>
                <a:gridCol w="4449425">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Scenario</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Priority</a:t>
                      </a:r>
                      <a:endParaRPr b="1">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b="1">
                          <a:solidFill>
                            <a:schemeClr val="lt1"/>
                          </a:solidFill>
                          <a:latin typeface="Open Sans"/>
                          <a:ea typeface="Open Sans"/>
                          <a:cs typeface="Open Sans"/>
                          <a:sym typeface="Open Sans"/>
                        </a:rPr>
                        <a:t>Ranked</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Rationale</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a:latin typeface="Open Sans"/>
                          <a:ea typeface="Open Sans"/>
                          <a:cs typeface="Open Sans"/>
                          <a:sym typeface="Open Sans"/>
                        </a:rPr>
                        <a:t>QA finished testing and reported that 3 test cases failed</a:t>
                      </a:r>
                      <a:endParaRPr sz="1000">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800" noProof="0" dirty="0">
                          <a:latin typeface="Open Sans" panose="020B0606030504020204" pitchFamily="34" charset="0"/>
                          <a:ea typeface="Open Sans" panose="020B0606030504020204" pitchFamily="34" charset="0"/>
                          <a:cs typeface="Open Sans" panose="020B0606030504020204" pitchFamily="34" charset="0"/>
                          <a:sym typeface="Open Sans"/>
                        </a:rPr>
                        <a:t>3</a:t>
                      </a:r>
                    </a:p>
                  </a:txBody>
                  <a:tcPr marL="91425" marR="91425" marT="91425" marB="91425"/>
                </a:tc>
                <a:tc>
                  <a:txBody>
                    <a:bodyPr/>
                    <a:lstStyle/>
                    <a:p>
                      <a:pPr marL="0" lvl="0" indent="0" algn="l" rtl="0">
                        <a:spcBef>
                          <a:spcPts val="0"/>
                        </a:spcBef>
                        <a:spcAft>
                          <a:spcPts val="0"/>
                        </a:spcAft>
                        <a:buNone/>
                      </a:pPr>
                      <a:r>
                        <a:rPr lang="en-US" sz="8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Testing issues indicate that the product has bugs that need to be fixed before further progress or release, but since it is a controlled environment (QA), it's slightly less urgent than customer-facing issues.</a:t>
                      </a:r>
                      <a:endParaRPr lang="en-US" sz="800" noProof="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000">
                          <a:latin typeface="Open Sans"/>
                          <a:ea typeface="Open Sans"/>
                          <a:cs typeface="Open Sans"/>
                          <a:sym typeface="Open Sans"/>
                        </a:rPr>
                        <a:t>An engineer is ready to start working on the next feature, but doesn’t have the mocks for it</a:t>
                      </a:r>
                      <a:endParaRPr sz="1000">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800" noProof="0" dirty="0">
                          <a:latin typeface="Open Sans" panose="020B0606030504020204" pitchFamily="34" charset="0"/>
                          <a:ea typeface="Open Sans" panose="020B0606030504020204" pitchFamily="34" charset="0"/>
                          <a:cs typeface="Open Sans" panose="020B0606030504020204" pitchFamily="34" charset="0"/>
                          <a:sym typeface="Open Sans"/>
                        </a:rPr>
                        <a:t>4</a:t>
                      </a:r>
                    </a:p>
                  </a:txBody>
                  <a:tcPr marL="91425" marR="91425" marT="91425" marB="91425"/>
                </a:tc>
                <a:tc>
                  <a:txBody>
                    <a:bodyPr/>
                    <a:lstStyle/>
                    <a:p>
                      <a:pPr marL="0" lvl="0" indent="0" algn="l" rtl="0">
                        <a:spcBef>
                          <a:spcPts val="0"/>
                        </a:spcBef>
                        <a:spcAft>
                          <a:spcPts val="0"/>
                        </a:spcAft>
                        <a:buNone/>
                      </a:pPr>
                      <a:r>
                        <a:rPr lang="en-US" sz="8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The engineer is blocked from proceeding, which can delay feature development. However, it doesn't pose an immediate risk to users or compliance, so it’s not as urgent as the top issues.</a:t>
                      </a:r>
                      <a:endParaRPr lang="en-US" sz="800" noProof="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1000">
                          <a:latin typeface="Open Sans"/>
                          <a:ea typeface="Open Sans"/>
                          <a:cs typeface="Open Sans"/>
                          <a:sym typeface="Open Sans"/>
                        </a:rPr>
                        <a:t>Support flagged that many users are unable to sign in to their accounts</a:t>
                      </a:r>
                      <a:endParaRPr sz="1000">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800" noProof="0">
                          <a:latin typeface="Open Sans" panose="020B0606030504020204" pitchFamily="34" charset="0"/>
                          <a:ea typeface="Open Sans" panose="020B0606030504020204" pitchFamily="34" charset="0"/>
                          <a:cs typeface="Open Sans" panose="020B0606030504020204" pitchFamily="34" charset="0"/>
                          <a:sym typeface="Open Sans"/>
                        </a:rPr>
                        <a:t>1</a:t>
                      </a:r>
                    </a:p>
                  </a:txBody>
                  <a:tcPr marL="91425" marR="91425" marT="91425" marB="91425"/>
                </a:tc>
                <a:tc>
                  <a:txBody>
                    <a:bodyPr/>
                    <a:lstStyle/>
                    <a:p>
                      <a:pPr marL="0" lvl="0" indent="0" algn="l" rtl="0">
                        <a:spcBef>
                          <a:spcPts val="0"/>
                        </a:spcBef>
                        <a:spcAft>
                          <a:spcPts val="0"/>
                        </a:spcAft>
                        <a:buFont typeface="Arial" panose="020B0604020202020204" pitchFamily="34" charset="0"/>
                        <a:buNone/>
                      </a:pPr>
                      <a:r>
                        <a:rPr lang="en-US" sz="8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This is a critical issue impacting users' ability to access the app, potentially leading to user dissatisfaction and churn. It needs immediate attention.</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Clr>
                          <a:schemeClr val="dk1"/>
                        </a:buClr>
                        <a:buSzPts val="1100"/>
                        <a:buFont typeface="Arial"/>
                        <a:buNone/>
                      </a:pPr>
                      <a:r>
                        <a:rPr lang="en" sz="1000" dirty="0">
                          <a:solidFill>
                            <a:schemeClr val="dk1"/>
                          </a:solidFill>
                          <a:latin typeface="Open Sans"/>
                          <a:ea typeface="Open Sans"/>
                          <a:cs typeface="Open Sans"/>
                          <a:sym typeface="Open Sans"/>
                        </a:rPr>
                        <a:t>Dogfood survey results are in and </a:t>
                      </a:r>
                      <a:r>
                        <a:rPr lang="en" sz="1000" dirty="0" err="1">
                          <a:solidFill>
                            <a:schemeClr val="dk1"/>
                          </a:solidFill>
                          <a:latin typeface="Open Sans"/>
                          <a:ea typeface="Open Sans"/>
                          <a:cs typeface="Open Sans"/>
                          <a:sym typeface="Open Sans"/>
                        </a:rPr>
                        <a:t>dogfooders</a:t>
                      </a:r>
                      <a:r>
                        <a:rPr lang="en" sz="1000" dirty="0">
                          <a:solidFill>
                            <a:schemeClr val="dk1"/>
                          </a:solidFill>
                          <a:latin typeface="Open Sans"/>
                          <a:ea typeface="Open Sans"/>
                          <a:cs typeface="Open Sans"/>
                          <a:sym typeface="Open Sans"/>
                        </a:rPr>
                        <a:t> are not excited about recommending the product</a:t>
                      </a:r>
                      <a:endParaRPr sz="1000" dirty="0">
                        <a:solidFill>
                          <a:srgbClr val="CC0000"/>
                        </a:solidFill>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800" noProof="0" dirty="0">
                          <a:latin typeface="Open Sans" panose="020B0606030504020204" pitchFamily="34" charset="0"/>
                          <a:ea typeface="Open Sans" panose="020B0606030504020204" pitchFamily="34" charset="0"/>
                          <a:cs typeface="Open Sans" panose="020B0606030504020204" pitchFamily="34" charset="0"/>
                          <a:sym typeface="Open Sans"/>
                        </a:rPr>
                        <a:t>5</a:t>
                      </a:r>
                    </a:p>
                  </a:txBody>
                  <a:tcPr marL="91425" marR="91425" marT="91425" marB="91425"/>
                </a:tc>
                <a:tc>
                  <a:txBody>
                    <a:bodyPr/>
                    <a:lstStyle/>
                    <a:p>
                      <a:pPr marL="0" lvl="0" indent="0" algn="l" rtl="0">
                        <a:spcBef>
                          <a:spcPts val="0"/>
                        </a:spcBef>
                        <a:spcAft>
                          <a:spcPts val="0"/>
                        </a:spcAft>
                        <a:buNone/>
                      </a:pPr>
                      <a:r>
                        <a:rPr lang="en-US" sz="8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While important for product improvement, this feedback does not require immediate action. It will influence long-term adjustments rather than addressing immediate risks.</a:t>
                      </a:r>
                      <a:endParaRPr lang="en-US" sz="800" noProof="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4"/>
                  </a:ext>
                </a:extLst>
              </a:tr>
              <a:tr h="640050">
                <a:tc>
                  <a:txBody>
                    <a:bodyPr/>
                    <a:lstStyle/>
                    <a:p>
                      <a:pPr marL="0" lvl="0" indent="0" algn="l" rtl="0">
                        <a:spcBef>
                          <a:spcPts val="0"/>
                        </a:spcBef>
                        <a:spcAft>
                          <a:spcPts val="0"/>
                        </a:spcAft>
                        <a:buNone/>
                      </a:pPr>
                      <a:r>
                        <a:rPr lang="en" sz="1000">
                          <a:latin typeface="Open Sans"/>
                          <a:ea typeface="Open Sans"/>
                          <a:cs typeface="Open Sans"/>
                          <a:sym typeface="Open Sans"/>
                        </a:rPr>
                        <a:t>Legal informed you about a new law going into effect that will require you to add new privacy controls before you can launch</a:t>
                      </a:r>
                      <a:endParaRPr sz="1000">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800" noProof="0" dirty="0">
                          <a:latin typeface="Open Sans" panose="020B0606030504020204" pitchFamily="34" charset="0"/>
                          <a:ea typeface="Open Sans" panose="020B0606030504020204" pitchFamily="34" charset="0"/>
                          <a:cs typeface="Open Sans" panose="020B0606030504020204" pitchFamily="34" charset="0"/>
                          <a:sym typeface="Open Sans"/>
                        </a:rPr>
                        <a:t>2</a:t>
                      </a:r>
                    </a:p>
                  </a:txBody>
                  <a:tcPr marL="91425" marR="91425" marT="91425" marB="91425"/>
                </a:tc>
                <a:tc>
                  <a:txBody>
                    <a:bodyPr/>
                    <a:lstStyle/>
                    <a:p>
                      <a:pPr marL="0" lvl="0" indent="0" algn="l" rtl="0">
                        <a:spcBef>
                          <a:spcPts val="0"/>
                        </a:spcBef>
                        <a:spcAft>
                          <a:spcPts val="0"/>
                        </a:spcAft>
                        <a:buNone/>
                      </a:pPr>
                      <a:r>
                        <a:rPr lang="en-US" sz="800" b="0" i="0" u="none" strike="noStrike" cap="none" noProof="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Compliance with legal regulations is essential before the product can be launched. If not addressed promptly, it could delay the launch or result in legal repercussions.</a:t>
                      </a:r>
                      <a:endParaRPr lang="en-US" sz="800" noProof="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A new PM just joined your team and is interested in learning about your work</a:t>
                      </a:r>
                      <a:endParaRPr sz="1000">
                        <a:latin typeface="Open Sans"/>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US" sz="800" noProof="0" dirty="0">
                          <a:latin typeface="Open Sans" panose="020B0606030504020204" pitchFamily="34" charset="0"/>
                          <a:ea typeface="Open Sans" panose="020B0606030504020204" pitchFamily="34" charset="0"/>
                          <a:cs typeface="Open Sans" panose="020B0606030504020204" pitchFamily="34" charset="0"/>
                          <a:sym typeface="Open Sans"/>
                        </a:rPr>
                        <a:t>6</a:t>
                      </a:r>
                    </a:p>
                  </a:txBody>
                  <a:tcPr marL="91425" marR="91425" marT="91425" marB="91425"/>
                </a:tc>
                <a:tc>
                  <a:txBody>
                    <a:bodyPr/>
                    <a:lstStyle/>
                    <a:p>
                      <a:pPr marL="0" lvl="0" indent="0" algn="l" rtl="0">
                        <a:spcBef>
                          <a:spcPts val="0"/>
                        </a:spcBef>
                        <a:spcAft>
                          <a:spcPts val="0"/>
                        </a:spcAft>
                        <a:buNone/>
                      </a:pPr>
                      <a:r>
                        <a:rPr lang="en-US" sz="800" b="0" i="0" u="none" strike="noStrike" cap="none" noProof="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Onboarding the new PM is valuable, but it's not urgent compared to the other issues. It can be scheduled after more pressing matters are resolved.</a:t>
                      </a:r>
                      <a:endParaRPr lang="en-US" sz="800" noProof="0"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1870</Words>
  <Application>Microsoft Macintosh PowerPoint</Application>
  <PresentationFormat>Apresentação na tela (16:9)</PresentationFormat>
  <Paragraphs>238</Paragraphs>
  <Slides>17</Slides>
  <Notes>17</Notes>
  <HiddenSlides>0</HiddenSlides>
  <MMClips>0</MMClips>
  <ScaleCrop>false</ScaleCrop>
  <HeadingPairs>
    <vt:vector size="6" baseType="variant">
      <vt:variant>
        <vt:lpstr>Fontes usadas</vt:lpstr>
      </vt:variant>
      <vt:variant>
        <vt:i4>2</vt:i4>
      </vt:variant>
      <vt:variant>
        <vt:lpstr>Tema</vt:lpstr>
      </vt:variant>
      <vt:variant>
        <vt:i4>2</vt:i4>
      </vt:variant>
      <vt:variant>
        <vt:lpstr>Títulos de slides</vt:lpstr>
      </vt:variant>
      <vt:variant>
        <vt:i4>17</vt:i4>
      </vt:variant>
    </vt:vector>
  </HeadingPairs>
  <TitlesOfParts>
    <vt:vector size="21" baseType="lpstr">
      <vt:lpstr>Arial</vt:lpstr>
      <vt:lpstr>Open Sans</vt:lpstr>
      <vt:lpstr>Udacity Template 16x9</vt:lpstr>
      <vt:lpstr>Simple Light</vt:lpstr>
      <vt:lpstr>WellPath </vt:lpstr>
      <vt:lpstr>Test Plan</vt:lpstr>
      <vt:lpstr>Test Cases: Functional Requirements</vt:lpstr>
      <vt:lpstr>Test Cases: Non-functional Requirements</vt:lpstr>
      <vt:lpstr>Dogfood Survey</vt:lpstr>
      <vt:lpstr>Dogfood Survey</vt:lpstr>
      <vt:lpstr>Prioritize</vt:lpstr>
      <vt:lpstr>Fire Drills </vt:lpstr>
      <vt:lpstr>Prioritize</vt:lpstr>
      <vt:lpstr>Go No Go</vt:lpstr>
      <vt:lpstr>WellPath</vt:lpstr>
      <vt:lpstr>Simplified Login</vt:lpstr>
      <vt:lpstr>Exercise Plans</vt:lpstr>
      <vt:lpstr>Recipes</vt:lpstr>
      <vt:lpstr>Recommendation: Launch</vt:lpstr>
      <vt:lpstr>Invitation: Go / No Go Launch Meeting</vt:lpstr>
      <vt:lpstr>Responding to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Carolina Schincariol</cp:lastModifiedBy>
  <cp:revision>5</cp:revision>
  <dcterms:modified xsi:type="dcterms:W3CDTF">2024-09-26T20:00:06Z</dcterms:modified>
</cp:coreProperties>
</file>