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6"/>
  </p:notesMasterIdLst>
  <p:sldIdLst>
    <p:sldId id="258" r:id="rId2"/>
    <p:sldId id="347" r:id="rId3"/>
    <p:sldId id="335" r:id="rId4"/>
    <p:sldId id="336" r:id="rId5"/>
    <p:sldId id="348" r:id="rId6"/>
    <p:sldId id="349" r:id="rId7"/>
    <p:sldId id="350" r:id="rId8"/>
    <p:sldId id="259" r:id="rId9"/>
    <p:sldId id="285" r:id="rId10"/>
    <p:sldId id="261" r:id="rId11"/>
    <p:sldId id="286" r:id="rId12"/>
    <p:sldId id="287" r:id="rId13"/>
    <p:sldId id="288" r:id="rId14"/>
    <p:sldId id="289" r:id="rId15"/>
    <p:sldId id="296" r:id="rId16"/>
    <p:sldId id="297" r:id="rId17"/>
    <p:sldId id="298" r:id="rId18"/>
    <p:sldId id="299" r:id="rId19"/>
    <p:sldId id="300" r:id="rId20"/>
    <p:sldId id="295" r:id="rId21"/>
    <p:sldId id="301" r:id="rId22"/>
    <p:sldId id="290" r:id="rId23"/>
    <p:sldId id="291" r:id="rId24"/>
    <p:sldId id="292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62" r:id="rId33"/>
    <p:sldId id="309" r:id="rId34"/>
    <p:sldId id="310" r:id="rId35"/>
  </p:sldIdLst>
  <p:sldSz cx="9144000" cy="5143500" type="screen16x9"/>
  <p:notesSz cx="6858000" cy="9144000"/>
  <p:embeddedFontLst>
    <p:embeddedFont>
      <p:font typeface="Walter Turncoat" panose="020B0604020202020204" charset="0"/>
      <p:regular r:id="rId37"/>
    </p:embeddedFont>
    <p:embeddedFont>
      <p:font typeface="Sniglet" panose="020B060402020202020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F4423-ECC2-4EF0-8D5C-6944F3A5AB17}">
  <a:tblStyle styleId="{6C2F4423-ECC2-4EF0-8D5C-6944F3A5A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713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103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91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12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743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632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00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002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581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64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623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174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319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926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02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11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604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101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549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15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77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764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258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645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9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19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928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76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3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1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amuelPerezFernandez/TG1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60960" y="824320"/>
            <a:ext cx="9022079" cy="2228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5400" dirty="0"/>
              <a:t>MOBILE PUSH NOTIFICATIONS PLATFORMS</a:t>
            </a:r>
            <a:endParaRPr sz="54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1169266" y="3576304"/>
            <a:ext cx="3296850" cy="92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Samuel Pérez Fernández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Beatriz Soro Vegas</a:t>
            </a:r>
          </a:p>
        </p:txBody>
      </p:sp>
      <p:sp>
        <p:nvSpPr>
          <p:cNvPr id="64" name="Shape 64"/>
          <p:cNvSpPr/>
          <p:nvPr/>
        </p:nvSpPr>
        <p:spPr>
          <a:xfrm flipV="1">
            <a:off x="1970600" y="2526030"/>
            <a:ext cx="5234871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8AD91E4B-221A-4009-B424-40472909A669}"/>
              </a:ext>
            </a:extLst>
          </p:cNvPr>
          <p:cNvSpPr/>
          <p:nvPr/>
        </p:nvSpPr>
        <p:spPr>
          <a:xfrm flipV="1">
            <a:off x="2438604" y="3261017"/>
            <a:ext cx="4055025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238994FF-E870-4A2B-ACEF-9BE5C8537D9E}"/>
              </a:ext>
            </a:extLst>
          </p:cNvPr>
          <p:cNvSpPr/>
          <p:nvPr/>
        </p:nvSpPr>
        <p:spPr>
          <a:xfrm>
            <a:off x="4221210" y="147711"/>
            <a:ext cx="733650" cy="676609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3">
            <a:extLst>
              <a:ext uri="{FF2B5EF4-FFF2-40B4-BE49-F238E27FC236}">
                <a16:creationId xmlns:a16="http://schemas.microsoft.com/office/drawing/2014/main" id="{AAD404F1-D964-4D99-B883-0B467E1BC959}"/>
              </a:ext>
            </a:extLst>
          </p:cNvPr>
          <p:cNvSpPr txBox="1">
            <a:spLocks/>
          </p:cNvSpPr>
          <p:nvPr/>
        </p:nvSpPr>
        <p:spPr>
          <a:xfrm>
            <a:off x="4558090" y="3603983"/>
            <a:ext cx="3296850" cy="88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Estefanía Martín Rojas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Carolina </a:t>
            </a:r>
            <a:r>
              <a:rPr lang="es-ES" dirty="0" err="1">
                <a:solidFill>
                  <a:schemeClr val="lt1"/>
                </a:solidFill>
              </a:rPr>
              <a:t>Tenllado</a:t>
            </a:r>
            <a:r>
              <a:rPr lang="es-ES" dirty="0">
                <a:solidFill>
                  <a:schemeClr val="lt1"/>
                </a:solidFill>
              </a:rPr>
              <a:t> Montes</a:t>
            </a:r>
          </a:p>
        </p:txBody>
      </p:sp>
      <p:sp>
        <p:nvSpPr>
          <p:cNvPr id="9" name="Shape 63">
            <a:extLst>
              <a:ext uri="{FF2B5EF4-FFF2-40B4-BE49-F238E27FC236}">
                <a16:creationId xmlns:a16="http://schemas.microsoft.com/office/drawing/2014/main" id="{CA932E26-F1BB-4A90-98D7-D90AA77C8968}"/>
              </a:ext>
            </a:extLst>
          </p:cNvPr>
          <p:cNvSpPr txBox="1">
            <a:spLocks/>
          </p:cNvSpPr>
          <p:nvPr/>
        </p:nvSpPr>
        <p:spPr>
          <a:xfrm>
            <a:off x="2939610" y="4484888"/>
            <a:ext cx="3296850" cy="51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Álvaro de Palma Rodríguez</a:t>
            </a:r>
            <a:endParaRPr lang="es-ES" dirty="0"/>
          </a:p>
        </p:txBody>
      </p:sp>
      <p:sp>
        <p:nvSpPr>
          <p:cNvPr id="10" name="Shape 64">
            <a:extLst>
              <a:ext uri="{FF2B5EF4-FFF2-40B4-BE49-F238E27FC236}">
                <a16:creationId xmlns:a16="http://schemas.microsoft.com/office/drawing/2014/main" id="{71FF3C30-60A5-4592-B224-6E4EA09BDDE0}"/>
              </a:ext>
            </a:extLst>
          </p:cNvPr>
          <p:cNvSpPr/>
          <p:nvPr/>
        </p:nvSpPr>
        <p:spPr>
          <a:xfrm flipV="1">
            <a:off x="2215507" y="1643098"/>
            <a:ext cx="4685166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56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Precio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Plataforma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Interfaz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Idiomas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Documentación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16338" y="1179951"/>
            <a:ext cx="3511324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Sistemas operativos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10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Android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IOS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Java ME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Windows pone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BlackBerry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617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Sectores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137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Correo electrónico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Redes sociales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Mensajería instantánea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Calendario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Noticias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3.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77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384949" y="1099645"/>
            <a:ext cx="637410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spcBef>
                <a:spcPts val="600"/>
              </a:spcBef>
              <a:buSzPts val="2000"/>
            </a:pPr>
            <a:r>
              <a:rPr lang="es-ES" dirty="0"/>
              <a:t>Soporte para entornos de desarrollo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18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Android Studio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Unity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Visual Studio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Cordova</a:t>
            </a:r>
            <a:endParaRPr lang="es-ES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Phonegap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4.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58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801717" y="2616718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tecnología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61170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65380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Evaluación de los criterios por tecnología</a:t>
            </a:r>
            <a:endParaRPr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6FFF3D-44A9-4277-AF21-B31817523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4" y="1190255"/>
            <a:ext cx="8283831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6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04672" y="1950453"/>
            <a:ext cx="7473696" cy="2133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Precio: 		Gratuita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Plataforma: 	Windows, MacOS y Lux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Interfaz		Permite facilitar el trabajo de otras 			herramientas más complejas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Idiomas		Inglés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Documentación	La proporcionada por su página web 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1313A6-F449-4C5D-A699-623A5AB4C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708" y="-383089"/>
            <a:ext cx="4064508" cy="21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8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16338" y="1179951"/>
            <a:ext cx="3511324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Sistemas operativos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92480" y="2081274"/>
            <a:ext cx="7546848" cy="210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Android: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IOS:	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Java ME:		No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Windows </a:t>
            </a:r>
            <a:r>
              <a:rPr lang="es-ES" dirty="0" err="1"/>
              <a:t>Phone</a:t>
            </a:r>
            <a:r>
              <a:rPr lang="es-ES" dirty="0"/>
              <a:t>: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BlackBerry:		Sí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2.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A13194-6511-4DAC-97EB-966ED81CB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708" y="-383089"/>
            <a:ext cx="4064508" cy="21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Sectores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04672" y="2081274"/>
            <a:ext cx="7510272" cy="2137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Correo electrónico: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Redes sociales: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Mensajería instantánea:</a:t>
            </a:r>
            <a:r>
              <a:rPr lang="es-ES"/>
              <a:t>	No</a:t>
            </a:r>
            <a:endParaRPr lang="es-ES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Calendario:	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Noticias:			Sí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3.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C474F7-9A2E-4D9D-8CC3-667B4F4C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708" y="-383089"/>
            <a:ext cx="4064508" cy="21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384949" y="1099645"/>
            <a:ext cx="637410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spcBef>
                <a:spcPts val="600"/>
              </a:spcBef>
              <a:buSzPts val="2000"/>
            </a:pPr>
            <a:r>
              <a:rPr lang="es-ES" dirty="0"/>
              <a:t>Soporte para entornos de desarrollo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12522" y="2081274"/>
            <a:ext cx="7478038" cy="218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Android Studio: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Unity: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Visual Studio: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Cordova</a:t>
            </a:r>
            <a:r>
              <a:rPr lang="es-ES" dirty="0"/>
              <a:t>: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Phonegap</a:t>
            </a:r>
            <a:r>
              <a:rPr lang="es-ES" dirty="0"/>
              <a:t>:		Sí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4.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45A32E1-9316-4934-8E29-7B679A45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708" y="-383089"/>
            <a:ext cx="4064508" cy="21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0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1.</a:t>
            </a:r>
          </a:p>
        </p:txBody>
      </p:sp>
      <p:sp>
        <p:nvSpPr>
          <p:cNvPr id="8" name="Shape 268">
            <a:extLst>
              <a:ext uri="{FF2B5EF4-FFF2-40B4-BE49-F238E27FC236}">
                <a16:creationId xmlns:a16="http://schemas.microsoft.com/office/drawing/2014/main" id="{4AA91D3F-01F2-4F52-9DBE-1B92C2FD00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3255" y="3348900"/>
            <a:ext cx="523749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Planificación y entrega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7868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65380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tecnología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81345-F661-4E34-9EBC-7EF09504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86" y="2673879"/>
            <a:ext cx="2875340" cy="16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4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E2DD49-F7E2-48C3-ABD4-0D854649D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66" y="281249"/>
            <a:ext cx="1724391" cy="971988"/>
          </a:xfrm>
          <a:prstGeom prst="rect">
            <a:avLst/>
          </a:prstGeom>
        </p:spPr>
      </p:pic>
      <p:sp>
        <p:nvSpPr>
          <p:cNvPr id="11" name="Shape 83">
            <a:extLst>
              <a:ext uri="{FF2B5EF4-FFF2-40B4-BE49-F238E27FC236}">
                <a16:creationId xmlns:a16="http://schemas.microsoft.com/office/drawing/2014/main" id="{7ABE3550-F722-4415-AC22-7478CA524A0E}"/>
              </a:ext>
            </a:extLst>
          </p:cNvPr>
          <p:cNvSpPr txBox="1">
            <a:spLocks/>
          </p:cNvSpPr>
          <p:nvPr/>
        </p:nvSpPr>
        <p:spPr>
          <a:xfrm>
            <a:off x="804672" y="1950453"/>
            <a:ext cx="7473696" cy="213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dirty="0"/>
              <a:t>Precio: 		Gratuita</a:t>
            </a:r>
          </a:p>
          <a:p>
            <a:r>
              <a:rPr lang="es-ES" dirty="0"/>
              <a:t>Plataforma: 	Windows, MacOS y Linux</a:t>
            </a:r>
          </a:p>
          <a:p>
            <a:r>
              <a:rPr lang="es-ES" dirty="0"/>
              <a:t>Interfaz		Simple de utilizar respecto a otras 			herramientas de código abierto.</a:t>
            </a:r>
          </a:p>
          <a:p>
            <a:r>
              <a:rPr lang="es-ES" dirty="0"/>
              <a:t>Idiomas		Inglés</a:t>
            </a:r>
          </a:p>
          <a:p>
            <a:r>
              <a:rPr lang="es-ES" dirty="0"/>
              <a:t>Documentación	La proporcionada por su página web </a:t>
            </a:r>
          </a:p>
        </p:txBody>
      </p:sp>
    </p:spTree>
    <p:extLst>
      <p:ext uri="{BB962C8B-B14F-4D97-AF65-F5344CB8AC3E}">
        <p14:creationId xmlns:p14="http://schemas.microsoft.com/office/powerpoint/2010/main" val="246868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16338" y="1179951"/>
            <a:ext cx="3511324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Sistemas operativos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2.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4E8CDE-A398-45A0-85FF-2CF0E077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66" y="281249"/>
            <a:ext cx="1724391" cy="971988"/>
          </a:xfrm>
          <a:prstGeom prst="rect">
            <a:avLst/>
          </a:prstGeom>
        </p:spPr>
      </p:pic>
      <p:sp>
        <p:nvSpPr>
          <p:cNvPr id="10" name="Shape 83">
            <a:extLst>
              <a:ext uri="{FF2B5EF4-FFF2-40B4-BE49-F238E27FC236}">
                <a16:creationId xmlns:a16="http://schemas.microsoft.com/office/drawing/2014/main" id="{D807397D-3FDD-485A-BE14-0D1375610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480" y="2081274"/>
            <a:ext cx="7546848" cy="210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Android: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IOS:	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Java ME:		No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Windows </a:t>
            </a:r>
            <a:r>
              <a:rPr lang="es-ES" dirty="0" err="1"/>
              <a:t>Phone</a:t>
            </a:r>
            <a:r>
              <a:rPr lang="es-ES" dirty="0"/>
              <a:t>: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BlackBerry:		Sí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134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Sectores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3.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0372C2-9F99-4B8D-BB26-539FBC3E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66" y="281249"/>
            <a:ext cx="1724391" cy="971988"/>
          </a:xfrm>
          <a:prstGeom prst="rect">
            <a:avLst/>
          </a:prstGeom>
        </p:spPr>
      </p:pic>
      <p:sp>
        <p:nvSpPr>
          <p:cNvPr id="10" name="Shape 83">
            <a:extLst>
              <a:ext uri="{FF2B5EF4-FFF2-40B4-BE49-F238E27FC236}">
                <a16:creationId xmlns:a16="http://schemas.microsoft.com/office/drawing/2014/main" id="{84E02DE6-2763-412F-A52E-2B57FEFE2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4672" y="2081274"/>
            <a:ext cx="7510272" cy="2137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Correo electrónico: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Redes sociales: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Mensajería instantánea: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Calendario:	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Noticias:			Sí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512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384949" y="1321031"/>
            <a:ext cx="637410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spcBef>
                <a:spcPts val="600"/>
              </a:spcBef>
              <a:buSzPts val="2000"/>
            </a:pPr>
            <a:r>
              <a:rPr lang="es-ES" dirty="0"/>
              <a:t>Soporte para entornos de desarrollo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4.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5E11843-C66D-4DF9-9773-9C948D905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66" y="281249"/>
            <a:ext cx="1724391" cy="971988"/>
          </a:xfrm>
          <a:prstGeom prst="rect">
            <a:avLst/>
          </a:prstGeom>
        </p:spPr>
      </p:pic>
      <p:sp>
        <p:nvSpPr>
          <p:cNvPr id="10" name="Shape 83">
            <a:extLst>
              <a:ext uri="{FF2B5EF4-FFF2-40B4-BE49-F238E27FC236}">
                <a16:creationId xmlns:a16="http://schemas.microsoft.com/office/drawing/2014/main" id="{C3F8BDA5-97EE-4895-A05A-C016ABF3E0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522" y="2081274"/>
            <a:ext cx="7478038" cy="218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Android Studio: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Unity: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Visual Studio: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Cordova</a:t>
            </a:r>
            <a:r>
              <a:rPr lang="es-ES" dirty="0"/>
              <a:t>:		Sí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Phonegap</a:t>
            </a:r>
            <a:r>
              <a:rPr lang="es-ES" dirty="0"/>
              <a:t>:		Sí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49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96089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4.</a:t>
            </a:r>
            <a:endParaRPr sz="6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Comparación de las tecnologías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67068" y="556062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24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</a:t>
            </a:r>
            <a:endParaRPr dirty="0"/>
          </a:p>
        </p:txBody>
      </p:sp>
      <p:graphicFrame>
        <p:nvGraphicFramePr>
          <p:cNvPr id="155" name="Shape 155"/>
          <p:cNvGraphicFramePr/>
          <p:nvPr>
            <p:extLst/>
          </p:nvPr>
        </p:nvGraphicFramePr>
        <p:xfrm>
          <a:off x="3263409" y="600848"/>
          <a:ext cx="5327500" cy="3920460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8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30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Signal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7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Precio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Gratis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Plataforma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Windows, Linux y MacOS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Protocolos Google, Apple y Web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Push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1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Idioma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Inglés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Documentación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Documentación necesaria para cada lenguaje a utilizar. Muy sencilla.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Documentación para implementar el SDK, muy escueta.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784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Sistemas </a:t>
            </a:r>
            <a:br>
              <a:rPr lang="es-ES" dirty="0"/>
            </a:br>
            <a:r>
              <a:rPr lang="es-ES" dirty="0"/>
              <a:t>operativos</a:t>
            </a:r>
            <a:endParaRPr dirty="0"/>
          </a:p>
        </p:txBody>
      </p:sp>
      <p:graphicFrame>
        <p:nvGraphicFramePr>
          <p:cNvPr id="155" name="Shape 155"/>
          <p:cNvGraphicFramePr/>
          <p:nvPr>
            <p:extLst/>
          </p:nvPr>
        </p:nvGraphicFramePr>
        <p:xfrm>
          <a:off x="3299268" y="1318666"/>
          <a:ext cx="5327500" cy="2760574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8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30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Signal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7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Android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iOS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Jave</a:t>
                      </a: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ME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1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Windows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Phone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Black Berry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497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Sectores</a:t>
            </a:r>
            <a:endParaRPr dirty="0"/>
          </a:p>
        </p:txBody>
      </p:sp>
      <p:graphicFrame>
        <p:nvGraphicFramePr>
          <p:cNvPr id="155" name="Shape 155"/>
          <p:cNvGraphicFramePr/>
          <p:nvPr>
            <p:extLst/>
          </p:nvPr>
        </p:nvGraphicFramePr>
        <p:xfrm>
          <a:off x="3263409" y="600848"/>
          <a:ext cx="5327500" cy="2985593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8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30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Signal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7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Corrreo</a:t>
                      </a: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Electrónico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Redes sociales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SMS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1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Calendario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Noticias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582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IDE</a:t>
            </a:r>
            <a:endParaRPr dirty="0"/>
          </a:p>
        </p:txBody>
      </p:sp>
      <p:graphicFrame>
        <p:nvGraphicFramePr>
          <p:cNvPr id="155" name="Shape 155"/>
          <p:cNvGraphicFramePr/>
          <p:nvPr>
            <p:extLst/>
          </p:nvPr>
        </p:nvGraphicFramePr>
        <p:xfrm>
          <a:off x="3155833" y="1318666"/>
          <a:ext cx="5327500" cy="2760574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8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30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Signal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7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Android Studio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Unity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Visual Studio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1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Cordova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Phonegap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4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48934-1850-46CD-9717-ACE7F97D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150"/>
            <a:ext cx="9156000" cy="857400"/>
          </a:xfrm>
        </p:spPr>
        <p:txBody>
          <a:bodyPr/>
          <a:lstStyle/>
          <a:p>
            <a:pPr algn="ctr"/>
            <a:r>
              <a:rPr lang="es-ES" dirty="0"/>
              <a:t>GITHUB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1C1A3B-9B7D-4640-8C09-8106393A20DA}"/>
              </a:ext>
            </a:extLst>
          </p:cNvPr>
          <p:cNvSpPr txBox="1"/>
          <p:nvPr/>
        </p:nvSpPr>
        <p:spPr>
          <a:xfrm>
            <a:off x="3026549" y="3215334"/>
            <a:ext cx="30764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u="sng" dirty="0">
                <a:hlinkClick r:id="rId2"/>
              </a:rPr>
              <a:t>https://github.com/SamuelPerezFernandez/TG2/</a:t>
            </a:r>
            <a:endParaRPr lang="es-ES" sz="1050" b="1" dirty="0"/>
          </a:p>
          <a:p>
            <a:endParaRPr lang="es-ES" sz="1050" dirty="0"/>
          </a:p>
        </p:txBody>
      </p:sp>
      <p:sp>
        <p:nvSpPr>
          <p:cNvPr id="4" name="AutoShape 2" descr="Resultado de imagen de github">
            <a:extLst>
              <a:ext uri="{FF2B5EF4-FFF2-40B4-BE49-F238E27FC236}">
                <a16:creationId xmlns:a16="http://schemas.microsoft.com/office/drawing/2014/main" id="{808120B5-9D14-4ED9-B75E-A14FBACF04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de github">
            <a:extLst>
              <a:ext uri="{FF2B5EF4-FFF2-40B4-BE49-F238E27FC236}">
                <a16:creationId xmlns:a16="http://schemas.microsoft.com/office/drawing/2014/main" id="{DCB09A45-5198-4162-B175-D42A634C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16" y="1352550"/>
            <a:ext cx="4095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54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09193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lvl="0"/>
            <a:r>
              <a:rPr lang="es-ES" dirty="0"/>
              <a:t>Recomendaciones</a:t>
            </a:r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OneSignal</a:t>
            </a:r>
            <a:r>
              <a:rPr lang="es-ES" dirty="0"/>
              <a:t> y Urban </a:t>
            </a:r>
            <a:r>
              <a:rPr lang="es-ES" dirty="0" err="1"/>
              <a:t>Airship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59653" y="838144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D4EE18-CBF4-44EB-8191-15D67434B086}"/>
              </a:ext>
            </a:extLst>
          </p:cNvPr>
          <p:cNvSpPr/>
          <p:nvPr/>
        </p:nvSpPr>
        <p:spPr>
          <a:xfrm>
            <a:off x="4203148" y="1371898"/>
            <a:ext cx="7056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5.</a:t>
            </a:r>
            <a:endParaRPr lang="es-ES" sz="4800" dirty="0">
              <a:solidFill>
                <a:schemeClr val="bg1">
                  <a:lumMod val="9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35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Situación 1: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Demos la posible situación de que queremos implementar un sistema de notificaciones para nuestra empresa, en la cual salten notificaciones sobre eventos importantes con SMS de la empresa , para que todos los empleados estén enterados.</a:t>
            </a: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Recomendación de la tecnología a utilizar: Urban </a:t>
            </a:r>
            <a:r>
              <a:rPr lang="es-ES" dirty="0" err="1"/>
              <a:t>Airship</a:t>
            </a:r>
            <a:r>
              <a:rPr lang="en" dirty="0"/>
              <a:t> 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86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 rot="2011211">
            <a:off x="728243" y="79567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Shape 98">
            <a:extLst>
              <a:ext uri="{FF2B5EF4-FFF2-40B4-BE49-F238E27FC236}">
                <a16:creationId xmlns:a16="http://schemas.microsoft.com/office/drawing/2014/main" id="{AECAB358-7EA0-45DB-925C-F61D3F58FD5E}"/>
              </a:ext>
            </a:extLst>
          </p:cNvPr>
          <p:cNvGrpSpPr/>
          <p:nvPr/>
        </p:nvGrpSpPr>
        <p:grpSpPr>
          <a:xfrm rot="8293827">
            <a:off x="7345240" y="837111"/>
            <a:ext cx="1046869" cy="269659"/>
            <a:chOff x="271125" y="812725"/>
            <a:chExt cx="766525" cy="221725"/>
          </a:xfrm>
        </p:grpSpPr>
        <p:sp>
          <p:nvSpPr>
            <p:cNvPr id="21" name="Shape 99">
              <a:extLst>
                <a:ext uri="{FF2B5EF4-FFF2-40B4-BE49-F238E27FC236}">
                  <a16:creationId xmlns:a16="http://schemas.microsoft.com/office/drawing/2014/main" id="{F27E9341-DCB3-4811-9070-E5B56BAF6A5F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0">
              <a:extLst>
                <a:ext uri="{FF2B5EF4-FFF2-40B4-BE49-F238E27FC236}">
                  <a16:creationId xmlns:a16="http://schemas.microsoft.com/office/drawing/2014/main" id="{F87C791C-C8E5-4589-A1AE-86B0B232B55F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F5F4DD3-E54E-4B25-B840-CB30D3840131}"/>
              </a:ext>
            </a:extLst>
          </p:cNvPr>
          <p:cNvSpPr/>
          <p:nvPr/>
        </p:nvSpPr>
        <p:spPr>
          <a:xfrm>
            <a:off x="885372" y="1472383"/>
            <a:ext cx="748428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Escogemos Urban </a:t>
            </a:r>
            <a:r>
              <a:rPr lang="es-ES" dirty="0" err="1">
                <a:solidFill>
                  <a:schemeClr val="bg1"/>
                </a:solidFill>
                <a:latin typeface="Sniglet" panose="020B0604020202020204" charset="0"/>
              </a:rPr>
              <a:t>Airship</a:t>
            </a:r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 ya que para realizar este sistema con </a:t>
            </a:r>
            <a:r>
              <a:rPr lang="es-ES" dirty="0" err="1">
                <a:solidFill>
                  <a:schemeClr val="bg1"/>
                </a:solidFill>
                <a:latin typeface="Sniglet" panose="020B0604020202020204" charset="0"/>
              </a:rPr>
              <a:t>OneSignal</a:t>
            </a:r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 necesitas utilizar conexiones con aplicaciones como </a:t>
            </a:r>
            <a:r>
              <a:rPr lang="es-ES" dirty="0" err="1">
                <a:solidFill>
                  <a:schemeClr val="bg1"/>
                </a:solidFill>
                <a:latin typeface="Sniglet" panose="020B0604020202020204" charset="0"/>
              </a:rPr>
              <a:t>Zapier</a:t>
            </a:r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 para automatizar el trabajo.</a:t>
            </a:r>
          </a:p>
          <a:p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Sin embargo con Urban </a:t>
            </a:r>
            <a:r>
              <a:rPr lang="es-ES" dirty="0" err="1">
                <a:solidFill>
                  <a:schemeClr val="bg1"/>
                </a:solidFill>
                <a:latin typeface="Sniglet" panose="020B0604020202020204" charset="0"/>
              </a:rPr>
              <a:t>Airship</a:t>
            </a:r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 no es necesario ya que el sistema de SMS lo tiene integrado.</a:t>
            </a:r>
          </a:p>
          <a:p>
            <a:endParaRPr lang="es-ES" sz="200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9B5EFAC-FE82-4235-A32B-1E636AE9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06896"/>
              </p:ext>
            </p:extLst>
          </p:nvPr>
        </p:nvGraphicFramePr>
        <p:xfrm>
          <a:off x="2480945" y="2367869"/>
          <a:ext cx="3775710" cy="2308417"/>
        </p:xfrm>
        <a:graphic>
          <a:graphicData uri="http://schemas.openxmlformats.org/drawingml/2006/table">
            <a:tbl>
              <a:tblPr firstRow="1" firstCol="1" bandRow="1">
                <a:tableStyleId>{6C2F4423-ECC2-4EF0-8D5C-6944F3A5AB17}</a:tableStyleId>
              </a:tblPr>
              <a:tblGrid>
                <a:gridCol w="1977390">
                  <a:extLst>
                    <a:ext uri="{9D8B030D-6E8A-4147-A177-3AD203B41FA5}">
                      <a16:colId xmlns:a16="http://schemas.microsoft.com/office/drawing/2014/main" val="2409092838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357714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  <a:latin typeface="Sniglet" panose="020B0604020202020204" charset="0"/>
                        </a:rPr>
                        <a:t>Criterios Relevantes para la decisión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  <a:latin typeface="Sniglet" panose="020B0604020202020204" charset="0"/>
                        </a:rPr>
                        <a:t>Ventajas de Urban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effectLst/>
                          <a:latin typeface="Sniglet" panose="020B0604020202020204" charset="0"/>
                        </a:rPr>
                        <a:t>Airship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6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  <a:latin typeface="Sniglet" panose="020B0604020202020204" charset="0"/>
                        </a:rPr>
                        <a:t>Precio 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  <a:latin typeface="Sniglet" panose="020B0604020202020204" charset="0"/>
                        </a:rPr>
                        <a:t>Gratuito con limitaciones. Distintas tarifas según las necesidades.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  <a:latin typeface="Sniglet" panose="020B0604020202020204" charset="0"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44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  <a:latin typeface="Sniglet" panose="020B0604020202020204" charset="0"/>
                        </a:rPr>
                        <a:t>Usabilidad 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/>
                          </a:solidFill>
                          <a:effectLst/>
                          <a:latin typeface="Sniglet" panose="020B0604020202020204" charset="0"/>
                        </a:rPr>
                        <a:t>Interfaz simple pero un poco más complicada de implementar. 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0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  <a:latin typeface="Sniglet" panose="020B0604020202020204" charset="0"/>
                        </a:rPr>
                        <a:t>Plataforma 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  <a:latin typeface="Sniglet" panose="020B0604020202020204" charset="0"/>
                        </a:rPr>
                        <a:t>Multiplataforma, tanto para plataformas basadas en código para Android como para Apple.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239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B78D16D-3B7B-48DD-A89D-92829E8A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236787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94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Situación 2: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Demos la posible situación de que somos una empresa para la cual queremos crear un sistema de mensajería, y solamente circulan mensajes de comunicación entre los empleados, para ello creamos un sistema de notificaciones con las herramientas propuestas.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Recomendación de la tecnología a utilizar: </a:t>
            </a:r>
            <a:r>
              <a:rPr lang="es-ES" dirty="0" err="1"/>
              <a:t>OneSignal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517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 rot="2011211">
            <a:off x="728243" y="79567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Shape 98">
            <a:extLst>
              <a:ext uri="{FF2B5EF4-FFF2-40B4-BE49-F238E27FC236}">
                <a16:creationId xmlns:a16="http://schemas.microsoft.com/office/drawing/2014/main" id="{AECAB358-7EA0-45DB-925C-F61D3F58FD5E}"/>
              </a:ext>
            </a:extLst>
          </p:cNvPr>
          <p:cNvGrpSpPr/>
          <p:nvPr/>
        </p:nvGrpSpPr>
        <p:grpSpPr>
          <a:xfrm rot="8293827">
            <a:off x="7345240" y="837111"/>
            <a:ext cx="1046869" cy="269659"/>
            <a:chOff x="271125" y="812725"/>
            <a:chExt cx="766525" cy="221725"/>
          </a:xfrm>
        </p:grpSpPr>
        <p:sp>
          <p:nvSpPr>
            <p:cNvPr id="21" name="Shape 99">
              <a:extLst>
                <a:ext uri="{FF2B5EF4-FFF2-40B4-BE49-F238E27FC236}">
                  <a16:creationId xmlns:a16="http://schemas.microsoft.com/office/drawing/2014/main" id="{F27E9341-DCB3-4811-9070-E5B56BAF6A5F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0">
              <a:extLst>
                <a:ext uri="{FF2B5EF4-FFF2-40B4-BE49-F238E27FC236}">
                  <a16:creationId xmlns:a16="http://schemas.microsoft.com/office/drawing/2014/main" id="{F87C791C-C8E5-4589-A1AE-86B0B232B55F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AB2FF331-0EEA-48DA-9EE0-8C6AD43A3534}"/>
              </a:ext>
            </a:extLst>
          </p:cNvPr>
          <p:cNvSpPr/>
          <p:nvPr/>
        </p:nvSpPr>
        <p:spPr>
          <a:xfrm>
            <a:off x="1123921" y="1339334"/>
            <a:ext cx="6932166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solidFill>
                  <a:schemeClr val="bg1"/>
                </a:solidFill>
                <a:latin typeface="Sniglet" panose="020B0604020202020204" charset="0"/>
                <a:ea typeface="Calibri" panose="020F0502020204030204" pitchFamily="34" charset="0"/>
              </a:rPr>
              <a:t>En este caso ambas herramientas podrían cumplir las necesidades a la perfección , sin embargo escogeremos </a:t>
            </a:r>
            <a:r>
              <a:rPr lang="es-ES" dirty="0" err="1">
                <a:solidFill>
                  <a:schemeClr val="bg1"/>
                </a:solidFill>
                <a:latin typeface="Sniglet" panose="020B0604020202020204" charset="0"/>
                <a:ea typeface="Calibri" panose="020F0502020204030204" pitchFamily="34" charset="0"/>
              </a:rPr>
              <a:t>OneSignal</a:t>
            </a:r>
            <a:r>
              <a:rPr lang="es-ES" dirty="0">
                <a:solidFill>
                  <a:schemeClr val="bg1"/>
                </a:solidFill>
                <a:latin typeface="Sniglet" panose="020B0604020202020204" charset="0"/>
                <a:ea typeface="Calibri" panose="020F0502020204030204" pitchFamily="34" charset="0"/>
              </a:rPr>
              <a:t> ya que su implementación es más simple y la adaptabilidad y las aplicaciones que tiene son iguales a las de Urban </a:t>
            </a:r>
            <a:r>
              <a:rPr lang="es-ES" dirty="0" err="1">
                <a:solidFill>
                  <a:schemeClr val="bg1"/>
                </a:solidFill>
                <a:latin typeface="Sniglet" panose="020B0604020202020204" charset="0"/>
                <a:ea typeface="Calibri" panose="020F0502020204030204" pitchFamily="34" charset="0"/>
              </a:rPr>
              <a:t>Airship</a:t>
            </a:r>
            <a:r>
              <a:rPr lang="es-ES" dirty="0">
                <a:solidFill>
                  <a:schemeClr val="bg1"/>
                </a:solidFill>
                <a:latin typeface="Sniglet" panose="020B0604020202020204" charset="0"/>
                <a:ea typeface="Calibri" panose="020F0502020204030204" pitchFamily="34" charset="0"/>
              </a:rPr>
              <a:t>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D75C0D9-2DC8-4BB2-B903-7198313FF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60152"/>
              </p:ext>
            </p:extLst>
          </p:nvPr>
        </p:nvGraphicFramePr>
        <p:xfrm>
          <a:off x="2655065" y="2130573"/>
          <a:ext cx="3317563" cy="2913636"/>
        </p:xfrm>
        <a:graphic>
          <a:graphicData uri="http://schemas.openxmlformats.org/drawingml/2006/table">
            <a:tbl>
              <a:tblPr firstRow="1" firstCol="1" bandRow="1">
                <a:tableStyleId>{6C2F4423-ECC2-4EF0-8D5C-6944F3A5AB17}</a:tableStyleId>
              </a:tblPr>
              <a:tblGrid>
                <a:gridCol w="1802626">
                  <a:extLst>
                    <a:ext uri="{9D8B030D-6E8A-4147-A177-3AD203B41FA5}">
                      <a16:colId xmlns:a16="http://schemas.microsoft.com/office/drawing/2014/main" val="4100845471"/>
                    </a:ext>
                  </a:extLst>
                </a:gridCol>
                <a:gridCol w="1514937">
                  <a:extLst>
                    <a:ext uri="{9D8B030D-6E8A-4147-A177-3AD203B41FA5}">
                      <a16:colId xmlns:a16="http://schemas.microsoft.com/office/drawing/2014/main" val="2956613281"/>
                    </a:ext>
                  </a:extLst>
                </a:gridCol>
              </a:tblGrid>
              <a:tr h="27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Sniglet" panose="020B0604020202020204" charset="0"/>
                        </a:rPr>
                        <a:t>Criterios relevantes para la decisión</a:t>
                      </a:r>
                      <a:endParaRPr lang="es-ES" sz="1000" dirty="0"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71" marR="53171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Sniglet" panose="020B0604020202020204" charset="0"/>
                        </a:rPr>
                        <a:t>Ventajas de </a:t>
                      </a:r>
                      <a:r>
                        <a:rPr lang="es-ES" sz="1000" dirty="0" err="1">
                          <a:effectLst/>
                          <a:latin typeface="Sniglet" panose="020B0604020202020204" charset="0"/>
                        </a:rPr>
                        <a:t>OneSignal</a:t>
                      </a:r>
                      <a:endParaRPr lang="es-ES" sz="1000" dirty="0"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71" marR="53171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43662"/>
                  </a:ext>
                </a:extLst>
              </a:tr>
              <a:tr h="41724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Sniglet" panose="020B0604020202020204" charset="0"/>
                        </a:rPr>
                        <a:t>Complejidad</a:t>
                      </a:r>
                      <a:endParaRPr lang="es-ES" sz="1000"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71" marR="5317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Sniglet" panose="020B0604020202020204" charset="0"/>
                        </a:rPr>
                        <a:t>No requiere mucha complejidad la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Sniglet" panose="020B0604020202020204" charset="0"/>
                        </a:rPr>
                        <a:t>implementación.</a:t>
                      </a:r>
                      <a:endParaRPr lang="es-ES" sz="1000"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71" marR="5317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15670"/>
                  </a:ext>
                </a:extLst>
              </a:tr>
              <a:tr h="8344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Sniglet" panose="020B0604020202020204" charset="0"/>
                        </a:rPr>
                        <a:t>Adaptabilidad</a:t>
                      </a:r>
                      <a:endParaRPr lang="es-ES" sz="1000"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71" marR="5317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Sniglet" panose="020B0604020202020204" charset="0"/>
                        </a:rPr>
                        <a:t>Es un sistema basado en notificaciones. Por lo tanto, en el ámbito de crear notificaciones la adaptabilidad es completa.</a:t>
                      </a:r>
                      <a:endParaRPr lang="es-ES" sz="1000"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71" marR="5317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611517"/>
                  </a:ext>
                </a:extLst>
              </a:tr>
              <a:tr h="9735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Sniglet" panose="020B0604020202020204" charset="0"/>
                        </a:rPr>
                        <a:t>Aplicaciones</a:t>
                      </a:r>
                      <a:endParaRPr lang="es-ES" sz="1000" dirty="0"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71" marR="5317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Sniglet" panose="020B0604020202020204" charset="0"/>
                        </a:rPr>
                        <a:t>Puede ser utilizado basándose en una aplicación, o también en notificaciones que llegan al móvil sin necesidad de relacionarlas con una app.</a:t>
                      </a:r>
                      <a:endParaRPr lang="es-ES" sz="1000" dirty="0">
                        <a:effectLst/>
                        <a:latin typeface="Snigle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71" marR="5317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5392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7A6B7AB-F789-4E6E-92E0-52958A76A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234" y="23518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9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D830-AB4C-4881-B21C-AF72B98A14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2630" y="0"/>
            <a:ext cx="5138738" cy="857250"/>
          </a:xfrm>
        </p:spPr>
        <p:txBody>
          <a:bodyPr/>
          <a:lstStyle/>
          <a:p>
            <a:pPr algn="ctr"/>
            <a:r>
              <a:rPr lang="es-ES" dirty="0"/>
              <a:t>Planificación</a:t>
            </a:r>
          </a:p>
        </p:txBody>
      </p:sp>
    </p:spTree>
    <p:extLst>
      <p:ext uri="{BB962C8B-B14F-4D97-AF65-F5344CB8AC3E}">
        <p14:creationId xmlns:p14="http://schemas.microsoft.com/office/powerpoint/2010/main" val="183120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331547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del prototipo a implementar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07375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41631" y="1099645"/>
            <a:ext cx="3734603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funcionales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RF01. Localización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RF02. Lenguaje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RF03. País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98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41631" y="1099645"/>
            <a:ext cx="3734603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Otros requisitos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R01. Velocidad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875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801717" y="261671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Criterios de comparación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3.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Categorías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Facilidad de uso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Guías y documentación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Ayudas de la propia herramienta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Interfaz intuitiva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950478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604</Words>
  <Application>Microsoft Office PowerPoint</Application>
  <PresentationFormat>Presentación en pantalla (16:9)</PresentationFormat>
  <Paragraphs>207</Paragraphs>
  <Slides>34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Times New Roman</vt:lpstr>
      <vt:lpstr>Arial</vt:lpstr>
      <vt:lpstr>Walter Turncoat</vt:lpstr>
      <vt:lpstr>Sniglet</vt:lpstr>
      <vt:lpstr>Calibri</vt:lpstr>
      <vt:lpstr>Ursula template</vt:lpstr>
      <vt:lpstr>MOBILE PUSH NOTIFICATIONS PLATFORMS</vt:lpstr>
      <vt:lpstr>Planificación y entrega</vt:lpstr>
      <vt:lpstr>GITHUB</vt:lpstr>
      <vt:lpstr>Planificación</vt:lpstr>
      <vt:lpstr>Requisitos del prototipo a implementar</vt:lpstr>
      <vt:lpstr>Requisitos funcionales</vt:lpstr>
      <vt:lpstr>Otros requisitos</vt:lpstr>
      <vt:lpstr>Criterios de comparación</vt:lpstr>
      <vt:lpstr>Categorías</vt:lpstr>
      <vt:lpstr>General</vt:lpstr>
      <vt:lpstr>Sistemas operativos</vt:lpstr>
      <vt:lpstr>Sectores</vt:lpstr>
      <vt:lpstr>Soporte para entornos de desarrollo</vt:lpstr>
      <vt:lpstr>Evaluación de los criterios por tecnología</vt:lpstr>
      <vt:lpstr>Evaluación de los criterios por tecnología</vt:lpstr>
      <vt:lpstr>General</vt:lpstr>
      <vt:lpstr>Sistemas operativos</vt:lpstr>
      <vt:lpstr>Sectores</vt:lpstr>
      <vt:lpstr>Soporte para entornos de desarrollo</vt:lpstr>
      <vt:lpstr>Evaluación de los criterios por tecnología</vt:lpstr>
      <vt:lpstr>General</vt:lpstr>
      <vt:lpstr>Sistemas operativos</vt:lpstr>
      <vt:lpstr>Sectores</vt:lpstr>
      <vt:lpstr>Soporte para entornos de desarrollo</vt:lpstr>
      <vt:lpstr>4.  Comparación de las tecnologías</vt:lpstr>
      <vt:lpstr>General</vt:lpstr>
      <vt:lpstr>Sistemas  operativos</vt:lpstr>
      <vt:lpstr>Sectores</vt:lpstr>
      <vt:lpstr>IDE</vt:lpstr>
      <vt:lpstr> Recomendaciones</vt:lpstr>
      <vt:lpstr>Situación 1:</vt:lpstr>
      <vt:lpstr>Presentación de PowerPoint</vt:lpstr>
      <vt:lpstr>Situación 2: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Samuel Pérez</dc:creator>
  <cp:lastModifiedBy>Beatriz Soro Vegas</cp:lastModifiedBy>
  <cp:revision>14</cp:revision>
  <dcterms:modified xsi:type="dcterms:W3CDTF">2018-04-21T14:44:57Z</dcterms:modified>
</cp:coreProperties>
</file>