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2"/>
  </p:notesMasterIdLst>
  <p:sldIdLst>
    <p:sldId id="258" r:id="rId2"/>
    <p:sldId id="347" r:id="rId3"/>
    <p:sldId id="335" r:id="rId4"/>
    <p:sldId id="336" r:id="rId5"/>
    <p:sldId id="348" r:id="rId6"/>
    <p:sldId id="349" r:id="rId7"/>
    <p:sldId id="350" r:id="rId8"/>
    <p:sldId id="259" r:id="rId9"/>
    <p:sldId id="285" r:id="rId10"/>
    <p:sldId id="261" r:id="rId11"/>
    <p:sldId id="289" r:id="rId12"/>
    <p:sldId id="351" r:id="rId13"/>
    <p:sldId id="302" r:id="rId14"/>
    <p:sldId id="353" r:id="rId15"/>
    <p:sldId id="352" r:id="rId16"/>
    <p:sldId id="354" r:id="rId17"/>
    <p:sldId id="303" r:id="rId18"/>
    <p:sldId id="307" r:id="rId19"/>
    <p:sldId id="308" r:id="rId20"/>
    <p:sldId id="262" r:id="rId21"/>
  </p:sldIdLst>
  <p:sldSz cx="9144000" cy="5143500" type="screen16x9"/>
  <p:notesSz cx="6858000" cy="9144000"/>
  <p:embeddedFontLst>
    <p:embeddedFont>
      <p:font typeface="Walter Turncoat" panose="020B0604020202020204" charset="0"/>
      <p:regular r:id="rId23"/>
    </p:embeddedFont>
    <p:embeddedFont>
      <p:font typeface="Sniglet" panose="020B0604020202020204" charset="0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atriz Soro Vegas" initials="BSV" lastIdx="2" clrIdx="0">
    <p:extLst>
      <p:ext uri="{19B8F6BF-5375-455C-9EA6-DF929625EA0E}">
        <p15:presenceInfo xmlns:p15="http://schemas.microsoft.com/office/powerpoint/2012/main" userId="7693cb739334b7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2F4423-ECC2-4EF0-8D5C-6944F3A5AB17}">
  <a:tblStyle styleId="{6C2F4423-ECC2-4EF0-8D5C-6944F3A5AB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14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009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802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200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392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792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411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9151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777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25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623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764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499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196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4928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791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132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16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8" r:id="rId3"/>
    <p:sldLayoutId id="2147483659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SamuelPerezFernandez/TG1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60960" y="824320"/>
            <a:ext cx="9022079" cy="2228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5400" dirty="0"/>
              <a:t>MOBILE PUSH NOTIFICATIONS PLATFORMS</a:t>
            </a:r>
            <a:endParaRPr sz="5400" dirty="0"/>
          </a:p>
        </p:txBody>
      </p:sp>
      <p:sp>
        <p:nvSpPr>
          <p:cNvPr id="63" name="Shape 63"/>
          <p:cNvSpPr txBox="1">
            <a:spLocks noGrp="1"/>
          </p:cNvSpPr>
          <p:nvPr>
            <p:ph type="subTitle" idx="4294967295"/>
          </p:nvPr>
        </p:nvSpPr>
        <p:spPr>
          <a:xfrm>
            <a:off x="1169266" y="3576304"/>
            <a:ext cx="3296850" cy="925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Samuel Pérez Fernández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Beatriz Soro Vegas</a:t>
            </a:r>
          </a:p>
        </p:txBody>
      </p:sp>
      <p:sp>
        <p:nvSpPr>
          <p:cNvPr id="64" name="Shape 64"/>
          <p:cNvSpPr/>
          <p:nvPr/>
        </p:nvSpPr>
        <p:spPr>
          <a:xfrm flipV="1">
            <a:off x="1970600" y="2526030"/>
            <a:ext cx="5234871" cy="45719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Shape 64">
            <a:extLst>
              <a:ext uri="{FF2B5EF4-FFF2-40B4-BE49-F238E27FC236}">
                <a16:creationId xmlns:a16="http://schemas.microsoft.com/office/drawing/2014/main" id="{8AD91E4B-221A-4009-B424-40472909A669}"/>
              </a:ext>
            </a:extLst>
          </p:cNvPr>
          <p:cNvSpPr/>
          <p:nvPr/>
        </p:nvSpPr>
        <p:spPr>
          <a:xfrm flipV="1">
            <a:off x="2438604" y="3261017"/>
            <a:ext cx="4055025" cy="45719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Shape 47">
            <a:extLst>
              <a:ext uri="{FF2B5EF4-FFF2-40B4-BE49-F238E27FC236}">
                <a16:creationId xmlns:a16="http://schemas.microsoft.com/office/drawing/2014/main" id="{238994FF-E870-4A2B-ACEF-9BE5C8537D9E}"/>
              </a:ext>
            </a:extLst>
          </p:cNvPr>
          <p:cNvSpPr/>
          <p:nvPr/>
        </p:nvSpPr>
        <p:spPr>
          <a:xfrm>
            <a:off x="4221210" y="147711"/>
            <a:ext cx="733650" cy="676609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63">
            <a:extLst>
              <a:ext uri="{FF2B5EF4-FFF2-40B4-BE49-F238E27FC236}">
                <a16:creationId xmlns:a16="http://schemas.microsoft.com/office/drawing/2014/main" id="{AAD404F1-D964-4D99-B883-0B467E1BC959}"/>
              </a:ext>
            </a:extLst>
          </p:cNvPr>
          <p:cNvSpPr txBox="1">
            <a:spLocks/>
          </p:cNvSpPr>
          <p:nvPr/>
        </p:nvSpPr>
        <p:spPr>
          <a:xfrm>
            <a:off x="4558090" y="3603983"/>
            <a:ext cx="3296850" cy="880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Estefanía Martín Rojas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Carolina </a:t>
            </a:r>
            <a:r>
              <a:rPr lang="es-ES" dirty="0" err="1">
                <a:solidFill>
                  <a:schemeClr val="lt1"/>
                </a:solidFill>
              </a:rPr>
              <a:t>Tenllado</a:t>
            </a:r>
            <a:r>
              <a:rPr lang="es-ES" dirty="0">
                <a:solidFill>
                  <a:schemeClr val="lt1"/>
                </a:solidFill>
              </a:rPr>
              <a:t> Montes</a:t>
            </a:r>
          </a:p>
        </p:txBody>
      </p:sp>
      <p:sp>
        <p:nvSpPr>
          <p:cNvPr id="9" name="Shape 63">
            <a:extLst>
              <a:ext uri="{FF2B5EF4-FFF2-40B4-BE49-F238E27FC236}">
                <a16:creationId xmlns:a16="http://schemas.microsoft.com/office/drawing/2014/main" id="{CA932E26-F1BB-4A90-98D7-D90AA77C8968}"/>
              </a:ext>
            </a:extLst>
          </p:cNvPr>
          <p:cNvSpPr txBox="1">
            <a:spLocks/>
          </p:cNvSpPr>
          <p:nvPr/>
        </p:nvSpPr>
        <p:spPr>
          <a:xfrm>
            <a:off x="2939610" y="4484888"/>
            <a:ext cx="3296850" cy="51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Álvaro de Palma Rodríguez</a:t>
            </a:r>
            <a:endParaRPr lang="es-ES" dirty="0"/>
          </a:p>
        </p:txBody>
      </p:sp>
      <p:sp>
        <p:nvSpPr>
          <p:cNvPr id="10" name="Shape 64">
            <a:extLst>
              <a:ext uri="{FF2B5EF4-FFF2-40B4-BE49-F238E27FC236}">
                <a16:creationId xmlns:a16="http://schemas.microsoft.com/office/drawing/2014/main" id="{71FF3C30-60A5-4592-B224-6E4EA09BDDE0}"/>
              </a:ext>
            </a:extLst>
          </p:cNvPr>
          <p:cNvSpPr/>
          <p:nvPr/>
        </p:nvSpPr>
        <p:spPr>
          <a:xfrm flipV="1">
            <a:off x="2215507" y="1643098"/>
            <a:ext cx="4685166" cy="45719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9561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063012" y="1154056"/>
            <a:ext cx="3291841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General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231243" y="2081274"/>
            <a:ext cx="4955380" cy="2003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Precio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Plataforma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Interfaz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Idiomas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Documentación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464AB597-EE12-460F-9882-9185E21CB2B7}"/>
              </a:ext>
            </a:extLst>
          </p:cNvPr>
          <p:cNvSpPr txBox="1">
            <a:spLocks/>
          </p:cNvSpPr>
          <p:nvPr/>
        </p:nvSpPr>
        <p:spPr>
          <a:xfrm>
            <a:off x="4241961" y="374758"/>
            <a:ext cx="660078" cy="6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dirty="0"/>
              <a:t>1</a:t>
            </a:r>
            <a:r>
              <a:rPr lang="es-ES" sz="2800" dirty="0"/>
              <a:t>.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923936"/>
            <a:ext cx="7772400" cy="1620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Implementación con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3556115" y="634800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0">
            <a:extLst>
              <a:ext uri="{FF2B5EF4-FFF2-40B4-BE49-F238E27FC236}">
                <a16:creationId xmlns:a16="http://schemas.microsoft.com/office/drawing/2014/main" id="{B04180D3-2707-4C4A-B28A-91334053C6B5}"/>
              </a:ext>
            </a:extLst>
          </p:cNvPr>
          <p:cNvSpPr txBox="1">
            <a:spLocks/>
          </p:cNvSpPr>
          <p:nvPr/>
        </p:nvSpPr>
        <p:spPr>
          <a:xfrm>
            <a:off x="3915786" y="906038"/>
            <a:ext cx="110535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6000" dirty="0"/>
              <a:t>4.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975F13-3CF5-4E24-A51E-06C428FB5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35709"/>
            <a:ext cx="8283831" cy="434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06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1923936"/>
            <a:ext cx="7772400" cy="1620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Implementación con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3556115" y="634800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0">
            <a:extLst>
              <a:ext uri="{FF2B5EF4-FFF2-40B4-BE49-F238E27FC236}">
                <a16:creationId xmlns:a16="http://schemas.microsoft.com/office/drawing/2014/main" id="{B04180D3-2707-4C4A-B28A-91334053C6B5}"/>
              </a:ext>
            </a:extLst>
          </p:cNvPr>
          <p:cNvSpPr txBox="1">
            <a:spLocks/>
          </p:cNvSpPr>
          <p:nvPr/>
        </p:nvSpPr>
        <p:spPr>
          <a:xfrm>
            <a:off x="3915786" y="906038"/>
            <a:ext cx="110535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6000" dirty="0"/>
              <a:t>5.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AF3A31D-0CCF-458B-9BC2-08BCAECE6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821" y="3544680"/>
            <a:ext cx="2054358" cy="115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24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2960894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6.</a:t>
            </a:r>
            <a:endParaRPr sz="6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Comparación de las implementaciones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3567068" y="556062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240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454542" y="473053"/>
            <a:ext cx="8234916" cy="1620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Evaluación de los criterios por implementación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A9F8DD-099E-4E40-B46E-382DF5277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27" y="875198"/>
            <a:ext cx="8283831" cy="434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83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454542" y="473053"/>
            <a:ext cx="8234916" cy="1620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Evaluación de los criterios por implementación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3881345-F661-4E34-9EBC-7EF095043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086" y="2673879"/>
            <a:ext cx="2875340" cy="162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82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51334" y="3074174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-ES" sz="6000" dirty="0"/>
          </a:p>
          <a:p>
            <a:pPr lvl="0"/>
            <a:r>
              <a:rPr lang="es-ES" dirty="0"/>
              <a:t>Comparación de la implementación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51334" y="3982928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OneSignal</a:t>
            </a:r>
            <a:r>
              <a:rPr lang="es-ES" dirty="0"/>
              <a:t> y Urban </a:t>
            </a:r>
            <a:r>
              <a:rPr lang="es-ES" dirty="0" err="1"/>
              <a:t>Airship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3659653" y="838144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4D4EE18-CBF4-44EB-8191-15D67434B086}"/>
              </a:ext>
            </a:extLst>
          </p:cNvPr>
          <p:cNvSpPr/>
          <p:nvPr/>
        </p:nvSpPr>
        <p:spPr>
          <a:xfrm>
            <a:off x="4203148" y="1371898"/>
            <a:ext cx="6687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800" dirty="0">
                <a:solidFill>
                  <a:schemeClr val="bg1">
                    <a:lumMod val="95000"/>
                  </a:schemeClr>
                </a:solidFill>
                <a:latin typeface="Walter Turncoat" panose="020B0604020202020204" charset="0"/>
                <a:ea typeface="Walter Turncoat" panose="020B0604020202020204" charset="0"/>
              </a:rPr>
              <a:t>7.</a:t>
            </a:r>
            <a:endParaRPr lang="es-ES" sz="4800" dirty="0">
              <a:solidFill>
                <a:schemeClr val="bg1">
                  <a:lumMod val="95000"/>
                </a:schemeClr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446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-3006213" y="2698953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General</a:t>
            </a:r>
            <a:endParaRPr dirty="0"/>
          </a:p>
        </p:txBody>
      </p:sp>
      <p:graphicFrame>
        <p:nvGraphicFramePr>
          <p:cNvPr id="155" name="Shape 155"/>
          <p:cNvGraphicFramePr/>
          <p:nvPr>
            <p:extLst/>
          </p:nvPr>
        </p:nvGraphicFramePr>
        <p:xfrm>
          <a:off x="3263409" y="600848"/>
          <a:ext cx="5327500" cy="3920460"/>
        </p:xfrm>
        <a:graphic>
          <a:graphicData uri="http://schemas.openxmlformats.org/drawingml/2006/table">
            <a:tbl>
              <a:tblPr>
                <a:noFill/>
                <a:tableStyleId>{6C2F4423-ECC2-4EF0-8D5C-6944F3A5AB17}</a:tableStyleId>
              </a:tblPr>
              <a:tblGrid>
                <a:gridCol w="183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5307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One </a:t>
                      </a:r>
                      <a:r>
                        <a:rPr lang="es-ES" sz="18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Signal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Urban </a:t>
                      </a:r>
                      <a:r>
                        <a:rPr lang="es-ES" sz="18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Airship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771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Precio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Gratis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772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Plataforma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Windows, Linux y MacOS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78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Interfaz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Protocolos Google, Apple y Web </a:t>
                      </a:r>
                      <a:r>
                        <a:rPr lang="es-ES" sz="18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Push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31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Idioma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Inglés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390275"/>
                  </a:ext>
                </a:extLst>
              </a:tr>
              <a:tr h="33218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Documentación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Documentación necesaria para cada lenguaje a utilizar. Muy sencilla.</a:t>
                      </a:r>
                      <a:endParaRPr sz="16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Documentación para implementar el SDK, muy escueta.</a:t>
                      </a:r>
                      <a:endParaRPr sz="16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78010"/>
                  </a:ext>
                </a:extLst>
              </a:tr>
            </a:tbl>
          </a:graphicData>
        </a:graphic>
      </p:graphicFrame>
      <p:sp>
        <p:nvSpPr>
          <p:cNvPr id="156" name="Shape 156"/>
          <p:cNvSpPr/>
          <p:nvPr/>
        </p:nvSpPr>
        <p:spPr>
          <a:xfrm>
            <a:off x="1141562" y="2012227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1337287" y="2268571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037B61F-FFCB-430C-B77F-6392639C6F4B}"/>
              </a:ext>
            </a:extLst>
          </p:cNvPr>
          <p:cNvSpPr txBox="1"/>
          <p:nvPr/>
        </p:nvSpPr>
        <p:spPr>
          <a:xfrm>
            <a:off x="333496" y="516661"/>
            <a:ext cx="240482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  <a:highlight>
                  <a:srgbClr val="FFFF00"/>
                </a:highlight>
              </a:rPr>
              <a:t>Por si necesitáis</a:t>
            </a:r>
          </a:p>
          <a:p>
            <a:r>
              <a:rPr lang="es-ES" dirty="0">
                <a:solidFill>
                  <a:schemeClr val="tx1"/>
                </a:solidFill>
                <a:highlight>
                  <a:srgbClr val="FFFF00"/>
                </a:highlight>
              </a:rPr>
              <a:t>Las tablas y las diapositivas</a:t>
            </a:r>
          </a:p>
          <a:p>
            <a:pPr algn="ctr"/>
            <a:r>
              <a:rPr lang="es-ES" sz="1800" b="1" i="1" dirty="0">
                <a:solidFill>
                  <a:schemeClr val="tx1"/>
                </a:solidFill>
                <a:highlight>
                  <a:srgbClr val="FFFF00"/>
                </a:highlight>
              </a:rPr>
              <a:t>*BORRADME*</a:t>
            </a:r>
          </a:p>
        </p:txBody>
      </p:sp>
    </p:spTree>
    <p:extLst>
      <p:ext uri="{BB962C8B-B14F-4D97-AF65-F5344CB8AC3E}">
        <p14:creationId xmlns:p14="http://schemas.microsoft.com/office/powerpoint/2010/main" val="2096784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0188" y="2940606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  <a:p>
            <a:pPr lvl="0"/>
            <a:r>
              <a:rPr lang="es-ES" dirty="0"/>
              <a:t>Conclusiones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3659653" y="838144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4D4EE18-CBF4-44EB-8191-15D67434B086}"/>
              </a:ext>
            </a:extLst>
          </p:cNvPr>
          <p:cNvSpPr/>
          <p:nvPr/>
        </p:nvSpPr>
        <p:spPr>
          <a:xfrm>
            <a:off x="4203148" y="1371898"/>
            <a:ext cx="7264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800" dirty="0">
                <a:solidFill>
                  <a:schemeClr val="bg1">
                    <a:lumMod val="95000"/>
                  </a:schemeClr>
                </a:solidFill>
                <a:latin typeface="Walter Turncoat" panose="020B0604020202020204" charset="0"/>
                <a:ea typeface="Walter Turncoat" panose="020B0604020202020204" charset="0"/>
              </a:rPr>
              <a:t>8.</a:t>
            </a:r>
            <a:endParaRPr lang="es-ES" sz="4800" dirty="0">
              <a:solidFill>
                <a:schemeClr val="bg1">
                  <a:lumMod val="95000"/>
                </a:schemeClr>
              </a:solidFill>
              <a:latin typeface="Walter Turncoat" panose="020B0604020202020204" charset="0"/>
              <a:ea typeface="Walter Turnco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935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Conclusiones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BLABLABLABLABLABLABLABLA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BLABLABLABLABLABLA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48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3556115" y="634800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0">
            <a:extLst>
              <a:ext uri="{FF2B5EF4-FFF2-40B4-BE49-F238E27FC236}">
                <a16:creationId xmlns:a16="http://schemas.microsoft.com/office/drawing/2014/main" id="{B04180D3-2707-4C4A-B28A-91334053C6B5}"/>
              </a:ext>
            </a:extLst>
          </p:cNvPr>
          <p:cNvSpPr txBox="1">
            <a:spLocks/>
          </p:cNvSpPr>
          <p:nvPr/>
        </p:nvSpPr>
        <p:spPr>
          <a:xfrm>
            <a:off x="3915786" y="906038"/>
            <a:ext cx="110535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6000" dirty="0"/>
              <a:t>1.</a:t>
            </a:r>
          </a:p>
        </p:txBody>
      </p:sp>
      <p:sp>
        <p:nvSpPr>
          <p:cNvPr id="8" name="Shape 268">
            <a:extLst>
              <a:ext uri="{FF2B5EF4-FFF2-40B4-BE49-F238E27FC236}">
                <a16:creationId xmlns:a16="http://schemas.microsoft.com/office/drawing/2014/main" id="{4AA91D3F-01F2-4F52-9DBE-1B92C2FD002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53255" y="3348900"/>
            <a:ext cx="523749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Planificación y entrega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778681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Shape 98"/>
          <p:cNvGrpSpPr/>
          <p:nvPr/>
        </p:nvGrpSpPr>
        <p:grpSpPr>
          <a:xfrm rot="2011211">
            <a:off x="728243" y="795671"/>
            <a:ext cx="1046869" cy="269659"/>
            <a:chOff x="271125" y="812725"/>
            <a:chExt cx="766525" cy="221725"/>
          </a:xfrm>
        </p:grpSpPr>
        <p:sp>
          <p:nvSpPr>
            <p:cNvPr id="99" name="Shape 99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Shape 98">
            <a:extLst>
              <a:ext uri="{FF2B5EF4-FFF2-40B4-BE49-F238E27FC236}">
                <a16:creationId xmlns:a16="http://schemas.microsoft.com/office/drawing/2014/main" id="{AECAB358-7EA0-45DB-925C-F61D3F58FD5E}"/>
              </a:ext>
            </a:extLst>
          </p:cNvPr>
          <p:cNvGrpSpPr/>
          <p:nvPr/>
        </p:nvGrpSpPr>
        <p:grpSpPr>
          <a:xfrm rot="8293827">
            <a:off x="7345240" y="837111"/>
            <a:ext cx="1046869" cy="269659"/>
            <a:chOff x="271125" y="812725"/>
            <a:chExt cx="766525" cy="221725"/>
          </a:xfrm>
        </p:grpSpPr>
        <p:sp>
          <p:nvSpPr>
            <p:cNvPr id="21" name="Shape 99">
              <a:extLst>
                <a:ext uri="{FF2B5EF4-FFF2-40B4-BE49-F238E27FC236}">
                  <a16:creationId xmlns:a16="http://schemas.microsoft.com/office/drawing/2014/main" id="{F27E9341-DCB3-4811-9070-E5B56BAF6A5F}"/>
                </a:ext>
              </a:extLst>
            </p:cNvPr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100">
              <a:extLst>
                <a:ext uri="{FF2B5EF4-FFF2-40B4-BE49-F238E27FC236}">
                  <a16:creationId xmlns:a16="http://schemas.microsoft.com/office/drawing/2014/main" id="{F87C791C-C8E5-4589-A1AE-86B0B232B55F}"/>
                </a:ext>
              </a:extLst>
            </p:cNvPr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ángulo 2">
            <a:extLst>
              <a:ext uri="{FF2B5EF4-FFF2-40B4-BE49-F238E27FC236}">
                <a16:creationId xmlns:a16="http://schemas.microsoft.com/office/drawing/2014/main" id="{8F5F4DD3-E54E-4B25-B840-CB30D3840131}"/>
              </a:ext>
            </a:extLst>
          </p:cNvPr>
          <p:cNvSpPr/>
          <p:nvPr/>
        </p:nvSpPr>
        <p:spPr>
          <a:xfrm>
            <a:off x="885372" y="1472383"/>
            <a:ext cx="748428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Sniglet" panose="020B0604020202020204" charset="0"/>
              </a:rPr>
              <a:t>BLABLABLABLABLABLABLA</a:t>
            </a:r>
          </a:p>
          <a:p>
            <a:endParaRPr lang="es-ES" sz="2000" dirty="0">
              <a:solidFill>
                <a:schemeClr val="bg1"/>
              </a:solidFill>
              <a:latin typeface="Sniglet" panose="020B060402020202020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B78D16D-3B7B-48DD-A89D-92829E8AD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263" y="236787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kumimoji="0" lang="es-ES" altLang="es-E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694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48934-1850-46CD-9717-ACE7F97D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2150"/>
            <a:ext cx="9156000" cy="857400"/>
          </a:xfrm>
        </p:spPr>
        <p:txBody>
          <a:bodyPr/>
          <a:lstStyle/>
          <a:p>
            <a:pPr algn="ctr"/>
            <a:r>
              <a:rPr lang="es-ES" dirty="0"/>
              <a:t>GITHUB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E1C1A3B-9B7D-4640-8C09-8106393A20DA}"/>
              </a:ext>
            </a:extLst>
          </p:cNvPr>
          <p:cNvSpPr txBox="1"/>
          <p:nvPr/>
        </p:nvSpPr>
        <p:spPr>
          <a:xfrm>
            <a:off x="3026549" y="3215334"/>
            <a:ext cx="30764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u="sng" dirty="0">
                <a:hlinkClick r:id="rId2"/>
              </a:rPr>
              <a:t>https://github.com/SamuelPerezFernandez/TG2/</a:t>
            </a:r>
            <a:endParaRPr lang="es-ES" sz="1050" b="1" dirty="0"/>
          </a:p>
          <a:p>
            <a:endParaRPr lang="es-ES" sz="1050" dirty="0"/>
          </a:p>
        </p:txBody>
      </p:sp>
      <p:sp>
        <p:nvSpPr>
          <p:cNvPr id="4" name="AutoShape 2" descr="Resultado de imagen de github">
            <a:extLst>
              <a:ext uri="{FF2B5EF4-FFF2-40B4-BE49-F238E27FC236}">
                <a16:creationId xmlns:a16="http://schemas.microsoft.com/office/drawing/2014/main" id="{808120B5-9D14-4ED9-B75E-A14FBACF04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13525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8" name="Picture 4" descr="Resultado de imagen de github">
            <a:extLst>
              <a:ext uri="{FF2B5EF4-FFF2-40B4-BE49-F238E27FC236}">
                <a16:creationId xmlns:a16="http://schemas.microsoft.com/office/drawing/2014/main" id="{DCB09A45-5198-4162-B175-D42A634C2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916" y="1352550"/>
            <a:ext cx="4095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65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BD830-AB4C-4881-B21C-AF72B98A14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02630" y="0"/>
            <a:ext cx="5138738" cy="857250"/>
          </a:xfrm>
        </p:spPr>
        <p:txBody>
          <a:bodyPr/>
          <a:lstStyle/>
          <a:p>
            <a:pPr algn="ctr"/>
            <a:r>
              <a:rPr lang="es-ES" dirty="0"/>
              <a:t>Planificación</a:t>
            </a:r>
          </a:p>
        </p:txBody>
      </p:sp>
    </p:spTree>
    <p:extLst>
      <p:ext uri="{BB962C8B-B14F-4D97-AF65-F5344CB8AC3E}">
        <p14:creationId xmlns:p14="http://schemas.microsoft.com/office/powerpoint/2010/main" val="183120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331547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Requisitos del prototipo a implementar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3556115" y="634800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0">
            <a:extLst>
              <a:ext uri="{FF2B5EF4-FFF2-40B4-BE49-F238E27FC236}">
                <a16:creationId xmlns:a16="http://schemas.microsoft.com/office/drawing/2014/main" id="{B04180D3-2707-4C4A-B28A-91334053C6B5}"/>
              </a:ext>
            </a:extLst>
          </p:cNvPr>
          <p:cNvSpPr txBox="1">
            <a:spLocks/>
          </p:cNvSpPr>
          <p:nvPr/>
        </p:nvSpPr>
        <p:spPr>
          <a:xfrm>
            <a:off x="3915786" y="906038"/>
            <a:ext cx="110535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6000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4073750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2841631" y="1099645"/>
            <a:ext cx="3734603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Requisitos funcionales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231243" y="2081274"/>
            <a:ext cx="4955380" cy="2003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RF01. Localización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RF02. Lenguaje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RF03. País</a:t>
            </a:r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464AB597-EE12-460F-9882-9185E21CB2B7}"/>
              </a:ext>
            </a:extLst>
          </p:cNvPr>
          <p:cNvSpPr txBox="1">
            <a:spLocks/>
          </p:cNvSpPr>
          <p:nvPr/>
        </p:nvSpPr>
        <p:spPr>
          <a:xfrm>
            <a:off x="4241961" y="374758"/>
            <a:ext cx="660078" cy="6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dirty="0"/>
              <a:t>1</a:t>
            </a:r>
            <a:r>
              <a:rPr lang="es-ES" sz="2800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98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2841631" y="1099645"/>
            <a:ext cx="3734603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Otros requisitos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231243" y="2081274"/>
            <a:ext cx="4955380" cy="2003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R01. Velocidad</a:t>
            </a:r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82">
            <a:extLst>
              <a:ext uri="{FF2B5EF4-FFF2-40B4-BE49-F238E27FC236}">
                <a16:creationId xmlns:a16="http://schemas.microsoft.com/office/drawing/2014/main" id="{464AB597-EE12-460F-9882-9185E21CB2B7}"/>
              </a:ext>
            </a:extLst>
          </p:cNvPr>
          <p:cNvSpPr txBox="1">
            <a:spLocks/>
          </p:cNvSpPr>
          <p:nvPr/>
        </p:nvSpPr>
        <p:spPr>
          <a:xfrm>
            <a:off x="4241961" y="374758"/>
            <a:ext cx="660078" cy="6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2800" dirty="0"/>
              <a:t>2.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875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801717" y="2616718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Criterios de comparación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3556115" y="634800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0">
            <a:extLst>
              <a:ext uri="{FF2B5EF4-FFF2-40B4-BE49-F238E27FC236}">
                <a16:creationId xmlns:a16="http://schemas.microsoft.com/office/drawing/2014/main" id="{B04180D3-2707-4C4A-B28A-91334053C6B5}"/>
              </a:ext>
            </a:extLst>
          </p:cNvPr>
          <p:cNvSpPr txBox="1">
            <a:spLocks/>
          </p:cNvSpPr>
          <p:nvPr/>
        </p:nvSpPr>
        <p:spPr>
          <a:xfrm>
            <a:off x="3915786" y="906038"/>
            <a:ext cx="110535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s-ES" sz="6000" dirty="0"/>
              <a:t>3.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063012" y="1154056"/>
            <a:ext cx="3291841" cy="631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Categorías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2231243" y="2081274"/>
            <a:ext cx="4955380" cy="1719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Facilidad de uso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Guías y documentación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Ayudas de la propia herramienta</a:t>
            </a:r>
          </a:p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Interfaz intuitiva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950478"/>
      </p:ext>
    </p:extLst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189</Words>
  <Application>Microsoft Office PowerPoint</Application>
  <PresentationFormat>Presentación en pantalla (16:9)</PresentationFormat>
  <Paragraphs>73</Paragraphs>
  <Slides>20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Walter Turncoat</vt:lpstr>
      <vt:lpstr>Sniglet</vt:lpstr>
      <vt:lpstr>Calibri</vt:lpstr>
      <vt:lpstr>Ursula template</vt:lpstr>
      <vt:lpstr>MOBILE PUSH NOTIFICATIONS PLATFORMS</vt:lpstr>
      <vt:lpstr>Planificación y entrega</vt:lpstr>
      <vt:lpstr>GITHUB</vt:lpstr>
      <vt:lpstr>Planificación</vt:lpstr>
      <vt:lpstr>Requisitos del prototipo a implementar</vt:lpstr>
      <vt:lpstr>Requisitos funcionales</vt:lpstr>
      <vt:lpstr>Otros requisitos</vt:lpstr>
      <vt:lpstr>Criterios de comparación</vt:lpstr>
      <vt:lpstr>Categorías</vt:lpstr>
      <vt:lpstr>General</vt:lpstr>
      <vt:lpstr>Implementación con</vt:lpstr>
      <vt:lpstr>Implementación con</vt:lpstr>
      <vt:lpstr>6.  Comparación de las implementaciones</vt:lpstr>
      <vt:lpstr>Evaluación de los criterios por implementación</vt:lpstr>
      <vt:lpstr>Evaluación de los criterios por implementación</vt:lpstr>
      <vt:lpstr> Comparación de la implementación</vt:lpstr>
      <vt:lpstr>General</vt:lpstr>
      <vt:lpstr> Conclusiones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Samuel Pérez</dc:creator>
  <cp:lastModifiedBy>Beatriz Soro Vegas</cp:lastModifiedBy>
  <cp:revision>16</cp:revision>
  <dcterms:modified xsi:type="dcterms:W3CDTF">2018-04-21T15:02:41Z</dcterms:modified>
</cp:coreProperties>
</file>