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72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Planilha1!$A$2</c:f>
              <c:strCache>
                <c:ptCount val="1"/>
                <c:pt idx="0">
                  <c:v>Custos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EA-401E-A081-00071DBCD2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EA-401E-A081-00071DBCD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EA-401E-A081-00071DBCD2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EA-401E-A081-00071DBCD24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Planilha1!$B$1:$E$1</c:f>
              <c:strCache>
                <c:ptCount val="4"/>
                <c:pt idx="0">
                  <c:v>ø 65mm L = 30mm</c:v>
                </c:pt>
                <c:pt idx="1">
                  <c:v>Chapa 150 x 30</c:v>
                </c:pt>
                <c:pt idx="2">
                  <c:v>Fresador/ hora</c:v>
                </c:pt>
                <c:pt idx="3">
                  <c:v>Soldador/hora</c:v>
                </c:pt>
              </c:strCache>
            </c:strRef>
          </c:cat>
          <c:val>
            <c:numRef>
              <c:f>Planilha1!$B$2:$E$2</c:f>
              <c:numCache>
                <c:formatCode>General</c:formatCode>
                <c:ptCount val="4"/>
                <c:pt idx="0">
                  <c:v>20</c:v>
                </c:pt>
                <c:pt idx="1">
                  <c:v>31.5</c:v>
                </c:pt>
                <c:pt idx="2">
                  <c:v>25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EA-401E-A081-00071DBCD24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296393744015389"/>
          <c:y val="0.30756179520376953"/>
          <c:w val="0.33071325459317585"/>
          <c:h val="0.4930577427821522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0B4F-2A36-4A31-BA35-67CAAA146825}" type="datetimeFigureOut">
              <a:rPr lang="pt-BR" smtClean="0"/>
              <a:t>08/07/2020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154A7-FF70-47E7-AC8C-676DC1DCE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1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49E10-A14E-4B8A-8381-5C6C31316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BE8EA8-228C-4F3B-A815-DB672ABB4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2FBE4-4D0D-4250-BE7B-F23F0CB7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3F7F-69E8-44EE-983B-007E1B58E226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2CC98F-C6E8-4F28-BA91-C1A3487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FD651-FC89-4A65-A702-B5AAC907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6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1B88-AFD2-4085-9CC8-B8B5AB1A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EC0FB2-C4D9-4FF5-9F70-8043AAF5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F08D4-85BA-4A8C-A106-EAB740E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81A9-6C1A-405D-8A6A-1C1C650D6F08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00740-96E7-4D2E-968E-B76A678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B60B6-A689-4239-A61D-75280CE6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2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46FEB4-F318-45B0-BDE1-EAEF006DB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D7783B-14B5-44DB-B4A9-25981677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862D0-72B0-453A-BEAA-89AC5C53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080-9BA9-4B82-84C7-2885F1BB9845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BD59A7-E93D-4C8D-AB82-E4521D38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039A6-A798-477F-9E17-1BC2ABD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CA871-9726-47AD-98B7-F7433ECC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DA17F-0D23-4B09-87EE-2674D9B3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9810B-13E4-4FBB-82E8-852B13B0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09F5-F708-4A96-9A2C-D5CB414B5AB2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50939-64E8-42C8-9D99-E30C18B8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48F8E-A7AA-452B-82EA-43AF2470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68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3D75A-317B-4B70-9E16-73213D50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7AC8C-1851-426B-8AFD-B98329BC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B36EC-8BA6-42FF-91FD-7682B27E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293B9-7028-4422-85F6-1F748A8DE5C5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91F5D-5322-493C-9B38-EF11B034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73F10-7CEA-49E8-B522-463F11DE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62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A34A6-F412-4116-B8E8-1778034A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068024-0541-4FD0-A406-09ABE424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8CFE2-7336-4071-9430-8AFF8B13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8BA2E-4BAB-4A7D-8237-0DCD1138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D2B9-0611-4E37-8D99-0FFBF66D7490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3D60CE-266C-426D-B98E-D2F53076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7296-1EEA-4D11-A23D-347D59D9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823A9-BA66-4520-8E80-78C52BE5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85A181-AB79-4F32-85B6-35F0D64AD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DC8612-88F8-4719-9418-D805570B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1D2B8-3EB6-470E-8DDD-AC5186DB0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81D569-8038-4174-B8F0-17EA06604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8EC997-09E7-4883-B150-3A5B0F58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5EB3-E3BF-411B-856A-1613AAD66037}" type="datetime1">
              <a:rPr lang="pt-BR" smtClean="0"/>
              <a:t>08/07/2020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435FA4-C3EC-413E-AEFE-AF6DFB58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94897F-F330-4ABE-B969-22DE9C0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15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19505-9D00-43E7-9A2E-4C3F475C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9EC2FE-0556-4163-B93D-9CD0ACFF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03C2-1726-4F08-B850-2060646AB430}" type="datetime1">
              <a:rPr lang="pt-BR" smtClean="0"/>
              <a:t>08/07/2020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CEF39F-E0A3-4611-8A79-4D79BD25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3A8DD8-694A-4C51-B509-A799B0F0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AB18CD-D555-4270-9CD3-C9776CE8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53BB2-F50D-4FCE-8BC8-6DF6BC9468C6}" type="datetime1">
              <a:rPr lang="pt-BR" smtClean="0"/>
              <a:t>08/07/2020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1F01D4-C13A-4DA6-8C07-AA0192BC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BD147A-264C-484E-87AC-5D2D2F7F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7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367AF-F301-4C90-A5EC-1EC3DD51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C7A04-2922-4E2C-BD2E-414ADD26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68A22B-DD15-4698-88BE-4B240564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655057-ACC8-472B-AEB0-61850D62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89A1-0A38-4FD6-B345-CA0A8B03BD58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648281-EC39-459A-B103-72C4668A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25B22-1516-48CD-A093-F2E944F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23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4754-B80E-457A-9DC0-E5C74C74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F06CB6-C4F1-4A9C-8E61-45219C4A8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8C3668-F602-4EFD-97DE-C3F3AF83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014BD2-187B-49CF-BA68-565F1EB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13FA-3187-4BD2-B55C-B80D6A6C9D55}" type="datetime1">
              <a:rPr lang="pt-BR" smtClean="0"/>
              <a:t>08/07/2020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CECC0-5881-422A-9C9F-A980B235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D87893-4F0B-4EDD-9DC3-907908B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DF590F-5FB4-47BD-8EB9-1641F7B8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F78194-8152-45F1-843F-7C5E09F6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D4C4A1-E7AC-4A98-ABA6-37EA6F34C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4C5B-11E9-4EE9-9B4D-4DA7BB74F338}" type="datetime1">
              <a:rPr lang="pt-BR" smtClean="0"/>
              <a:t>08/07/2020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76F70B-B7DC-4A28-94D8-1AF54FB8C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7D58A-C0DC-4C23-A961-352DE134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251C-A59F-4DF5-BE66-90D45020A6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0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m.com/article.aspx?ArticleID=674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CMM%2032-39-98%20-%20Brace%20Strut%20Actuator.pdf" TargetMode="External"/><Relationship Id="rId4" Type="http://schemas.openxmlformats.org/officeDocument/2006/relationships/hyperlink" Target="CMM%2032-12-96%20-%20Main%20Landing%20Gear%20Leg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 descr="Fatec Aerodesign">
            <a:extLst>
              <a:ext uri="{FF2B5EF4-FFF2-40B4-BE49-F238E27FC236}">
                <a16:creationId xmlns:a16="http://schemas.microsoft.com/office/drawing/2014/main" id="{019F59C2-98A3-4585-BD3B-6E08F072E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3" y="405606"/>
            <a:ext cx="3245476" cy="15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2" descr="MANUAL DE ORIENTAÇÃO AO ALUNO">
            <a:extLst>
              <a:ext uri="{FF2B5EF4-FFF2-40B4-BE49-F238E27FC236}">
                <a16:creationId xmlns:a16="http://schemas.microsoft.com/office/drawing/2014/main" id="{FFD0216B-6D61-4890-BD69-A127FF1C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41" y="405606"/>
            <a:ext cx="5666704" cy="15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421D5A-BD44-4AA8-8AE8-F2548A764404}"/>
              </a:ext>
            </a:extLst>
          </p:cNvPr>
          <p:cNvSpPr txBox="1"/>
          <p:nvPr/>
        </p:nvSpPr>
        <p:spPr>
          <a:xfrm>
            <a:off x="6851373" y="4048230"/>
            <a:ext cx="523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Professor Cliente</a:t>
            </a:r>
            <a:r>
              <a:rPr lang="pt-BR" sz="2000" dirty="0"/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Felix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Strottmann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Professor Orientador</a:t>
            </a:r>
            <a:r>
              <a:rPr lang="pt-BR" sz="2000" dirty="0"/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Alexandre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Zaramela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E59987-F2A8-4D00-8C48-39CEBB039F5F}"/>
              </a:ext>
            </a:extLst>
          </p:cNvPr>
          <p:cNvSpPr txBox="1"/>
          <p:nvPr/>
        </p:nvSpPr>
        <p:spPr>
          <a:xfrm>
            <a:off x="918133" y="4159459"/>
            <a:ext cx="4064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Nomes dos integrantes: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Anderson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Araujo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Barroso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Carolina de Oliveira Rodrigues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Cleiton Matias dos Santos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Guilherme A. Dias de Andrade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Ivo de Assis Batista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João Victor Barbosa da Silva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F53900D-96C5-4B17-896B-F70EC9EE4A57}"/>
              </a:ext>
            </a:extLst>
          </p:cNvPr>
          <p:cNvSpPr txBox="1"/>
          <p:nvPr/>
        </p:nvSpPr>
        <p:spPr>
          <a:xfrm>
            <a:off x="1205948" y="2868825"/>
            <a:ext cx="96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integrador transversal: Chave para porca.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CA421B6-C4A6-437C-BE56-37C733DE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27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0BDE4B-1CC2-4C5E-B39B-A40BB68D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1" descr="Fatec Aerodesign">
            <a:extLst>
              <a:ext uri="{FF2B5EF4-FFF2-40B4-BE49-F238E27FC236}">
                <a16:creationId xmlns:a16="http://schemas.microsoft.com/office/drawing/2014/main" id="{448CA6FF-1A0D-4AD8-88DC-F7E52B18D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6DB3364-4109-41F5-82DD-9B5A6FD7B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705015"/>
              </p:ext>
            </p:extLst>
          </p:nvPr>
        </p:nvGraphicFramePr>
        <p:xfrm>
          <a:off x="2372059" y="550913"/>
          <a:ext cx="7129749" cy="4518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46DB3364-4109-41F5-82DD-9B5A6FD7B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481122"/>
              </p:ext>
            </p:extLst>
          </p:nvPr>
        </p:nvGraphicFramePr>
        <p:xfrm>
          <a:off x="2531125" y="636065"/>
          <a:ext cx="7129749" cy="394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" name="Imagem 19">
            <a:extLst>
              <a:ext uri="{FF2B5EF4-FFF2-40B4-BE49-F238E27FC236}">
                <a16:creationId xmlns:a16="http://schemas.microsoft.com/office/drawing/2014/main" id="{F218621F-DA25-4C59-B984-1AF05193D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125" y="4661895"/>
            <a:ext cx="7129749" cy="10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6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6AE6743-2361-4F54-BFCB-6C355296D7AB}"/>
              </a:ext>
            </a:extLst>
          </p:cNvPr>
          <p:cNvSpPr txBox="1"/>
          <p:nvPr/>
        </p:nvSpPr>
        <p:spPr>
          <a:xfrm>
            <a:off x="424069" y="3321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5 –Desenvolvimento analítico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F686AB-8A53-4470-8D3E-C2A383E55F11}"/>
              </a:ext>
            </a:extLst>
          </p:cNvPr>
          <p:cNvSpPr txBox="1"/>
          <p:nvPr/>
        </p:nvSpPr>
        <p:spPr>
          <a:xfrm>
            <a:off x="198782" y="1565917"/>
            <a:ext cx="5538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Cálculo de força no começo da haste;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Cálculo de momento no final da haste;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Cálculo de flexão no final da haste;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Cálculo de tensão de cisalhamento nos dentes;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Cálculo de margem de segurança para cisalhamento;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Cálculo de margem de segurança para ruptura.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AC6B456-E501-434F-AFCA-4BC70E07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11</a:t>
            </a:fld>
            <a:endParaRPr lang="pt-BR"/>
          </a:p>
        </p:txBody>
      </p:sp>
      <p:pic>
        <p:nvPicPr>
          <p:cNvPr id="10" name="Imagem 1" descr="Fatec Aerodesign">
            <a:extLst>
              <a:ext uri="{FF2B5EF4-FFF2-40B4-BE49-F238E27FC236}">
                <a16:creationId xmlns:a16="http://schemas.microsoft.com/office/drawing/2014/main" id="{D2A460A2-19BC-4201-B390-10CB0DFD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7D41FD-89BA-42E5-BC55-3756FA3F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79" y="973818"/>
            <a:ext cx="5089741" cy="31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FA31BEA-4447-4925-B3A6-A08D7E72B76F}"/>
              </a:ext>
            </a:extLst>
          </p:cNvPr>
          <p:cNvSpPr txBox="1"/>
          <p:nvPr/>
        </p:nvSpPr>
        <p:spPr>
          <a:xfrm>
            <a:off x="662609" y="4911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Cálculo de força no começo da haste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FCBCAD-5D23-44AD-B7C2-0484E5A30648}"/>
                  </a:ext>
                </a:extLst>
              </p:cNvPr>
              <p:cNvSpPr txBox="1"/>
              <p:nvPr/>
            </p:nvSpPr>
            <p:spPr>
              <a:xfrm>
                <a:off x="1470991" y="1810442"/>
                <a:ext cx="6096000" cy="560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pt-BR" sz="2000" b="1" i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𝟏𝟏𝟎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611.11 N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FCBCAD-5D23-44AD-B7C2-0484E5A30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91" y="1810442"/>
                <a:ext cx="6096000" cy="560666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E2D5D0-84AB-4E43-AF8F-ADC8B4F06718}"/>
              </a:ext>
            </a:extLst>
          </p:cNvPr>
          <p:cNvSpPr txBox="1"/>
          <p:nvPr/>
        </p:nvSpPr>
        <p:spPr>
          <a:xfrm>
            <a:off x="1423257" y="2746440"/>
            <a:ext cx="27166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110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N.m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=180 mm = 0,18 m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611.11 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63DDD4-0C6A-41AE-9C59-E4296A365E13}"/>
              </a:ext>
            </a:extLst>
          </p:cNvPr>
          <p:cNvSpPr txBox="1"/>
          <p:nvPr/>
        </p:nvSpPr>
        <p:spPr>
          <a:xfrm>
            <a:off x="1423257" y="4090230"/>
            <a:ext cx="57064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Torque ou momento.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Força.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Diâmetro da ferramenta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2F6CB3-9182-4FE6-A735-441DBDB7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42242A94-0078-4B06-80B8-42E6FC8A4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9957F1-2ACC-46B9-A79A-3CE8A0BC3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65" y="1547191"/>
            <a:ext cx="5165035" cy="37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E4F7B27-879F-4D2A-915E-355229972663}"/>
              </a:ext>
            </a:extLst>
          </p:cNvPr>
          <p:cNvSpPr txBox="1"/>
          <p:nvPr/>
        </p:nvSpPr>
        <p:spPr>
          <a:xfrm>
            <a:off x="927652" y="5309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Cálculo de momento no final da haste</a:t>
            </a:r>
            <a:endParaRPr lang="pt-BR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8630383-0D58-4CAD-BF49-9FA6AF61FA42}"/>
              </a:ext>
            </a:extLst>
          </p:cNvPr>
          <p:cNvSpPr txBox="1"/>
          <p:nvPr/>
        </p:nvSpPr>
        <p:spPr>
          <a:xfrm>
            <a:off x="927652" y="2033030"/>
            <a:ext cx="680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611,11 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3321F9-A8D8-42D4-A575-315CB7CE10DD}"/>
              </a:ext>
            </a:extLst>
          </p:cNvPr>
          <p:cNvSpPr txBox="1"/>
          <p:nvPr/>
        </p:nvSpPr>
        <p:spPr>
          <a:xfrm>
            <a:off x="927652" y="2434895"/>
            <a:ext cx="680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 180 – 32,5=  147,5 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634FA9-03A4-4528-A201-8CD5ADFE5E71}"/>
                  </a:ext>
                </a:extLst>
              </p:cNvPr>
              <p:cNvSpPr txBox="1"/>
              <p:nvPr/>
            </p:nvSpPr>
            <p:spPr>
              <a:xfrm>
                <a:off x="927652" y="2908131"/>
                <a:ext cx="6804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𝐌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𝟔𝟏𝟏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𝟏𝟒𝟕𝟓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90,13 </a:t>
                </a:r>
                <a:r>
                  <a:rPr lang="pt-B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Nm</a:t>
                </a:r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634FA9-03A4-4528-A201-8CD5ADFE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2908131"/>
                <a:ext cx="6804990" cy="400110"/>
              </a:xfrm>
              <a:prstGeom prst="rect">
                <a:avLst/>
              </a:prstGeom>
              <a:blipFill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0773755-D89B-4E7F-AC58-F0EF79CD75C7}"/>
                  </a:ext>
                </a:extLst>
              </p:cNvPr>
              <p:cNvSpPr txBox="1"/>
              <p:nvPr/>
            </p:nvSpPr>
            <p:spPr>
              <a:xfrm>
                <a:off x="0" y="1512823"/>
                <a:ext cx="31540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 = F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</a:t>
                </a: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0773755-D89B-4E7F-AC58-F0EF79CD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2823"/>
                <a:ext cx="3154017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2B151A2-9D50-458E-AA8B-52E63B6233DC}"/>
                  </a:ext>
                </a:extLst>
              </p:cNvPr>
              <p:cNvSpPr txBox="1"/>
              <p:nvPr/>
            </p:nvSpPr>
            <p:spPr>
              <a:xfrm>
                <a:off x="927652" y="3504544"/>
                <a:ext cx="6096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F2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611,11</a:t>
                </a:r>
                <a:r>
                  <a:rPr lang="pt-BR" sz="2000" b="1" dirty="0"/>
                  <a:t>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 = 1222,22 N</a:t>
                </a:r>
              </a:p>
              <a:p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M2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1222,22</a:t>
                </a:r>
                <a:r>
                  <a:rPr lang="pt-BR" sz="2000" b="1" dirty="0"/>
                  <a:t>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0,1475 = 180,28 </a:t>
                </a:r>
                <a:r>
                  <a:rPr lang="pt-BR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Nm</a:t>
                </a:r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2B151A2-9D50-458E-AA8B-52E63B623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3504544"/>
                <a:ext cx="6096000" cy="707886"/>
              </a:xfrm>
              <a:prstGeom prst="rect">
                <a:avLst/>
              </a:prstGeom>
              <a:blipFill>
                <a:blip r:embed="rId5"/>
                <a:stretch>
                  <a:fillRect l="-1000" t="-6034" b="-13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A8503860-9E89-4566-A776-29CA9D534CB3}"/>
              </a:ext>
            </a:extLst>
          </p:cNvPr>
          <p:cNvSpPr txBox="1"/>
          <p:nvPr/>
        </p:nvSpPr>
        <p:spPr>
          <a:xfrm>
            <a:off x="927652" y="4408960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Força com fator de segurança =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Momento com fator de segurança = 2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D9558C9-62BC-4D00-BB6F-6E6DA77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13</a:t>
            </a:fld>
            <a:endParaRPr lang="pt-BR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B09E7877-37D7-42BE-8786-E65288DA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1D5D3A-0D16-40DE-A965-B02CDA869A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3652" y="1618460"/>
            <a:ext cx="4744278" cy="30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0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0F75A3D-2DBF-46D7-8AE8-E8CE29B5E0BD}"/>
              </a:ext>
            </a:extLst>
          </p:cNvPr>
          <p:cNvSpPr txBox="1"/>
          <p:nvPr/>
        </p:nvSpPr>
        <p:spPr>
          <a:xfrm>
            <a:off x="569844" y="3329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Cálculo de flexão no final da haste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59313C-2F4D-4134-98BC-CC79158FDE25}"/>
              </a:ext>
            </a:extLst>
          </p:cNvPr>
          <p:cNvSpPr txBox="1"/>
          <p:nvPr/>
        </p:nvSpPr>
        <p:spPr>
          <a:xfrm>
            <a:off x="689113" y="10694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M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= 90,13Nm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218EC2-E241-4BE1-A508-F5D9C4AD7C53}"/>
              </a:ext>
            </a:extLst>
          </p:cNvPr>
          <p:cNvSpPr txBox="1"/>
          <p:nvPr/>
        </p:nvSpPr>
        <p:spPr>
          <a:xfrm>
            <a:off x="689113" y="144221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C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= 12,5 mm = 0,0125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CF1468-96F4-4878-B20A-44958C418153}"/>
                  </a:ext>
                </a:extLst>
              </p:cNvPr>
              <p:cNvSpPr txBox="1"/>
              <p:nvPr/>
            </p:nvSpPr>
            <p:spPr>
              <a:xfrm>
                <a:off x="689113" y="177247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latin typeface="Arial" panose="020B0604020202020204" pitchFamily="34" charset="0"/>
                    <a:cs typeface="Arial" pitchFamily="34" charset="0"/>
                  </a:rPr>
                  <a:t>I </a:t>
                </a:r>
                <a:r>
                  <a:rPr lang="pt-BR" sz="2000" dirty="0">
                    <a:latin typeface="Arial" panose="020B0604020202020204" pitchFamily="34" charset="0"/>
                    <a:cs typeface="Arial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1,92.10</m:t>
                    </m:r>
                    <m:r>
                      <a:rPr lang="pt-BR" sz="2000" b="0" i="1" baseline="30000">
                        <a:latin typeface="Cambria Math" panose="02040503050406030204" pitchFamily="18" charset="0"/>
                      </a:rPr>
                      <m:t>_7</m:t>
                    </m:r>
                  </m:oMath>
                </a14:m>
                <a:r>
                  <a:rPr lang="pt-BR" sz="2000" baseline="30000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pt-BR" sz="2000" baseline="30000" dirty="0"/>
                  <a:t> </a:t>
                </a:r>
                <a14:m>
                  <m:oMath xmlns:m="http://schemas.openxmlformats.org/officeDocument/2006/math">
                    <m:r>
                      <a:rPr lang="pt-BR" sz="2000" i="1" baseline="300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8CF1468-96F4-4878-B20A-44958C418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1772471"/>
                <a:ext cx="6096000" cy="400110"/>
              </a:xfrm>
              <a:prstGeom prst="rect">
                <a:avLst/>
              </a:prstGeom>
              <a:blipFill>
                <a:blip r:embed="rId2"/>
                <a:stretch>
                  <a:fillRect l="-1000" t="-7692" b="-2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9E2BE06-B7FA-40E1-99D4-0789F5CCD5F4}"/>
                  </a:ext>
                </a:extLst>
              </p:cNvPr>
              <p:cNvSpPr txBox="1"/>
              <p:nvPr/>
            </p:nvSpPr>
            <p:spPr>
              <a:xfrm>
                <a:off x="689113" y="2362835"/>
                <a:ext cx="6851374" cy="565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dirty="0" smtClean="0">
                        <a:latin typeface="Arial" panose="020B0604020202020204" pitchFamily="34" charset="0"/>
                        <a:cs typeface="Arial" pitchFamily="34" charset="0"/>
                      </a:rPr>
                      <m:t>Ʈ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den>
                    </m:f>
                  </m:oMath>
                </a14:m>
                <a:r>
                  <a:rPr lang="pt-BR" sz="2000" b="1" dirty="0">
                    <a:latin typeface="Arial" pitchFamily="34" charset="0"/>
                    <a:cs typeface="Arial" pitchFamily="34" charset="0"/>
                  </a:rPr>
                  <a:t>   Ʈ</a:t>
                </a:r>
                <a:r>
                  <a:rPr lang="pt-BR" sz="20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𝟗𝟎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pt-BR" sz="2000" b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𝟎𝟏𝟐𝟓</m:t>
                        </m:r>
                      </m:num>
                      <m:den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𝟗𝟐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pt-BR" sz="2000" b="1" i="1" baseline="3000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sz="2000" b="1" i="1" baseline="3000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m:rPr>
                        <m:nor/>
                      </m:rPr>
                      <a:rPr lang="pt-BR" sz="2000" b="1" dirty="0">
                        <a:latin typeface="Arial" pitchFamily="34" charset="0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BR" sz="2000" b="1" i="0" dirty="0" smtClean="0">
                        <a:latin typeface="Arial" pitchFamily="34" charset="0"/>
                        <a:cs typeface="Arial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pt-BR" sz="2000" b="1" dirty="0">
                        <a:latin typeface="Arial" pitchFamily="34" charset="0"/>
                        <a:cs typeface="Arial" pitchFamily="34" charset="0"/>
                      </a:rPr>
                      <m:t>Ʈ</m:t>
                    </m:r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200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5,866,088</m:t>
                    </m:r>
                    <m:r>
                      <m:rPr>
                        <m:nor/>
                      </m:rPr>
                      <a:rPr lang="pt-BR" sz="200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Pa</m:t>
                    </m:r>
                    <m:r>
                      <m:rPr>
                        <m:nor/>
                      </m:rPr>
                      <a:rPr lang="pt-BR" sz="2000" dirty="0">
                        <a:latin typeface="Arial" pitchFamily="34" charset="0"/>
                        <a:cs typeface="Arial" pitchFamily="34" charset="0"/>
                      </a:rPr>
                      <m:t>  = </m:t>
                    </m:r>
                    <m:r>
                      <m:rPr>
                        <m:nor/>
                      </m:rPr>
                      <a:rPr lang="pt-BR" sz="2000" i="0" dirty="0" smtClean="0">
                        <a:latin typeface="Arial" pitchFamily="34" charset="0"/>
                        <a:cs typeface="Arial" pitchFamily="34" charset="0"/>
                      </a:rPr>
                      <m:t>5,87</m:t>
                    </m:r>
                    <m:r>
                      <m:rPr>
                        <m:nor/>
                      </m:rPr>
                      <a:rPr lang="pt-BR" sz="2000" dirty="0">
                        <a:latin typeface="Arial" pitchFamily="34" charset="0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pt-BR" sz="2000" dirty="0">
                        <a:latin typeface="Arial" pitchFamily="34" charset="0"/>
                        <a:cs typeface="Arial" pitchFamily="34" charset="0"/>
                      </a:rPr>
                      <m:t>MPa</m:t>
                    </m:r>
                    <m:r>
                      <m:rPr>
                        <m:nor/>
                      </m:rPr>
                      <a:rPr lang="pt-BR" sz="2000" dirty="0">
                        <a:latin typeface="Arial" pitchFamily="34" charset="0"/>
                        <a:cs typeface="Arial" pitchFamily="34" charset="0"/>
                      </a:rPr>
                      <m:t>  </m:t>
                    </m:r>
                  </m:oMath>
                </a14:m>
                <a:endParaRPr lang="pt-BR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9E2BE06-B7FA-40E1-99D4-0789F5CC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2362835"/>
                <a:ext cx="6851374" cy="565219"/>
              </a:xfrm>
              <a:prstGeom prst="rect">
                <a:avLst/>
              </a:prstGeom>
              <a:blipFill>
                <a:blip r:embed="rId3"/>
                <a:stretch>
                  <a:fillRect b="-3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9DC5D7B-10E4-46D4-9BB6-2EF39EB41B9E}"/>
                  </a:ext>
                </a:extLst>
              </p:cNvPr>
              <p:cNvSpPr txBox="1"/>
              <p:nvPr/>
            </p:nvSpPr>
            <p:spPr>
              <a:xfrm>
                <a:off x="689113" y="3118308"/>
                <a:ext cx="6096000" cy="767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i="0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I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³</m:t>
                        </m:r>
                      </m:num>
                      <m:den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pt-BR" sz="2000" b="1" dirty="0">
                    <a:latin typeface="Arial" pitchFamily="34" charset="0"/>
                    <a:cs typeface="Arial" pitchFamily="34" charset="0"/>
                  </a:rPr>
                  <a:t>     </a:t>
                </a:r>
                <a:r>
                  <a:rPr lang="pt-BR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I</a:t>
                </a:r>
                <a:r>
                  <a:rPr lang="pt-BR" sz="20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𝟏𝟒𝟕𝟓</m:t>
                        </m:r>
                        <m:r>
                          <a:rPr lang="pt-BR" sz="2000" b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𝟎𝟐𝟓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³</m:t>
                        </m:r>
                      </m:num>
                      <m:den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pt-BR" sz="2000" b="1" dirty="0">
                    <a:latin typeface="Arial" pitchFamily="34" charset="0"/>
                    <a:cs typeface="Arial" pitchFamily="34" charset="0"/>
                  </a:rPr>
                  <a:t>    </a:t>
                </a:r>
                <a:r>
                  <a:rPr lang="pt-BR" sz="2000" dirty="0">
                    <a:latin typeface="Arial" pitchFamily="34" charset="0"/>
                    <a:cs typeface="Arial" pitchFamily="34" charset="0"/>
                  </a:rPr>
                  <a:t>=</a:t>
                </a:r>
                <a:r>
                  <a:rPr lang="pt-BR" sz="2000" b="1" dirty="0">
                    <a:latin typeface="Arial" pitchFamily="34" charset="0"/>
                    <a:cs typeface="Arial" pitchFamily="34" charset="0"/>
                  </a:rPr>
                  <a:t>    </a:t>
                </a:r>
                <a:r>
                  <a:rPr lang="pt-BR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1,92.10</m:t>
                    </m:r>
                    <m:r>
                      <a:rPr lang="pt-BR" sz="2000" b="0" i="1" baseline="30000">
                        <a:latin typeface="Cambria Math" panose="02040503050406030204" pitchFamily="18" charset="0"/>
                      </a:rPr>
                      <m:t>_7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pt-BR" sz="2000" baseline="30000" dirty="0"/>
                  <a:t> </a:t>
                </a:r>
                <a14:m>
                  <m:oMath xmlns:m="http://schemas.openxmlformats.org/officeDocument/2006/math">
                    <m:r>
                      <a:rPr lang="pt-BR" sz="2000" b="0" i="1" baseline="300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pt-BR" sz="2000" b="1" baseline="30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9DC5D7B-10E4-46D4-9BB6-2EF39EB4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3118308"/>
                <a:ext cx="6096000" cy="767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9591832-8DC9-4AF5-B066-BBE1CF962539}"/>
                  </a:ext>
                </a:extLst>
              </p:cNvPr>
              <p:cNvSpPr txBox="1"/>
              <p:nvPr/>
            </p:nvSpPr>
            <p:spPr>
              <a:xfrm>
                <a:off x="689113" y="3794973"/>
                <a:ext cx="60960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dirty="0" smtClean="0">
                        <a:latin typeface="Arial" panose="020B0604020202020204" pitchFamily="34" charset="0"/>
                        <a:cs typeface="Arial" pitchFamily="34" charset="0"/>
                      </a:rPr>
                      <m:t>Ʈ</m:t>
                    </m:r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5,87</a:t>
                </a:r>
                <a:r>
                  <a:rPr lang="pt-BR" sz="2000" b="1" dirty="0"/>
                  <a:t> </a:t>
                </a:r>
                <a14:m>
                  <m:oMath xmlns:m="http://schemas.openxmlformats.org/officeDocument/2006/math">
                    <m:r>
                      <a:rPr lang="pt-BR" sz="2000" b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 = 11,74MPa</a:t>
                </a:r>
              </a:p>
              <a:p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Momento </a:t>
                </a:r>
              </a:p>
              <a:p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Distancia da linha neutra até a extremidade</a:t>
                </a:r>
              </a:p>
              <a:p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Momento de inercia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dirty="0" smtClean="0">
                        <a:latin typeface="Arial" panose="020B0604020202020204" pitchFamily="34" charset="0"/>
                        <a:cs typeface="Arial" pitchFamily="34" charset="0"/>
                      </a:rPr>
                      <m:t>Ʈ</m:t>
                    </m:r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 =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tensão de flexão com fator de segurança 2 </a:t>
                </a:r>
              </a:p>
              <a:p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9591832-8DC9-4AF5-B066-BBE1CF962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" y="3794973"/>
                <a:ext cx="6096000" cy="2246769"/>
              </a:xfrm>
              <a:prstGeom prst="rect">
                <a:avLst/>
              </a:prstGeom>
              <a:blipFill>
                <a:blip r:embed="rId5"/>
                <a:stretch>
                  <a:fillRect l="-1000" t="-19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BC01546-6632-4DE8-A108-DC433D41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14</a:t>
            </a:fld>
            <a:endParaRPr lang="pt-BR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597CA6D0-9624-489D-B716-6A033E90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03F0F5-DC99-41EC-ADCB-DA4EC6A52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643" y="3604591"/>
            <a:ext cx="4909892" cy="26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5C0F46-C193-401E-909D-759E5BE43C73}"/>
              </a:ext>
            </a:extLst>
          </p:cNvPr>
          <p:cNvSpPr txBox="1"/>
          <p:nvPr/>
        </p:nvSpPr>
        <p:spPr>
          <a:xfrm>
            <a:off x="450574" y="504447"/>
            <a:ext cx="6559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Cálculo de tensão de cisalhamento nos dentes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1662D3-6A05-4B18-9F11-892F52C0F7C3}"/>
                  </a:ext>
                </a:extLst>
              </p:cNvPr>
              <p:cNvSpPr txBox="1"/>
              <p:nvPr/>
            </p:nvSpPr>
            <p:spPr>
              <a:xfrm>
                <a:off x="914400" y="1657386"/>
                <a:ext cx="6096000" cy="560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latin typeface="Arial" panose="020B0604020202020204" pitchFamily="34" charset="0"/>
                    <a:cs typeface="Arial" pitchFamily="34" charset="0"/>
                  </a:rPr>
                  <a:t>M = F </a:t>
                </a:r>
                <a14:m>
                  <m:oMath xmlns:m="http://schemas.openxmlformats.org/officeDocument/2006/math">
                    <m:r>
                      <a:rPr lang="pt-BR" sz="2000" b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pt-BR" sz="2000" b="1" dirty="0">
                    <a:latin typeface="Arial" panose="020B0604020202020204" pitchFamily="34" charset="0"/>
                    <a:cs typeface="Arial" pitchFamily="34" charset="0"/>
                  </a:rPr>
                  <a:t> d   F =</a:t>
                </a:r>
                <a:r>
                  <a:rPr lang="pt-BR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0,0325</m:t>
                        </m:r>
                      </m:den>
                    </m:f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itchFamily="34" charset="0"/>
                  </a:rPr>
                  <a:t> = 3384,62 N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1662D3-6A05-4B18-9F11-892F52C0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57386"/>
                <a:ext cx="6096000" cy="560666"/>
              </a:xfrm>
              <a:prstGeom prst="rect">
                <a:avLst/>
              </a:prstGeom>
              <a:blipFill>
                <a:blip r:embed="rId2"/>
                <a:stretch>
                  <a:fillRect l="-1000" b="-1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7037716-3C1B-4A26-9C46-AAD2FC045D16}"/>
                  </a:ext>
                </a:extLst>
              </p:cNvPr>
              <p:cNvSpPr txBox="1"/>
              <p:nvPr/>
            </p:nvSpPr>
            <p:spPr>
              <a:xfrm>
                <a:off x="914399" y="2225037"/>
                <a:ext cx="6308035" cy="537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dirty="0" smtClean="0">
                        <a:latin typeface="Arial" panose="020B0604020202020204" pitchFamily="34" charset="0"/>
                        <a:cs typeface="Arial" pitchFamily="34" charset="0"/>
                      </a:rPr>
                      <m:t>Ʈ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</m:oMath>
                </a14:m>
                <a:r>
                  <a:rPr lang="pt-BR" sz="2000" b="1" dirty="0">
                    <a:latin typeface="Arial" pitchFamily="34" charset="0"/>
                    <a:cs typeface="Arial" pitchFamily="34" charset="0"/>
                  </a:rPr>
                  <a:t>     Ʈ</a:t>
                </a:r>
                <a:r>
                  <a:rPr lang="pt-BR" sz="2000" dirty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𝟑𝟑𝟖𝟒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𝟔𝟐</m:t>
                        </m:r>
                      </m:num>
                      <m:den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latin typeface="Arial" panose="020B0604020202020204" pitchFamily="34" charset="0"/>
                            <a:cs typeface="Arial" pitchFamily="34" charset="0"/>
                          </a:rPr>
                          <m:t>−5</m:t>
                        </m:r>
                      </m:den>
                    </m:f>
                  </m:oMath>
                </a14:m>
                <a:r>
                  <a:rPr lang="pt-BR" sz="2000" b="1" dirty="0">
                    <a:latin typeface="Arial" pitchFamily="34" charset="0"/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pt-BR" sz="20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410.106</m:t>
                    </m:r>
                    <m:r>
                      <a:rPr lang="pt-BR" sz="2000" b="0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0" i="1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pt-BR" sz="2000" dirty="0">
                    <a:latin typeface="Arial" pitchFamily="34" charset="0"/>
                    <a:cs typeface="Arial" pitchFamily="34" charset="0"/>
                  </a:rPr>
                  <a:t>   = 56,410 MPa                                         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7037716-3C1B-4A26-9C46-AAD2FC045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225037"/>
                <a:ext cx="6308035" cy="537583"/>
              </a:xfrm>
              <a:prstGeom prst="rect">
                <a:avLst/>
              </a:prstGeom>
              <a:blipFill>
                <a:blip r:embed="rId3"/>
                <a:stretch>
                  <a:fillRect r="-41353" b="-6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FED838-831F-45EA-96DD-FFD72EF36186}"/>
              </a:ext>
            </a:extLst>
          </p:cNvPr>
          <p:cNvSpPr txBox="1"/>
          <p:nvPr/>
        </p:nvSpPr>
        <p:spPr>
          <a:xfrm>
            <a:off x="914400" y="291631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itchFamily="34" charset="0"/>
                <a:cs typeface="Arial" pitchFamily="34" charset="0"/>
              </a:rPr>
              <a:t>Ʈ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= Tensão de Cisalhamento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722AAC8-A559-4914-A559-DD304FA8ABCB}"/>
                  </a:ext>
                </a:extLst>
              </p:cNvPr>
              <p:cNvSpPr txBox="1"/>
              <p:nvPr/>
            </p:nvSpPr>
            <p:spPr>
              <a:xfrm>
                <a:off x="914400" y="3429000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itchFamily="34" charset="0"/>
                  </a:rPr>
                  <a:t>A</a:t>
                </a: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= Area= 5</a:t>
                </a:r>
                <a:r>
                  <a:rPr lang="pt-BR" sz="2000" b="1" dirty="0"/>
                  <a:t> 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12= 60mm</a:t>
                </a:r>
                <a:r>
                  <a:rPr lang="en-US" sz="2000" baseline="30000" dirty="0">
                    <a:latin typeface="Arial" panose="020B0604020202020204" pitchFamily="34" charset="0"/>
                    <a:cs typeface="Arial" pitchFamily="34" charset="0"/>
                  </a:rPr>
                  <a:t>2</a:t>
                </a: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 = 6</a:t>
                </a:r>
                <a14:m>
                  <m:oMath xmlns:m="http://schemas.openxmlformats.org/officeDocument/2006/math">
                    <m:r>
                      <a:rPr lang="pt-BR" sz="2000" b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10</a:t>
                </a:r>
                <a:r>
                  <a:rPr lang="en-US" sz="2000" baseline="30000" dirty="0">
                    <a:latin typeface="Arial" panose="020B0604020202020204" pitchFamily="34" charset="0"/>
                    <a:cs typeface="Arial" pitchFamily="34" charset="0"/>
                  </a:rPr>
                  <a:t>-5</a:t>
                </a:r>
                <a:r>
                  <a:rPr lang="en-US" sz="2000" dirty="0">
                    <a:latin typeface="Arial" panose="020B0604020202020204" pitchFamily="34" charset="0"/>
                    <a:cs typeface="Arial" pitchFamily="34" charset="0"/>
                  </a:rPr>
                  <a:t> m</a:t>
                </a:r>
                <a:r>
                  <a:rPr lang="en-US" sz="2000" baseline="30000" dirty="0">
                    <a:latin typeface="Arial" panose="020B0604020202020204" pitchFamily="34" charset="0"/>
                    <a:cs typeface="Arial" pitchFamily="34" charset="0"/>
                  </a:rPr>
                  <a:t>2</a:t>
                </a:r>
                <a:endParaRPr lang="pt-BR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722AAC8-A559-4914-A559-DD304FA8A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l="-1000" t="-10769" b="-2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7DA2BD98-9558-45EF-9319-2B02B50C7972}"/>
              </a:ext>
            </a:extLst>
          </p:cNvPr>
          <p:cNvSpPr txBox="1"/>
          <p:nvPr/>
        </p:nvSpPr>
        <p:spPr>
          <a:xfrm>
            <a:off x="914399" y="4056318"/>
            <a:ext cx="7805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Supondo que a Tensão se distribui, em apenas 2 dentes da chave</a:t>
            </a:r>
            <a:r>
              <a:rPr lang="pt-BR" sz="1800" dirty="0">
                <a:latin typeface="Arial" panose="020B0604020202020204" pitchFamily="34" charset="0"/>
                <a:cs typeface="Arial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AF21AF-8927-4704-BD7D-67B9D9253CE9}"/>
                  </a:ext>
                </a:extLst>
              </p:cNvPr>
              <p:cNvSpPr txBox="1"/>
              <p:nvPr/>
            </p:nvSpPr>
            <p:spPr>
              <a:xfrm>
                <a:off x="927652" y="5200614"/>
                <a:ext cx="6096000" cy="540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8872" indent="0">
                  <a:buNone/>
                </a:pPr>
                <a:r>
                  <a:rPr lang="pt-BR" sz="2000" b="1" dirty="0">
                    <a:latin typeface="Arial" pitchFamily="34" charset="0"/>
                    <a:cs typeface="Arial" pitchFamily="34" charset="0"/>
                  </a:rPr>
                  <a:t>Ʈ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56,470</m:t>
                        </m:r>
                      </m:num>
                      <m:den>
                        <m:r>
                          <a:rPr lang="pt-BR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itchFamily="34" charset="0"/>
                  </a:rPr>
                  <a:t> = 28,205 MPa</a:t>
                </a: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9AF21AF-8927-4704-BD7D-67B9D9253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5200614"/>
                <a:ext cx="6096000" cy="540020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A018645-DD89-4372-B0C2-30E40E01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2054C870-2C57-42BA-B626-93219AB59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8050C3-CD9F-4B4F-B8FD-7D917AA31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6130" y="504447"/>
            <a:ext cx="2557670" cy="33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3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1AE4298-D693-4E94-BEB0-823BED4158BB}"/>
              </a:ext>
            </a:extLst>
          </p:cNvPr>
          <p:cNvSpPr txBox="1"/>
          <p:nvPr/>
        </p:nvSpPr>
        <p:spPr>
          <a:xfrm>
            <a:off x="530086" y="206923"/>
            <a:ext cx="75344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Cálculo de margem de segurança para cisalhamento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9DFC87-51A8-42BB-9496-663E22E550C9}"/>
              </a:ext>
            </a:extLst>
          </p:cNvPr>
          <p:cNvSpPr txBox="1"/>
          <p:nvPr/>
        </p:nvSpPr>
        <p:spPr>
          <a:xfrm>
            <a:off x="901148" y="12948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Ʈs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= 415 MPa </a:t>
            </a:r>
            <a:endParaRPr lang="pt-BR" sz="2000" i="1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2BD3A9-3DD9-4F71-B7E7-FB37200C0779}"/>
              </a:ext>
            </a:extLst>
          </p:cNvPr>
          <p:cNvSpPr txBox="1"/>
          <p:nvPr/>
        </p:nvSpPr>
        <p:spPr>
          <a:xfrm>
            <a:off x="901148" y="164737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Ʈdente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=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28,205 MPa</a:t>
            </a:r>
          </a:p>
          <a:p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Ʈhaste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=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5,87 MPa</a:t>
            </a:r>
          </a:p>
          <a:p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AE77554-E139-414F-8980-5FA7C77D6EAF}"/>
                  </a:ext>
                </a:extLst>
              </p:cNvPr>
              <p:cNvSpPr txBox="1"/>
              <p:nvPr/>
            </p:nvSpPr>
            <p:spPr>
              <a:xfrm>
                <a:off x="887898" y="2356149"/>
                <a:ext cx="6096000" cy="2141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Msdente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1−( 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dirty="0">
                            <a:latin typeface="Arial" panose="020B0604020202020204" pitchFamily="34" charset="0"/>
                            <a:cs typeface="Arial" pitchFamily="34" charset="0"/>
                          </a:rPr>
                          <m:t>Ʈ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dirty="0">
                            <a:latin typeface="Arial" panose="020B0604020202020204" pitchFamily="34" charset="0"/>
                            <a:cs typeface="Arial" pitchFamily="34" charset="0"/>
                          </a:rPr>
                          <m:t>Ʈ</m:t>
                        </m:r>
                        <m:r>
                          <m:rPr>
                            <m:sty m:val="p"/>
                          </m:rPr>
                          <a:rPr lang="pt-BR" sz="2000" b="0" i="0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s</m:t>
                        </m:r>
                      </m:den>
                    </m:f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1-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28,205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415</m:t>
                        </m:r>
                      </m:den>
                    </m:f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) = 0,932 = 93,2%</a:t>
                </a:r>
              </a:p>
              <a:p>
                <a:endParaRPr lang="pt-B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Msh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𝐚𝐬𝐭𝐞</m:t>
                    </m:r>
                    <m:r>
                      <a:rPr lang="pt-BR" sz="2000" b="1" i="1">
                        <a:latin typeface="Cambria Math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1−( 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dirty="0">
                            <a:latin typeface="Arial" panose="020B0604020202020204" pitchFamily="34" charset="0"/>
                            <a:cs typeface="Arial" pitchFamily="34" charset="0"/>
                          </a:rPr>
                          <m:t>Ʈ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dirty="0">
                            <a:latin typeface="Arial" panose="020B0604020202020204" pitchFamily="34" charset="0"/>
                            <a:cs typeface="Arial" pitchFamily="34" charset="0"/>
                          </a:rPr>
                          <m:t>Ʈ</m:t>
                        </m:r>
                        <m:r>
                          <m:rPr>
                            <m:sty m:val="p"/>
                          </m:rPr>
                          <a:rPr lang="pt-BR" sz="2000" b="0" i="0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s</m:t>
                        </m:r>
                      </m:den>
                    </m:f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1-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5,87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415</m:t>
                        </m:r>
                      </m:den>
                    </m:f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) = 0,986 = 98,6%</a:t>
                </a:r>
              </a:p>
              <a:p>
                <a:endParaRPr lang="pt-B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AE77554-E139-414F-8980-5FA7C77D6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98" y="2356149"/>
                <a:ext cx="6096000" cy="2141099"/>
              </a:xfrm>
              <a:prstGeom prst="rect">
                <a:avLst/>
              </a:prstGeom>
              <a:blipFill>
                <a:blip r:embed="rId2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87B2D6-6494-4138-8750-325AE70BC685}"/>
              </a:ext>
            </a:extLst>
          </p:cNvPr>
          <p:cNvSpPr txBox="1"/>
          <p:nvPr/>
        </p:nvSpPr>
        <p:spPr>
          <a:xfrm>
            <a:off x="781878" y="3994906"/>
            <a:ext cx="4426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Ʈs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= Tensão de escoamento</a:t>
            </a:r>
            <a:endParaRPr lang="pt-BR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D16979-4404-4309-900B-8B20CA9DE17D}"/>
              </a:ext>
            </a:extLst>
          </p:cNvPr>
          <p:cNvSpPr txBox="1"/>
          <p:nvPr/>
        </p:nvSpPr>
        <p:spPr>
          <a:xfrm>
            <a:off x="781878" y="43807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Ʈdente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= Tensão no dente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B274995-0946-4F47-908A-65127ADF365F}"/>
              </a:ext>
            </a:extLst>
          </p:cNvPr>
          <p:cNvSpPr txBox="1"/>
          <p:nvPr/>
        </p:nvSpPr>
        <p:spPr>
          <a:xfrm>
            <a:off x="781878" y="4753649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Msdente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Margem de segurança no dente</a:t>
            </a:r>
          </a:p>
          <a:p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Mshaste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Margem de segurança na haste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B560C-6D39-4D77-BA20-066532B1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5AC2089D-D27F-4192-9B8E-55BA156C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8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54A4070-46B3-47F0-8D8F-E6965835BBA8}"/>
              </a:ext>
            </a:extLst>
          </p:cNvPr>
          <p:cNvSpPr txBox="1"/>
          <p:nvPr/>
        </p:nvSpPr>
        <p:spPr>
          <a:xfrm>
            <a:off x="344555" y="438186"/>
            <a:ext cx="7211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Calculo de margem de segurança para ruptura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4763D7-8894-4C80-B403-F2841BED20ED}"/>
              </a:ext>
            </a:extLst>
          </p:cNvPr>
          <p:cNvSpPr txBox="1"/>
          <p:nvPr/>
        </p:nvSpPr>
        <p:spPr>
          <a:xfrm>
            <a:off x="1060174" y="149836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Ʈ </a:t>
            </a:r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Rup</a:t>
            </a:r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= 670 MPa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B0894F9-FFC1-4188-9F93-ECB02E96178B}"/>
                  </a:ext>
                </a:extLst>
              </p:cNvPr>
              <p:cNvSpPr txBox="1"/>
              <p:nvPr/>
            </p:nvSpPr>
            <p:spPr>
              <a:xfrm>
                <a:off x="1060174" y="1868556"/>
                <a:ext cx="6096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2000" b="1" dirty="0">
                  <a:latin typeface="Arial" panose="020B0604020202020204" pitchFamily="34" charset="0"/>
                  <a:cs typeface="Arial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dirty="0" smtClean="0">
                        <a:latin typeface="Arial" panose="020B0604020202020204" pitchFamily="34" charset="0"/>
                        <a:cs typeface="Arial" pitchFamily="34" charset="0"/>
                      </a:rPr>
                      <m:t>Ʈ</m:t>
                    </m:r>
                    <m:r>
                      <m:rPr>
                        <m:nor/>
                      </m:rPr>
                      <a:rPr lang="pt-BR" sz="2000" b="1" i="0" dirty="0" smtClean="0">
                        <a:latin typeface="Arial" panose="020B0604020202020204" pitchFamily="34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11,74 MPa 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B0894F9-FFC1-4188-9F93-ECB02E96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4" y="1868556"/>
                <a:ext cx="6096000" cy="707886"/>
              </a:xfrm>
              <a:prstGeom prst="rect">
                <a:avLst/>
              </a:prstGeom>
              <a:blipFill>
                <a:blip r:embed="rId2"/>
                <a:stretch>
                  <a:fillRect l="-500" b="-155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A7D3235-8BAA-4EFF-BBD8-C7813F923AC8}"/>
                  </a:ext>
                </a:extLst>
              </p:cNvPr>
              <p:cNvSpPr txBox="1"/>
              <p:nvPr/>
            </p:nvSpPr>
            <p:spPr>
              <a:xfrm>
                <a:off x="1060174" y="2496950"/>
                <a:ext cx="6096000" cy="932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1800" dirty="0">
                  <a:latin typeface="Arial" panose="020B0604020202020204" pitchFamily="34" charset="0"/>
                  <a:cs typeface="Arial" pitchFamily="34" charset="0"/>
                </a:endParaRPr>
              </a:p>
              <a:p>
                <a:r>
                  <a:rPr lang="pt-BR" sz="2000" b="1" dirty="0" err="1">
                    <a:latin typeface="Arial" panose="020B0604020202020204" pitchFamily="34" charset="0"/>
                    <a:cs typeface="Arial" pitchFamily="34" charset="0"/>
                  </a:rPr>
                  <a:t>Ms</a:t>
                </a:r>
                <a:r>
                  <a:rPr lang="pt-BR" sz="2000" dirty="0">
                    <a:latin typeface="Arial" panose="020B0604020202020204" pitchFamily="34" charset="0"/>
                    <a:cs typeface="Arial" pitchFamily="34" charset="0"/>
                  </a:rPr>
                  <a:t> = 1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dirty="0">
                            <a:latin typeface="Arial" panose="020B0604020202020204" pitchFamily="34" charset="0"/>
                            <a:cs typeface="Arial" pitchFamily="34" charset="0"/>
                          </a:rPr>
                          <m:t>Ʈ</m:t>
                        </m:r>
                        <m:r>
                          <a:rPr lang="pt-BR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dirty="0">
                            <a:latin typeface="Arial" panose="020B0604020202020204" pitchFamily="34" charset="0"/>
                            <a:cs typeface="Arial" pitchFamily="34" charset="0"/>
                          </a:rPr>
                          <m:t>Ʈ</m:t>
                        </m:r>
                        <m:r>
                          <a:rPr lang="pt-BR" sz="2000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𝒓𝒖𝒑</m:t>
                        </m:r>
                      </m:den>
                    </m:f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 )= </m:t>
                    </m:r>
                  </m:oMath>
                </a14:m>
                <a:r>
                  <a:rPr lang="pt-BR" sz="2000" dirty="0">
                    <a:latin typeface="Arial" panose="020B0604020202020204" pitchFamily="34" charset="0"/>
                    <a:cs typeface="Arial" pitchFamily="34" charset="0"/>
                  </a:rPr>
                  <a:t>1-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11,74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670</m:t>
                        </m:r>
                      </m:den>
                    </m:f>
                    <m:r>
                      <a:rPr lang="pt-BR" sz="20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𝟗𝟖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𝟗𝟖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endParaRPr lang="pt-BR" sz="2000" dirty="0"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A7D3235-8BAA-4EFF-BBD8-C7813F92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4" y="2496950"/>
                <a:ext cx="6096000" cy="932050"/>
              </a:xfrm>
              <a:prstGeom prst="rect">
                <a:avLst/>
              </a:prstGeom>
              <a:blipFill>
                <a:blip r:embed="rId3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CAF3CEB4-AB88-4243-BBFA-8C0FCDADACCD}"/>
              </a:ext>
            </a:extLst>
          </p:cNvPr>
          <p:cNvSpPr txBox="1"/>
          <p:nvPr/>
        </p:nvSpPr>
        <p:spPr>
          <a:xfrm>
            <a:off x="1060174" y="396327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itchFamily="34" charset="0"/>
              </a:rPr>
              <a:t>Ʈ </a:t>
            </a:r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Rup</a:t>
            </a:r>
            <a:r>
              <a:rPr lang="pt-BR" sz="2000" dirty="0">
                <a:latin typeface="Arial" panose="020B0604020202020204" pitchFamily="34" charset="0"/>
                <a:cs typeface="Arial" pitchFamily="34" charset="0"/>
              </a:rPr>
              <a:t> = Tensão de Ruptura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38CCE4E-ECC4-4960-9237-63571B458CFB}"/>
                  </a:ext>
                </a:extLst>
              </p:cNvPr>
              <p:cNvSpPr txBox="1"/>
              <p:nvPr/>
            </p:nvSpPr>
            <p:spPr>
              <a:xfrm>
                <a:off x="1060174" y="4558373"/>
                <a:ext cx="52346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b="1" dirty="0" smtClean="0">
                        <a:latin typeface="Arial" panose="020B0604020202020204" pitchFamily="34" charset="0"/>
                        <a:cs typeface="Arial" pitchFamily="34" charset="0"/>
                      </a:rPr>
                      <m:t>Ʈ</m:t>
                    </m:r>
                    <m:r>
                      <m:rPr>
                        <m:nor/>
                      </m:rPr>
                      <a:rPr lang="pt-BR" sz="2000" b="1" i="0" dirty="0" smtClean="0">
                        <a:latin typeface="Arial" panose="020B0604020202020204" pitchFamily="34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pt-BR" sz="2000" dirty="0"/>
                  <a:t> </a:t>
                </a:r>
                <a:r>
                  <a:rPr lang="pt-B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pt-BR" sz="2000" b="1" dirty="0"/>
                  <a:t> </a:t>
                </a:r>
                <a:r>
                  <a:rPr lang="pt-BR" sz="2000" dirty="0"/>
                  <a:t>Tensão da haste com fator de segurança 2  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38CCE4E-ECC4-4960-9237-63571B458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4" y="4558373"/>
                <a:ext cx="5234609" cy="400110"/>
              </a:xfrm>
              <a:prstGeom prst="rect">
                <a:avLst/>
              </a:prstGeom>
              <a:blipFill>
                <a:blip r:embed="rId4"/>
                <a:stretch>
                  <a:fillRect l="-582" t="-10769" b="-2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8CAA6F-E139-44AF-B140-0F33A8990F96}"/>
              </a:ext>
            </a:extLst>
          </p:cNvPr>
          <p:cNvSpPr txBox="1"/>
          <p:nvPr/>
        </p:nvSpPr>
        <p:spPr>
          <a:xfrm>
            <a:off x="1060174" y="515347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 err="1">
                <a:latin typeface="Arial" panose="020B0604020202020204" pitchFamily="34" charset="0"/>
                <a:cs typeface="Arial" pitchFamily="34" charset="0"/>
              </a:rPr>
              <a:t>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= Margem de segurança</a:t>
            </a:r>
            <a:endParaRPr lang="pt-BR" sz="2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C73CCF-D5D8-438D-8E2D-64FA3749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17</a:t>
            </a:fld>
            <a:endParaRPr lang="pt-BR"/>
          </a:p>
        </p:txBody>
      </p:sp>
      <p:pic>
        <p:nvPicPr>
          <p:cNvPr id="14" name="Imagem 1" descr="Fatec Aerodesign">
            <a:extLst>
              <a:ext uri="{FF2B5EF4-FFF2-40B4-BE49-F238E27FC236}">
                <a16:creationId xmlns:a16="http://schemas.microsoft.com/office/drawing/2014/main" id="{8D93B474-E053-4A00-876C-6D4DCB3C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4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06EFF1B-034E-4423-A58E-6B29BDE78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24" y="2794393"/>
            <a:ext cx="3756952" cy="276881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25013F-6E50-44EE-B233-4FADA656E41B}"/>
              </a:ext>
            </a:extLst>
          </p:cNvPr>
          <p:cNvSpPr txBox="1"/>
          <p:nvPr/>
        </p:nvSpPr>
        <p:spPr>
          <a:xfrm>
            <a:off x="649357" y="4736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6.Evolução do projeto e resultado final.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431C05-ACD0-439D-AF92-ABADBF16F9BE}"/>
              </a:ext>
            </a:extLst>
          </p:cNvPr>
          <p:cNvSpPr txBox="1"/>
          <p:nvPr/>
        </p:nvSpPr>
        <p:spPr>
          <a:xfrm>
            <a:off x="928518" y="167229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Modelagem de croquis</a:t>
            </a: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083380-AFF7-41A9-A331-9F0BF8696863}"/>
              </a:ext>
            </a:extLst>
          </p:cNvPr>
          <p:cNvSpPr txBox="1"/>
          <p:nvPr/>
        </p:nvSpPr>
        <p:spPr>
          <a:xfrm>
            <a:off x="928518" y="222629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Acompanhamento em aula</a:t>
            </a:r>
            <a:endParaRPr lang="pt-BR" sz="2000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926C3F5-B0BC-499E-A965-AC25DE68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18</a:t>
            </a:fld>
            <a:endParaRPr lang="pt-BR"/>
          </a:p>
        </p:txBody>
      </p:sp>
      <p:pic>
        <p:nvPicPr>
          <p:cNvPr id="13" name="Imagem 1" descr="Fatec Aerodesign">
            <a:extLst>
              <a:ext uri="{FF2B5EF4-FFF2-40B4-BE49-F238E27FC236}">
                <a16:creationId xmlns:a16="http://schemas.microsoft.com/office/drawing/2014/main" id="{8BEEE1AB-FC29-4A74-BE88-492CF67BB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FD2106C-D918-4FAB-8083-08DE00625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66" y="2805132"/>
            <a:ext cx="3376051" cy="27688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6209DD-611B-4BF1-AD57-78C18E4D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383" y="2782957"/>
            <a:ext cx="3376051" cy="279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3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6F7462F-0659-4703-BB2C-22F28D136C97}"/>
              </a:ext>
            </a:extLst>
          </p:cNvPr>
          <p:cNvSpPr txBox="1"/>
          <p:nvPr/>
        </p:nvSpPr>
        <p:spPr>
          <a:xfrm>
            <a:off x="651782" y="173481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Desafio</a:t>
            </a:r>
          </a:p>
          <a:p>
            <a:endParaRPr lang="pt-BR" sz="20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Trabalho em equipe</a:t>
            </a:r>
          </a:p>
          <a:p>
            <a:endParaRPr lang="pt-BR" sz="20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Desenvolvimento interpessoal</a:t>
            </a:r>
          </a:p>
          <a:p>
            <a:endParaRPr lang="pt-BR" sz="20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Aprendizado na prática</a:t>
            </a:r>
          </a:p>
          <a:p>
            <a:endParaRPr lang="pt-BR" sz="20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Produto final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4162B9-D3D5-41DA-BAAF-9097FEA34291}"/>
              </a:ext>
            </a:extLst>
          </p:cNvPr>
          <p:cNvSpPr txBox="1"/>
          <p:nvPr/>
        </p:nvSpPr>
        <p:spPr>
          <a:xfrm>
            <a:off x="651782" y="7959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7.Conclusão</a:t>
            </a:r>
          </a:p>
        </p:txBody>
      </p:sp>
      <p:pic>
        <p:nvPicPr>
          <p:cNvPr id="9" name="Imagem 1" descr="Fatec Aerodesign">
            <a:extLst>
              <a:ext uri="{FF2B5EF4-FFF2-40B4-BE49-F238E27FC236}">
                <a16:creationId xmlns:a16="http://schemas.microsoft.com/office/drawing/2014/main" id="{DB18E831-51DC-4949-92E4-B5FBE4E5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6" y="5123187"/>
            <a:ext cx="3245476" cy="15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2" descr="MANUAL DE ORIENTAÇÃO AO ALUNO">
            <a:extLst>
              <a:ext uri="{FF2B5EF4-FFF2-40B4-BE49-F238E27FC236}">
                <a16:creationId xmlns:a16="http://schemas.microsoft.com/office/drawing/2014/main" id="{2D909868-0A54-47CC-A494-C3ACDB66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353" y="5123187"/>
            <a:ext cx="5666704" cy="15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9237939D-F28C-4765-8415-20BEEF12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1B6573-989B-4826-B26F-2D602CB2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5" y="189348"/>
            <a:ext cx="59150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62081F3-2030-42F7-8C61-2D168614DE60}"/>
              </a:ext>
            </a:extLst>
          </p:cNvPr>
          <p:cNvSpPr txBox="1"/>
          <p:nvPr/>
        </p:nvSpPr>
        <p:spPr>
          <a:xfrm>
            <a:off x="2266042" y="478917"/>
            <a:ext cx="182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FDE703-9A9E-4528-BC57-749BF2B0CA27}"/>
              </a:ext>
            </a:extLst>
          </p:cNvPr>
          <p:cNvSpPr txBox="1"/>
          <p:nvPr/>
        </p:nvSpPr>
        <p:spPr>
          <a:xfrm>
            <a:off x="463665" y="1184800"/>
            <a:ext cx="5433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1.Projeto Integrador Transversal</a:t>
            </a:r>
          </a:p>
          <a:p>
            <a:endParaRPr lang="pt-BR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2.Ferramenta e sua necessidade</a:t>
            </a:r>
          </a:p>
          <a:p>
            <a:endParaRPr lang="pt-BR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3.Desenho dimensional da ferramenta</a:t>
            </a:r>
          </a:p>
          <a:p>
            <a:endParaRPr lang="pt-BR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4.Material escolhido para a Ferramenta</a:t>
            </a:r>
          </a:p>
          <a:p>
            <a:endParaRPr lang="pt-BR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5.Desenvolvimento analítico</a:t>
            </a:r>
          </a:p>
          <a:p>
            <a:endParaRPr lang="pt-BR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6.Evolução do projeto e resultado Final</a:t>
            </a: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pt-BR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7.Conclusão</a:t>
            </a:r>
          </a:p>
          <a:p>
            <a:endParaRPr lang="pt-BR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8. Referencias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CE2576-5583-489E-893D-72CA806D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5" y="1335539"/>
            <a:ext cx="4273987" cy="3289470"/>
          </a:xfrm>
          <a:prstGeom prst="rect">
            <a:avLst/>
          </a:prstGeom>
        </p:spPr>
      </p:pic>
      <p:pic>
        <p:nvPicPr>
          <p:cNvPr id="12" name="Imagem 1" descr="Fatec Aerodesign">
            <a:extLst>
              <a:ext uri="{FF2B5EF4-FFF2-40B4-BE49-F238E27FC236}">
                <a16:creationId xmlns:a16="http://schemas.microsoft.com/office/drawing/2014/main" id="{C46436A8-D197-49DE-AE14-DEE2C815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9808A2A-CDDD-4DD7-AE01-B7B86FBC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872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DE296-81BE-4124-90CC-76A6BB60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1" descr="Fatec Aerodesign">
            <a:extLst>
              <a:ext uri="{FF2B5EF4-FFF2-40B4-BE49-F238E27FC236}">
                <a16:creationId xmlns:a16="http://schemas.microsoft.com/office/drawing/2014/main" id="{D9A001A7-6DD3-483E-951F-A3BAB39D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F4A9C25C-63AC-4DA2-9D5C-8D5568A1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588272"/>
            <a:ext cx="10515600" cy="91440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8. Referências</a:t>
            </a: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4BA033E-E163-482B-B765-2465FFD2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253"/>
          </a:xfrm>
        </p:spPr>
        <p:txBody>
          <a:bodyPr/>
          <a:lstStyle/>
          <a:p>
            <a:r>
              <a:rPr lang="pt-BR" dirty="0">
                <a:hlinkClick r:id="rId3"/>
              </a:rPr>
              <a:t>https://www.azom.com/article.aspx?ArticleID=6744</a:t>
            </a:r>
            <a:endParaRPr lang="pt-BR" dirty="0"/>
          </a:p>
          <a:p>
            <a:endParaRPr lang="pt-BR" dirty="0"/>
          </a:p>
          <a:p>
            <a:r>
              <a:rPr lang="en-US" dirty="0">
                <a:hlinkClick r:id="rId4" action="ppaction://hlinkfile"/>
              </a:rPr>
              <a:t>CMM 32-12-96 - Main Landing Gear Leg.pdf</a:t>
            </a:r>
            <a:endParaRPr lang="en-US" dirty="0"/>
          </a:p>
          <a:p>
            <a:endParaRPr lang="en-US" dirty="0"/>
          </a:p>
          <a:p>
            <a:r>
              <a:rPr lang="pt-BR" dirty="0">
                <a:hlinkClick r:id="rId5" action="ppaction://hlinkfile"/>
              </a:rPr>
              <a:t>CMM 32-39-98 - </a:t>
            </a:r>
            <a:r>
              <a:rPr lang="pt-BR" dirty="0" err="1">
                <a:hlinkClick r:id="rId5" action="ppaction://hlinkfile"/>
              </a:rPr>
              <a:t>Brace</a:t>
            </a:r>
            <a:r>
              <a:rPr lang="pt-BR" dirty="0">
                <a:hlinkClick r:id="rId5" action="ppaction://hlinkfile"/>
              </a:rPr>
              <a:t> </a:t>
            </a:r>
            <a:r>
              <a:rPr lang="pt-BR" dirty="0" err="1">
                <a:hlinkClick r:id="rId5" action="ppaction://hlinkfile"/>
              </a:rPr>
              <a:t>Strut</a:t>
            </a:r>
            <a:r>
              <a:rPr lang="pt-BR" dirty="0">
                <a:hlinkClick r:id="rId5" action="ppaction://hlinkfile"/>
              </a:rPr>
              <a:t> Actuator.pdf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58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1C79BC-88C5-4BF2-A32B-00889CB0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3</a:t>
            </a:fld>
            <a:endParaRPr lang="pt-BR"/>
          </a:p>
        </p:txBody>
      </p:sp>
      <p:pic>
        <p:nvPicPr>
          <p:cNvPr id="6" name="Imagem 1" descr="Fatec Aerodesign">
            <a:extLst>
              <a:ext uri="{FF2B5EF4-FFF2-40B4-BE49-F238E27FC236}">
                <a16:creationId xmlns:a16="http://schemas.microsoft.com/office/drawing/2014/main" id="{760B25B8-404A-41BC-BD34-BCBF4724A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8CB7AE-D071-4946-B00E-9711F5D08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5" y="738187"/>
            <a:ext cx="11456465" cy="5381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8667AA-C5A6-4FE9-A693-42A9EFBB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20" y="339380"/>
            <a:ext cx="1962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1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CF5CB2-0D8F-4518-97A9-CC77051FA05B}"/>
              </a:ext>
            </a:extLst>
          </p:cNvPr>
          <p:cNvSpPr txBox="1"/>
          <p:nvPr/>
        </p:nvSpPr>
        <p:spPr>
          <a:xfrm>
            <a:off x="490170" y="2480316"/>
            <a:ext cx="42009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Objetivo do projeto</a:t>
            </a:r>
          </a:p>
          <a:p>
            <a:endParaRPr lang="pt-BR" sz="20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0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Ferramenta do grupo Bravo</a:t>
            </a:r>
            <a:endParaRPr lang="pt-BR" sz="2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A5EB49-FFA5-49CA-BA82-4100F5691437}"/>
              </a:ext>
            </a:extLst>
          </p:cNvPr>
          <p:cNvSpPr txBox="1"/>
          <p:nvPr/>
        </p:nvSpPr>
        <p:spPr>
          <a:xfrm>
            <a:off x="827325" y="500607"/>
            <a:ext cx="5086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1-Projeto Integrador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trans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versal</a:t>
            </a:r>
            <a:endParaRPr lang="pt-BR" sz="24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EF7C233-52AD-4297-ADED-188B0551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033" y="2718733"/>
            <a:ext cx="3670851" cy="264733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19953C3-45B9-41E5-B429-A94AC081B621}"/>
              </a:ext>
            </a:extLst>
          </p:cNvPr>
          <p:cNvSpPr txBox="1"/>
          <p:nvPr/>
        </p:nvSpPr>
        <p:spPr>
          <a:xfrm>
            <a:off x="7135660" y="1574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BDEA80-C96A-4743-87BF-8DA78B6A7330}"/>
              </a:ext>
            </a:extLst>
          </p:cNvPr>
          <p:cNvSpPr txBox="1"/>
          <p:nvPr/>
        </p:nvSpPr>
        <p:spPr>
          <a:xfrm>
            <a:off x="7135660" y="1192768"/>
            <a:ext cx="35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Chave para porca (1-210)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EFF005-CEF3-46A7-9238-B9DA634CA2D0}"/>
              </a:ext>
            </a:extLst>
          </p:cNvPr>
          <p:cNvSpPr txBox="1"/>
          <p:nvPr/>
        </p:nvSpPr>
        <p:spPr>
          <a:xfrm>
            <a:off x="6875033" y="1633042"/>
            <a:ext cx="429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PN – OU50636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Wrench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for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nut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(1-210)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4F8C427-A50D-4B6A-A66E-CEC8B83A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1" descr="Fatec Aerodesign">
            <a:extLst>
              <a:ext uri="{FF2B5EF4-FFF2-40B4-BE49-F238E27FC236}">
                <a16:creationId xmlns:a16="http://schemas.microsoft.com/office/drawing/2014/main" id="{3935B95D-9943-4305-A6C0-1E731329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316992A-704E-464C-A195-6C4DEBAC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09" y="828262"/>
            <a:ext cx="4439557" cy="56189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3CFA5D4-AB9F-4036-8532-9998C0E2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87" y="576537"/>
            <a:ext cx="3672517" cy="20353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EF3E55-7C03-4E68-B470-D09D70570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136" y="2363335"/>
            <a:ext cx="3644348" cy="391812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02EA86-62C2-4764-BF21-A8D2E308D7DA}"/>
              </a:ext>
            </a:extLst>
          </p:cNvPr>
          <p:cNvSpPr txBox="1"/>
          <p:nvPr/>
        </p:nvSpPr>
        <p:spPr>
          <a:xfrm>
            <a:off x="1275467" y="206796"/>
            <a:ext cx="560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Perna do Trem de Pouso Principal</a:t>
            </a:r>
            <a:endParaRPr lang="pt-BR" sz="2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6C4AEE-93F8-4C9F-8DD4-38B13731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1" descr="Fatec Aerodesign">
            <a:extLst>
              <a:ext uri="{FF2B5EF4-FFF2-40B4-BE49-F238E27FC236}">
                <a16:creationId xmlns:a16="http://schemas.microsoft.com/office/drawing/2014/main" id="{A02EB917-6D74-4B72-B389-FE066267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3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2A35AA-31F2-4B4A-8EB2-A9C9D4A79ABD}"/>
              </a:ext>
            </a:extLst>
          </p:cNvPr>
          <p:cNvSpPr txBox="1"/>
          <p:nvPr/>
        </p:nvSpPr>
        <p:spPr>
          <a:xfrm>
            <a:off x="331304" y="166732"/>
            <a:ext cx="708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2 -Ferramenta e suas necessidades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18F09C-D8A0-477D-94AA-A66B56E2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118" y="166732"/>
            <a:ext cx="5675032" cy="38166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EDEBAA-134E-46CE-A4F0-1A62023A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18" y="3686770"/>
            <a:ext cx="5391150" cy="29913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D8B5B2F-8214-42AA-89E8-E9B32E9E20A9}"/>
              </a:ext>
            </a:extLst>
          </p:cNvPr>
          <p:cNvSpPr txBox="1"/>
          <p:nvPr/>
        </p:nvSpPr>
        <p:spPr>
          <a:xfrm>
            <a:off x="1288753" y="892446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Chave para porca (1-210)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3940938-99CA-4A21-997A-641A14E160AB}"/>
              </a:ext>
            </a:extLst>
          </p:cNvPr>
          <p:cNvCxnSpPr>
            <a:cxnSpLocks/>
          </p:cNvCxnSpPr>
          <p:nvPr/>
        </p:nvCxnSpPr>
        <p:spPr>
          <a:xfrm flipH="1" flipV="1">
            <a:off x="4284240" y="1053625"/>
            <a:ext cx="1989561" cy="168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1378AA-68EB-4500-8AD5-78C86E3F337E}"/>
              </a:ext>
            </a:extLst>
          </p:cNvPr>
          <p:cNvSpPr txBox="1"/>
          <p:nvPr/>
        </p:nvSpPr>
        <p:spPr>
          <a:xfrm>
            <a:off x="414130" y="4081347"/>
            <a:ext cx="4983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Utilizar Torque 110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porca (1–210)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D4ACD6E-D4AC-4E7A-9D55-FF983016C0E5}"/>
              </a:ext>
            </a:extLst>
          </p:cNvPr>
          <p:cNvCxnSpPr>
            <a:cxnSpLocks/>
          </p:cNvCxnSpPr>
          <p:nvPr/>
        </p:nvCxnSpPr>
        <p:spPr>
          <a:xfrm flipH="1" flipV="1">
            <a:off x="5283200" y="4362209"/>
            <a:ext cx="685800" cy="27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2D8D0DDF-FEF4-4785-B655-EDEC93720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65" y="1368078"/>
            <a:ext cx="3114675" cy="25622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24673C7-7283-4155-ADC1-3933AA2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6</a:t>
            </a:fld>
            <a:endParaRPr lang="pt-BR" dirty="0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1E04060D-C6A0-409B-8D98-EE11573C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4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E062C7D-D927-490D-B893-4F2DD44CA181}"/>
              </a:ext>
            </a:extLst>
          </p:cNvPr>
          <p:cNvSpPr txBox="1"/>
          <p:nvPr/>
        </p:nvSpPr>
        <p:spPr>
          <a:xfrm>
            <a:off x="689113" y="411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 –Desenho dimensional da ferramenta</a:t>
            </a:r>
            <a:endParaRPr lang="pt-BR" sz="24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F368280-CDDF-4E8F-B3A6-1320478A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8FF12F1E-281B-4742-84B6-B0C2C9032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04D736E-DE4A-47BF-93AE-564BED43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7" y="1215887"/>
            <a:ext cx="9104243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8DBBA5-F751-4CFC-8145-87AC453C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0133C6-F2B0-48EB-982A-52279E0A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95C21FC-9538-44EE-838B-CAABD0704ABB}"/>
              </a:ext>
            </a:extLst>
          </p:cNvPr>
          <p:cNvSpPr txBox="1"/>
          <p:nvPr/>
        </p:nvSpPr>
        <p:spPr>
          <a:xfrm>
            <a:off x="622852" y="4381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4 –Material escolhido para a ferramenta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FE7677-272A-4B18-9A39-3682E9E7B1E8}"/>
              </a:ext>
            </a:extLst>
          </p:cNvPr>
          <p:cNvSpPr txBox="1"/>
          <p:nvPr/>
        </p:nvSpPr>
        <p:spPr>
          <a:xfrm>
            <a:off x="622852" y="13667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Aço Cromo –Vanádio SAE 6150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7B748E5-C199-4515-90E9-F8642850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8367"/>
            <a:ext cx="5746474" cy="35357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65DFF47-E5DD-40CE-ACA1-7BA0E9AA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63" y="4292781"/>
            <a:ext cx="2638425" cy="16954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2079FB-382E-427A-A255-F26B3D48BF69}"/>
              </a:ext>
            </a:extLst>
          </p:cNvPr>
          <p:cNvSpPr txBox="1"/>
          <p:nvPr/>
        </p:nvSpPr>
        <p:spPr>
          <a:xfrm>
            <a:off x="124239" y="2266517"/>
            <a:ext cx="57464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Observação de ferramentas em ambiente de trabalho;</a:t>
            </a:r>
          </a:p>
          <a:p>
            <a:endParaRPr lang="pt-BR" sz="16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Pesquisa de materiais de ferramentas de aperto existentes no mercado;</a:t>
            </a:r>
          </a:p>
          <a:p>
            <a:r>
              <a:rPr lang="pt-BR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Cromo oferece dureza e proteção contra oxidação;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6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*Vanádio proporciona resistência ao desgaste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3A91CE-1925-4DFC-A38F-48D819A1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251C-A59F-4DF5-BE66-90D45020A61F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1" descr="Fatec Aerodesign">
            <a:extLst>
              <a:ext uri="{FF2B5EF4-FFF2-40B4-BE49-F238E27FC236}">
                <a16:creationId xmlns:a16="http://schemas.microsoft.com/office/drawing/2014/main" id="{4251C0E7-1E0A-412D-8BEA-468C1270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5" y="6127945"/>
            <a:ext cx="1954577" cy="5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93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743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8. 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DE ARAUJO BARROSO</dc:creator>
  <cp:lastModifiedBy>ANDERSON BARROSO</cp:lastModifiedBy>
  <cp:revision>28</cp:revision>
  <dcterms:created xsi:type="dcterms:W3CDTF">2020-06-29T23:39:40Z</dcterms:created>
  <dcterms:modified xsi:type="dcterms:W3CDTF">2020-07-08T17:10:17Z</dcterms:modified>
</cp:coreProperties>
</file>