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63" r:id="rId2"/>
    <p:sldId id="267" r:id="rId3"/>
    <p:sldId id="271" r:id="rId4"/>
    <p:sldId id="269" r:id="rId5"/>
    <p:sldId id="272" r:id="rId6"/>
    <p:sldId id="273" r:id="rId7"/>
  </p:sldIdLst>
  <p:sldSz cx="3657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E47C06"/>
    <a:srgbClr val="4C496E"/>
    <a:srgbClr val="006E23"/>
    <a:srgbClr val="6E6E0E"/>
    <a:srgbClr val="FFFF1D"/>
    <a:srgbClr val="AEAEAE"/>
    <a:srgbClr val="666666"/>
    <a:srgbClr val="6D4D41"/>
    <a:srgbClr val="A92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71"/>
    <p:restoredTop sz="96739"/>
  </p:normalViewPr>
  <p:slideViewPr>
    <p:cSldViewPr snapToGrid="0">
      <p:cViewPr>
        <p:scale>
          <a:sx n="40" d="100"/>
          <a:sy n="40" d="100"/>
        </p:scale>
        <p:origin x="85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9E61-D85B-844A-8EF6-9D3458A43980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5A255-A2B7-9747-A15F-4ECF908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A255-A2B7-9747-A15F-4ECF908BA4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8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92197-7ED8-51AA-EADB-376EC8494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371E88-4CE6-7713-6D43-3DF9E7C37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96FE6-E213-6C1A-5FDC-3599B3E78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5152-C833-3061-A60F-C8441FF89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A255-A2B7-9747-A15F-4ECF908BA4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992968"/>
            <a:ext cx="274320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9605435"/>
            <a:ext cx="27432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3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973666"/>
            <a:ext cx="78867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973666"/>
            <a:ext cx="232029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4559303"/>
            <a:ext cx="315468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2238569"/>
            <a:ext cx="315468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82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4868333"/>
            <a:ext cx="155448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4868333"/>
            <a:ext cx="155448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973668"/>
            <a:ext cx="315468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4483101"/>
            <a:ext cx="15473361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6680200"/>
            <a:ext cx="1547336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4483101"/>
            <a:ext cx="1554956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6680200"/>
            <a:ext cx="1554956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5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219200"/>
            <a:ext cx="11796711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2633135"/>
            <a:ext cx="1851660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5486400"/>
            <a:ext cx="11796711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219200"/>
            <a:ext cx="11796711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2633135"/>
            <a:ext cx="1851660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5486400"/>
            <a:ext cx="11796711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9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3668"/>
            <a:ext cx="315468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4868333"/>
            <a:ext cx="315468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6950268"/>
            <a:ext cx="8229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76627-9E05-F64F-A978-692237CD263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6950268"/>
            <a:ext cx="123444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6950268"/>
            <a:ext cx="8229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0FAE2D1-A10E-81A2-2F57-D4B7A7FF1AC7}"/>
              </a:ext>
            </a:extLst>
          </p:cNvPr>
          <p:cNvSpPr txBox="1"/>
          <p:nvPr/>
        </p:nvSpPr>
        <p:spPr>
          <a:xfrm>
            <a:off x="12045404" y="14275988"/>
            <a:ext cx="396344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40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different types of symbiotic state&#10;&#10;Description automatically generated">
            <a:extLst>
              <a:ext uri="{FF2B5EF4-FFF2-40B4-BE49-F238E27FC236}">
                <a16:creationId xmlns:a16="http://schemas.microsoft.com/office/drawing/2014/main" id="{00A3B1C3-C277-9D37-5352-2DB6B5ED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97" t="47554" r="30230"/>
          <a:stretch/>
        </p:blipFill>
        <p:spPr>
          <a:xfrm>
            <a:off x="8996507" y="2194728"/>
            <a:ext cx="14677764" cy="114765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B6A5A2-CB7B-52CB-C6C6-2D37F9DB30FE}"/>
              </a:ext>
            </a:extLst>
          </p:cNvPr>
          <p:cNvSpPr/>
          <p:nvPr/>
        </p:nvSpPr>
        <p:spPr>
          <a:xfrm>
            <a:off x="9871588" y="5102943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7C62-6DD4-691B-D883-7C6AB4CE0CC1}"/>
              </a:ext>
            </a:extLst>
          </p:cNvPr>
          <p:cNvSpPr txBox="1"/>
          <p:nvPr/>
        </p:nvSpPr>
        <p:spPr>
          <a:xfrm rot="16200000">
            <a:off x="4774553" y="8029080"/>
            <a:ext cx="821885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Photosynthetic efficiency (Fv/Fm)</a:t>
            </a:r>
          </a:p>
        </p:txBody>
      </p:sp>
      <p:pic>
        <p:nvPicPr>
          <p:cNvPr id="2" name="Picture 1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7849AF67-6A09-CCAE-6915-4D5D6390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007" t="38202" r="1545" b="53405"/>
          <a:stretch/>
        </p:blipFill>
        <p:spPr>
          <a:xfrm>
            <a:off x="23404785" y="7484793"/>
            <a:ext cx="3964069" cy="1855150"/>
          </a:xfrm>
          <a:prstGeom prst="rect">
            <a:avLst/>
          </a:prstGeom>
        </p:spPr>
      </p:pic>
      <p:pic>
        <p:nvPicPr>
          <p:cNvPr id="9" name="Picture 8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A60BC6E7-D092-3257-C377-8695B9F3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753" t="47585" b="42914"/>
          <a:stretch/>
        </p:blipFill>
        <p:spPr>
          <a:xfrm>
            <a:off x="23072042" y="9678261"/>
            <a:ext cx="4507451" cy="2087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4C998-153B-9FC6-2A2A-E6DE57C5B93A}"/>
              </a:ext>
            </a:extLst>
          </p:cNvPr>
          <p:cNvSpPr txBox="1"/>
          <p:nvPr/>
        </p:nvSpPr>
        <p:spPr>
          <a:xfrm>
            <a:off x="17961939" y="14275988"/>
            <a:ext cx="435792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40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318E1A0-A4D7-89A5-57D1-E40AC16241C3}"/>
              </a:ext>
            </a:extLst>
          </p:cNvPr>
          <p:cNvSpPr/>
          <p:nvPr/>
        </p:nvSpPr>
        <p:spPr>
          <a:xfrm rot="16200000">
            <a:off x="13798525" y="11908011"/>
            <a:ext cx="457200" cy="3963442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0BEE4-7290-23DB-4C45-74A7B101E8FA}"/>
              </a:ext>
            </a:extLst>
          </p:cNvPr>
          <p:cNvSpPr txBox="1"/>
          <p:nvPr/>
        </p:nvSpPr>
        <p:spPr>
          <a:xfrm>
            <a:off x="11791528" y="10292706"/>
            <a:ext cx="17124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485DE-5DDF-1AD9-73C3-1CCC080DFC81}"/>
              </a:ext>
            </a:extLst>
          </p:cNvPr>
          <p:cNvSpPr txBox="1"/>
          <p:nvPr/>
        </p:nvSpPr>
        <p:spPr>
          <a:xfrm>
            <a:off x="15479173" y="10292706"/>
            <a:ext cx="17124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DEC71-0F70-B99D-72F8-5314C6AF2423}"/>
              </a:ext>
            </a:extLst>
          </p:cNvPr>
          <p:cNvSpPr/>
          <p:nvPr/>
        </p:nvSpPr>
        <p:spPr>
          <a:xfrm>
            <a:off x="23501310" y="10782249"/>
            <a:ext cx="564161" cy="528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8900F153-070D-9E88-1FC8-395B23CB1819}"/>
              </a:ext>
            </a:extLst>
          </p:cNvPr>
          <p:cNvSpPr/>
          <p:nvPr/>
        </p:nvSpPr>
        <p:spPr>
          <a:xfrm rot="10800000">
            <a:off x="23565545" y="10972766"/>
            <a:ext cx="435690" cy="33812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A9FE55A9-CD02-98F2-7E47-CFB5005D9B79}"/>
              </a:ext>
            </a:extLst>
          </p:cNvPr>
          <p:cNvSpPr/>
          <p:nvPr/>
        </p:nvSpPr>
        <p:spPr>
          <a:xfrm rot="16200000">
            <a:off x="19912300" y="11918140"/>
            <a:ext cx="457200" cy="3963442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2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C0483-26C4-F7CA-8643-E6750D79C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E6DD9B-A14E-6735-1F4B-50464D410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7944" y="2283903"/>
            <a:ext cx="17275524" cy="12369274"/>
          </a:xfrm>
          <a:prstGeom prst="rect">
            <a:avLst/>
          </a:prstGeom>
        </p:spPr>
      </p:pic>
      <p:pic>
        <p:nvPicPr>
          <p:cNvPr id="11" name="Picture 10" descr="A diagram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42EEAD16-6CC5-A027-01B5-3B7EC7B3AA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855" r="39048"/>
          <a:stretch/>
        </p:blipFill>
        <p:spPr>
          <a:xfrm>
            <a:off x="6281195" y="2045410"/>
            <a:ext cx="8743579" cy="12606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EEDE2A-9537-211D-17EB-CBE59B102D4A}"/>
              </a:ext>
            </a:extLst>
          </p:cNvPr>
          <p:cNvSpPr txBox="1"/>
          <p:nvPr/>
        </p:nvSpPr>
        <p:spPr>
          <a:xfrm>
            <a:off x="7520489" y="14991501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CF189-78CD-214D-8D85-9AA5E7FF7217}"/>
              </a:ext>
            </a:extLst>
          </p:cNvPr>
          <p:cNvSpPr/>
          <p:nvPr/>
        </p:nvSpPr>
        <p:spPr>
          <a:xfrm>
            <a:off x="5724890" y="3018962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70DF-87D6-591D-976C-C02F3719C065}"/>
              </a:ext>
            </a:extLst>
          </p:cNvPr>
          <p:cNvSpPr txBox="1"/>
          <p:nvPr/>
        </p:nvSpPr>
        <p:spPr>
          <a:xfrm rot="16200000">
            <a:off x="-618768" y="8011327"/>
            <a:ext cx="139603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Channel 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58596-D9E5-2176-88D0-597D3523FEBE}"/>
              </a:ext>
            </a:extLst>
          </p:cNvPr>
          <p:cNvSpPr txBox="1"/>
          <p:nvPr/>
        </p:nvSpPr>
        <p:spPr>
          <a:xfrm>
            <a:off x="7480360" y="1653685"/>
            <a:ext cx="8007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Symbiotic state: symbiotic vs. aposymbiotic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76602-BF21-56CE-B9CD-5407C185215D}"/>
              </a:ext>
            </a:extLst>
          </p:cNvPr>
          <p:cNvSpPr txBox="1"/>
          <p:nvPr/>
        </p:nvSpPr>
        <p:spPr>
          <a:xfrm>
            <a:off x="7480360" y="8042103"/>
            <a:ext cx="8007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Feeding treatment: fed vs. starved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9E7D1-05E9-74D6-5A76-C755578482FE}"/>
              </a:ext>
            </a:extLst>
          </p:cNvPr>
          <p:cNvSpPr txBox="1"/>
          <p:nvPr/>
        </p:nvSpPr>
        <p:spPr>
          <a:xfrm>
            <a:off x="11669328" y="14953340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3E9BB2E-4570-DD95-2917-353746CC98EC}"/>
              </a:ext>
            </a:extLst>
          </p:cNvPr>
          <p:cNvSpPr/>
          <p:nvPr/>
        </p:nvSpPr>
        <p:spPr>
          <a:xfrm rot="16200000">
            <a:off x="12541881" y="13611386"/>
            <a:ext cx="457200" cy="222207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ADEAF51A-E602-8645-FBF1-0120C0821627}"/>
              </a:ext>
            </a:extLst>
          </p:cNvPr>
          <p:cNvSpPr/>
          <p:nvPr/>
        </p:nvSpPr>
        <p:spPr>
          <a:xfrm rot="16200000">
            <a:off x="9176551" y="13613700"/>
            <a:ext cx="457200" cy="2222078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2EF961F1-43BD-45DF-BF06-F5879DB2BF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007" t="38202" r="1545" b="53405"/>
          <a:stretch/>
        </p:blipFill>
        <p:spPr>
          <a:xfrm>
            <a:off x="15122098" y="6263692"/>
            <a:ext cx="2761487" cy="1292352"/>
          </a:xfrm>
          <a:prstGeom prst="rect">
            <a:avLst/>
          </a:prstGeom>
        </p:spPr>
      </p:pic>
      <p:pic>
        <p:nvPicPr>
          <p:cNvPr id="16" name="Picture 1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C0EE2963-FC6E-A0E8-7F76-986CF6215E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7753" t="29413" b="62194"/>
          <a:stretch/>
        </p:blipFill>
        <p:spPr>
          <a:xfrm>
            <a:off x="14923380" y="4913641"/>
            <a:ext cx="3158922" cy="129235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F00F9-1A16-0167-A049-A3473A19D450}"/>
              </a:ext>
            </a:extLst>
          </p:cNvPr>
          <p:cNvGrpSpPr/>
          <p:nvPr/>
        </p:nvGrpSpPr>
        <p:grpSpPr>
          <a:xfrm>
            <a:off x="15236949" y="7719513"/>
            <a:ext cx="2730500" cy="1168400"/>
            <a:chOff x="15090538" y="8000651"/>
            <a:chExt cx="2730500" cy="11684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A910B2D-0E42-1E35-C276-D4DB6CAA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90538" y="8000651"/>
              <a:ext cx="2730500" cy="1168400"/>
            </a:xfrm>
            <a:prstGeom prst="rect">
              <a:avLst/>
            </a:prstGeom>
          </p:spPr>
        </p:pic>
        <p:pic>
          <p:nvPicPr>
            <p:cNvPr id="20" name="Picture 19" descr="A graph of a number of different types of oxygen&#10;&#10;Description automatically generated with medium confidence">
              <a:extLst>
                <a:ext uri="{FF2B5EF4-FFF2-40B4-BE49-F238E27FC236}">
                  <a16:creationId xmlns:a16="http://schemas.microsoft.com/office/drawing/2014/main" id="{D11F9E53-4AA6-C151-ABB5-953BD611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79873" t="34917" r="17454" b="62917"/>
            <a:stretch/>
          </p:blipFill>
          <p:spPr>
            <a:xfrm rot="10800000">
              <a:off x="15154898" y="8749678"/>
              <a:ext cx="379562" cy="3335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C384D6-A676-DA3E-5A89-8A124AC7154C}"/>
              </a:ext>
            </a:extLst>
          </p:cNvPr>
          <p:cNvSpPr txBox="1"/>
          <p:nvPr/>
        </p:nvSpPr>
        <p:spPr>
          <a:xfrm>
            <a:off x="7692719" y="2254492"/>
            <a:ext cx="17124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1804C-A6D1-6F5B-26EE-D4321E0FC441}"/>
              </a:ext>
            </a:extLst>
          </p:cNvPr>
          <p:cNvSpPr txBox="1"/>
          <p:nvPr/>
        </p:nvSpPr>
        <p:spPr>
          <a:xfrm>
            <a:off x="11254392" y="2257987"/>
            <a:ext cx="17124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7C0A2-C148-70CC-972C-FFC494593519}"/>
              </a:ext>
            </a:extLst>
          </p:cNvPr>
          <p:cNvSpPr txBox="1"/>
          <p:nvPr/>
        </p:nvSpPr>
        <p:spPr>
          <a:xfrm>
            <a:off x="7692719" y="8642910"/>
            <a:ext cx="17124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7846E-D5EC-1F1D-3798-DFB0FBA5C03D}"/>
              </a:ext>
            </a:extLst>
          </p:cNvPr>
          <p:cNvSpPr txBox="1"/>
          <p:nvPr/>
        </p:nvSpPr>
        <p:spPr>
          <a:xfrm>
            <a:off x="11254392" y="8709707"/>
            <a:ext cx="17124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29B2A-FB4C-A356-E2EE-B741FBE5EAFB}"/>
              </a:ext>
            </a:extLst>
          </p:cNvPr>
          <p:cNvSpPr txBox="1"/>
          <p:nvPr/>
        </p:nvSpPr>
        <p:spPr>
          <a:xfrm>
            <a:off x="18375668" y="2175999"/>
            <a:ext cx="17124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188671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678987-7BDF-84E2-9B83-6B1CD844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06" y="2581275"/>
            <a:ext cx="30140644" cy="140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44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different levels of nitrogen&#10;&#10;Description automatically generated with medium confidence">
            <a:extLst>
              <a:ext uri="{FF2B5EF4-FFF2-40B4-BE49-F238E27FC236}">
                <a16:creationId xmlns:a16="http://schemas.microsoft.com/office/drawing/2014/main" id="{C8FD4CBF-DC79-D48F-DA2C-D6709B1FD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170"/>
          <a:stretch/>
        </p:blipFill>
        <p:spPr>
          <a:xfrm>
            <a:off x="7951808" y="2120184"/>
            <a:ext cx="17319940" cy="14926845"/>
          </a:xfrm>
          <a:prstGeom prst="rect">
            <a:avLst/>
          </a:prstGeom>
        </p:spPr>
      </p:pic>
      <p:pic>
        <p:nvPicPr>
          <p:cNvPr id="5" name="Picture 4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3D8642D4-0743-600F-6E95-879E43D6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007" t="38202" r="1545" b="53405"/>
          <a:stretch/>
        </p:blipFill>
        <p:spPr>
          <a:xfrm>
            <a:off x="25271748" y="7427643"/>
            <a:ext cx="3964069" cy="1855150"/>
          </a:xfrm>
          <a:prstGeom prst="rect">
            <a:avLst/>
          </a:prstGeom>
        </p:spPr>
      </p:pic>
      <p:pic>
        <p:nvPicPr>
          <p:cNvPr id="6" name="Picture 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ED68E95C-C929-DC35-FCD8-9F3A30C2C0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53" t="47585" b="42914"/>
          <a:stretch/>
        </p:blipFill>
        <p:spPr>
          <a:xfrm>
            <a:off x="24939005" y="9621111"/>
            <a:ext cx="4507451" cy="20876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E07F4F-0900-6D4C-45FC-AA9E7EBDBF52}"/>
              </a:ext>
            </a:extLst>
          </p:cNvPr>
          <p:cNvSpPr/>
          <p:nvPr/>
        </p:nvSpPr>
        <p:spPr>
          <a:xfrm>
            <a:off x="25368273" y="10725099"/>
            <a:ext cx="564161" cy="528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740175D8-C280-344E-2DE8-3844240CEC28}"/>
              </a:ext>
            </a:extLst>
          </p:cNvPr>
          <p:cNvSpPr/>
          <p:nvPr/>
        </p:nvSpPr>
        <p:spPr>
          <a:xfrm rot="10800000">
            <a:off x="25432508" y="10915616"/>
            <a:ext cx="435690" cy="33812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501693A-483E-FD42-4686-EC4FED79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690" y="2552700"/>
            <a:ext cx="30228619" cy="140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5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4CE6516-C77F-5A98-1DBC-E339A9543A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35600" y="8991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120C2F9-97BB-E5C1-E76F-8B6330D99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0" y="9144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0351454-B160-3A42-EC2F-3AAD60C97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48" y="3133324"/>
            <a:ext cx="21231374" cy="1309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60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2769</TotalTime>
  <Words>50</Words>
  <Application>Microsoft Macintosh PowerPoint</Application>
  <PresentationFormat>Custom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Fleming, Caroline</dc:creator>
  <cp:lastModifiedBy>Fleming, Caroline</cp:lastModifiedBy>
  <cp:revision>53</cp:revision>
  <cp:lastPrinted>2025-01-07T20:25:52Z</cp:lastPrinted>
  <dcterms:created xsi:type="dcterms:W3CDTF">2024-09-04T18:21:10Z</dcterms:created>
  <dcterms:modified xsi:type="dcterms:W3CDTF">2025-01-09T23:11:18Z</dcterms:modified>
</cp:coreProperties>
</file>