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60" r:id="rId2"/>
    <p:sldId id="261" r:id="rId3"/>
    <p:sldId id="258" r:id="rId4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33F"/>
    <a:srgbClr val="FF6B23"/>
    <a:srgbClr val="4D4D4D"/>
    <a:srgbClr val="CFE2CF"/>
    <a:srgbClr val="3B3B3B"/>
    <a:srgbClr val="E5E5E5"/>
    <a:srgbClr val="148133"/>
    <a:srgbClr val="EBEBEB"/>
    <a:srgbClr val="52C12B"/>
    <a:srgbClr val="F7F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4667"/>
  </p:normalViewPr>
  <p:slideViewPr>
    <p:cSldViewPr snapToGrid="0">
      <p:cViewPr varScale="1">
        <p:scale>
          <a:sx n="51" d="100"/>
          <a:sy n="51" d="100"/>
        </p:scale>
        <p:origin x="308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B9E61-D85B-844A-8EF6-9D3458A4398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5A255-A2B7-9747-A15F-4ECF908B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30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9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6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6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3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9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0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2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0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7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1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7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5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0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76627-9E05-F64F-A978-692237CD263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8034A4C-6A42-D12F-65A6-88D11F90E1F4}"/>
              </a:ext>
            </a:extLst>
          </p:cNvPr>
          <p:cNvGrpSpPr/>
          <p:nvPr/>
        </p:nvGrpSpPr>
        <p:grpSpPr>
          <a:xfrm>
            <a:off x="200872" y="1444870"/>
            <a:ext cx="11210840" cy="15299308"/>
            <a:chOff x="200872" y="1444870"/>
            <a:chExt cx="11210840" cy="15299308"/>
          </a:xfrm>
        </p:grpSpPr>
        <p:pic>
          <p:nvPicPr>
            <p:cNvPr id="273" name="Picture 272" descr="A graph of a number of different types of oxygen&#10;&#10;Description automatically generated with medium confidence">
              <a:extLst>
                <a:ext uri="{FF2B5EF4-FFF2-40B4-BE49-F238E27FC236}">
                  <a16:creationId xmlns:a16="http://schemas.microsoft.com/office/drawing/2014/main" id="{7E0BF565-2B91-1476-96A7-3EE232DB2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21045" b="3325"/>
            <a:stretch/>
          </p:blipFill>
          <p:spPr>
            <a:xfrm>
              <a:off x="200872" y="1444870"/>
              <a:ext cx="11210840" cy="14886314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39098B9-B48B-6417-8372-C1BA71D04451}"/>
                </a:ext>
              </a:extLst>
            </p:cNvPr>
            <p:cNvSpPr/>
            <p:nvPr/>
          </p:nvSpPr>
          <p:spPr>
            <a:xfrm>
              <a:off x="1193800" y="14610578"/>
              <a:ext cx="9775850" cy="213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78" name="Picture 277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BF114E2A-AA17-8A9B-A248-5B9F876CD0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007" t="38202" r="1545" b="53405"/>
          <a:stretch/>
        </p:blipFill>
        <p:spPr>
          <a:xfrm>
            <a:off x="11449298" y="6497686"/>
            <a:ext cx="2761487" cy="1292352"/>
          </a:xfrm>
          <a:prstGeom prst="rect">
            <a:avLst/>
          </a:prstGeom>
        </p:spPr>
      </p:pic>
      <p:grpSp>
        <p:nvGrpSpPr>
          <p:cNvPr id="274" name="Group 273">
            <a:extLst>
              <a:ext uri="{FF2B5EF4-FFF2-40B4-BE49-F238E27FC236}">
                <a16:creationId xmlns:a16="http://schemas.microsoft.com/office/drawing/2014/main" id="{6D9722C6-880A-A4F6-D940-05A68A882BBE}"/>
              </a:ext>
            </a:extLst>
          </p:cNvPr>
          <p:cNvGrpSpPr/>
          <p:nvPr/>
        </p:nvGrpSpPr>
        <p:grpSpPr>
          <a:xfrm>
            <a:off x="11474387" y="7992546"/>
            <a:ext cx="3548032" cy="1323440"/>
            <a:chOff x="11772179" y="8682239"/>
            <a:chExt cx="3548032" cy="1323440"/>
          </a:xfrm>
        </p:grpSpPr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348906FF-A27D-A65B-33C4-51EDF059C317}"/>
                </a:ext>
              </a:extLst>
            </p:cNvPr>
            <p:cNvSpPr txBox="1"/>
            <p:nvPr/>
          </p:nvSpPr>
          <p:spPr>
            <a:xfrm>
              <a:off x="11772179" y="8682239"/>
              <a:ext cx="3548032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i="1" dirty="0">
                  <a:ln/>
                  <a:solidFill>
                    <a:srgbClr val="3B3B3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E. coli </a:t>
              </a:r>
              <a:r>
                <a:rPr lang="en-US" sz="2800" dirty="0">
                  <a:ln/>
                  <a:solidFill>
                    <a:srgbClr val="3B3B3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challenge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659A27DE-9E84-EBB0-CD00-850EE0F44A26}"/>
                </a:ext>
              </a:extLst>
            </p:cNvPr>
            <p:cNvSpPr txBox="1"/>
            <p:nvPr/>
          </p:nvSpPr>
          <p:spPr>
            <a:xfrm>
              <a:off x="12245971" y="9143904"/>
              <a:ext cx="212353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dirty="0">
                  <a:ln/>
                  <a:solidFill>
                    <a:srgbClr val="3B3B3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No </a:t>
              </a:r>
              <a:r>
                <a:rPr lang="en-US" sz="2000" i="1" dirty="0">
                  <a:ln/>
                  <a:solidFill>
                    <a:srgbClr val="3B3B3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E. coli</a:t>
              </a:r>
              <a:endParaRPr lang="en-US" sz="20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endParaRPr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E85C380B-203D-7AE4-C1F1-494412F2155B}"/>
                </a:ext>
              </a:extLst>
            </p:cNvPr>
            <p:cNvSpPr/>
            <p:nvPr/>
          </p:nvSpPr>
          <p:spPr>
            <a:xfrm>
              <a:off x="11874262" y="9658801"/>
              <a:ext cx="351309" cy="295685"/>
            </a:xfrm>
            <a:custGeom>
              <a:avLst/>
              <a:gdLst>
                <a:gd name="connsiteX0" fmla="*/ 0 w 199841"/>
                <a:gd name="connsiteY0" fmla="*/ 0 h 199841"/>
                <a:gd name="connsiteX1" fmla="*/ 199842 w 199841"/>
                <a:gd name="connsiteY1" fmla="*/ 0 h 199841"/>
                <a:gd name="connsiteX2" fmla="*/ 199842 w 199841"/>
                <a:gd name="connsiteY2" fmla="*/ 199842 h 199841"/>
                <a:gd name="connsiteX3" fmla="*/ 0 w 199841"/>
                <a:gd name="connsiteY3" fmla="*/ 199842 h 19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841" h="199841">
                  <a:moveTo>
                    <a:pt x="0" y="0"/>
                  </a:moveTo>
                  <a:lnTo>
                    <a:pt x="199842" y="0"/>
                  </a:lnTo>
                  <a:lnTo>
                    <a:pt x="199842" y="199842"/>
                  </a:lnTo>
                  <a:lnTo>
                    <a:pt x="0" y="199842"/>
                  </a:lnTo>
                  <a:close/>
                </a:path>
              </a:pathLst>
            </a:custGeom>
            <a:solidFill>
              <a:srgbClr val="E5E5E5"/>
            </a:solidFill>
            <a:ln w="12368" cap="rnd">
              <a:solidFill>
                <a:srgbClr val="3B3B3B"/>
              </a:solidFill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F59A095D-1698-9BD1-F4AD-2C856687ACC4}"/>
                </a:ext>
              </a:extLst>
            </p:cNvPr>
            <p:cNvSpPr txBox="1"/>
            <p:nvPr/>
          </p:nvSpPr>
          <p:spPr>
            <a:xfrm>
              <a:off x="12293820" y="9605569"/>
              <a:ext cx="122193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i="1" dirty="0">
                  <a:ln/>
                  <a:solidFill>
                    <a:srgbClr val="3B3B3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E. coli </a:t>
              </a:r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6ED2EC0B-2EF0-BADA-3BF3-A9F200B953FD}"/>
                </a:ext>
              </a:extLst>
            </p:cNvPr>
            <p:cNvSpPr/>
            <p:nvPr/>
          </p:nvSpPr>
          <p:spPr>
            <a:xfrm>
              <a:off x="11874263" y="9181384"/>
              <a:ext cx="351309" cy="295685"/>
            </a:xfrm>
            <a:custGeom>
              <a:avLst/>
              <a:gdLst>
                <a:gd name="connsiteX0" fmla="*/ 0 w 199841"/>
                <a:gd name="connsiteY0" fmla="*/ 0 h 199841"/>
                <a:gd name="connsiteX1" fmla="*/ 199842 w 199841"/>
                <a:gd name="connsiteY1" fmla="*/ 0 h 199841"/>
                <a:gd name="connsiteX2" fmla="*/ 199842 w 199841"/>
                <a:gd name="connsiteY2" fmla="*/ 199842 h 199841"/>
                <a:gd name="connsiteX3" fmla="*/ 0 w 199841"/>
                <a:gd name="connsiteY3" fmla="*/ 199842 h 19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841" h="199841">
                  <a:moveTo>
                    <a:pt x="0" y="0"/>
                  </a:moveTo>
                  <a:lnTo>
                    <a:pt x="199842" y="0"/>
                  </a:lnTo>
                  <a:lnTo>
                    <a:pt x="199842" y="199842"/>
                  </a:lnTo>
                  <a:lnTo>
                    <a:pt x="0" y="199842"/>
                  </a:lnTo>
                  <a:close/>
                </a:path>
              </a:pathLst>
            </a:custGeom>
            <a:solidFill>
              <a:schemeClr val="bg1">
                <a:alpha val="17647"/>
              </a:schemeClr>
            </a:solidFill>
            <a:ln w="12368" cap="rnd">
              <a:solidFill>
                <a:srgbClr val="3B3B3B"/>
              </a:solidFill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5" name="TextBox 274">
            <a:extLst>
              <a:ext uri="{FF2B5EF4-FFF2-40B4-BE49-F238E27FC236}">
                <a16:creationId xmlns:a16="http://schemas.microsoft.com/office/drawing/2014/main" id="{26A2E3F7-50AB-21BF-EB20-3FC8A10DFA8B}"/>
              </a:ext>
            </a:extLst>
          </p:cNvPr>
          <p:cNvSpPr txBox="1"/>
          <p:nvPr/>
        </p:nvSpPr>
        <p:spPr>
          <a:xfrm rot="16200000">
            <a:off x="-4398781" y="6556470"/>
            <a:ext cx="978408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 rate 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consumption (</a:t>
            </a:r>
            <a:r>
              <a:rPr lang="en-US" sz="3200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µmol/min/cm</a:t>
            </a:r>
            <a:r>
              <a:rPr lang="en-US" sz="3200" b="0" i="0" baseline="3000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6" name="Picture 275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8EE88DEA-96A6-F1BF-7A7E-A99D943402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753" t="47585" b="42914"/>
          <a:stretch/>
        </p:blipFill>
        <p:spPr>
          <a:xfrm>
            <a:off x="11203959" y="9433680"/>
            <a:ext cx="3158922" cy="1463040"/>
          </a:xfrm>
          <a:prstGeom prst="rect">
            <a:avLst/>
          </a:prstGeom>
        </p:spPr>
      </p:pic>
      <p:pic>
        <p:nvPicPr>
          <p:cNvPr id="277" name="Picture 276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6FF1D802-94C5-FE41-97A0-8034F52834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753" t="29413" b="62194"/>
          <a:stretch/>
        </p:blipFill>
        <p:spPr>
          <a:xfrm>
            <a:off x="11203959" y="5261345"/>
            <a:ext cx="3158922" cy="12923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310005-D14C-A99E-7EB6-FC2FE966687E}"/>
              </a:ext>
            </a:extLst>
          </p:cNvPr>
          <p:cNvSpPr txBox="1"/>
          <p:nvPr/>
        </p:nvSpPr>
        <p:spPr>
          <a:xfrm>
            <a:off x="1546250" y="1695206"/>
            <a:ext cx="72421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 algn="l">
              <a:buAutoNum type="alphaUcParenR"/>
            </a:pPr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Symbiotic state: symbiotic vs. </a:t>
            </a:r>
            <a:r>
              <a:rPr lang="en-US" sz="2800" dirty="0" err="1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aposymbiotic</a:t>
            </a:r>
            <a:endParaRPr lang="en-US" sz="2800" dirty="0">
              <a:ln/>
              <a:solidFill>
                <a:srgbClr val="3B3B3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  <a:rtl val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E7064-99F6-242C-FA3F-6D3E1E1302DB}"/>
              </a:ext>
            </a:extLst>
          </p:cNvPr>
          <p:cNvSpPr txBox="1"/>
          <p:nvPr/>
        </p:nvSpPr>
        <p:spPr>
          <a:xfrm>
            <a:off x="1691516" y="8246314"/>
            <a:ext cx="72421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B) Feeding treatment: fed versus starved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145ACA53-5D5B-22A6-788F-838A6801407C}"/>
              </a:ext>
            </a:extLst>
          </p:cNvPr>
          <p:cNvSpPr/>
          <p:nvPr/>
        </p:nvSpPr>
        <p:spPr>
          <a:xfrm rot="16200000">
            <a:off x="8512916" y="13661274"/>
            <a:ext cx="457200" cy="2355811"/>
          </a:xfrm>
          <a:prstGeom prst="leftBracket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74BBD51B-941B-9A94-23BA-0386BFECF19B}"/>
              </a:ext>
            </a:extLst>
          </p:cNvPr>
          <p:cNvSpPr/>
          <p:nvPr/>
        </p:nvSpPr>
        <p:spPr>
          <a:xfrm rot="16200000">
            <a:off x="3833043" y="13619516"/>
            <a:ext cx="457200" cy="2355811"/>
          </a:xfrm>
          <a:prstGeom prst="leftBracket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30DF5-B2B7-B562-ADAA-7A51A225E70B}"/>
              </a:ext>
            </a:extLst>
          </p:cNvPr>
          <p:cNvSpPr txBox="1"/>
          <p:nvPr/>
        </p:nvSpPr>
        <p:spPr>
          <a:xfrm>
            <a:off x="2640559" y="15230246"/>
            <a:ext cx="396344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NO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A65C0-B033-182C-5422-2C2C3AF61F46}"/>
              </a:ext>
            </a:extLst>
          </p:cNvPr>
          <p:cNvSpPr txBox="1"/>
          <p:nvPr/>
        </p:nvSpPr>
        <p:spPr>
          <a:xfrm>
            <a:off x="7514208" y="15230246"/>
            <a:ext cx="259499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Elevated NO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81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diagram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BBE1C6C5-7720-481B-BBA9-380EE7C290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01" r="38550"/>
          <a:stretch/>
        </p:blipFill>
        <p:spPr>
          <a:xfrm>
            <a:off x="1716505" y="5332343"/>
            <a:ext cx="7695374" cy="112174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914181-EEA4-EC04-30B6-FBB7D1DD519C}"/>
              </a:ext>
            </a:extLst>
          </p:cNvPr>
          <p:cNvSpPr txBox="1"/>
          <p:nvPr/>
        </p:nvSpPr>
        <p:spPr>
          <a:xfrm>
            <a:off x="3108897" y="16687524"/>
            <a:ext cx="570890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of experiment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B6A5A2-CB7B-52CB-C6C6-2D37F9DB30FE}"/>
              </a:ext>
            </a:extLst>
          </p:cNvPr>
          <p:cNvSpPr/>
          <p:nvPr/>
        </p:nvSpPr>
        <p:spPr>
          <a:xfrm>
            <a:off x="727587" y="5102942"/>
            <a:ext cx="344129" cy="1278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497C62-6DD4-691B-D883-7C6AB4CE0CC1}"/>
              </a:ext>
            </a:extLst>
          </p:cNvPr>
          <p:cNvSpPr txBox="1"/>
          <p:nvPr/>
        </p:nvSpPr>
        <p:spPr>
          <a:xfrm rot="16200000">
            <a:off x="-5478723" y="10090297"/>
            <a:ext cx="1396034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Photosynthetic efficiency (Fv/Fm)</a:t>
            </a:r>
          </a:p>
        </p:txBody>
      </p:sp>
      <p:pic>
        <p:nvPicPr>
          <p:cNvPr id="2" name="Picture 1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7849AF67-6A09-CCAE-6915-4D5D63902A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007" t="38202" r="1545" b="53405"/>
          <a:stretch/>
        </p:blipFill>
        <p:spPr>
          <a:xfrm>
            <a:off x="9342717" y="8895495"/>
            <a:ext cx="2761487" cy="1292352"/>
          </a:xfrm>
          <a:prstGeom prst="rect">
            <a:avLst/>
          </a:prstGeom>
        </p:spPr>
      </p:pic>
      <p:pic>
        <p:nvPicPr>
          <p:cNvPr id="9" name="Picture 8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A60BC6E7-D092-3257-C377-8695B9F334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753" t="47585" b="42914"/>
          <a:stretch/>
        </p:blipFill>
        <p:spPr>
          <a:xfrm>
            <a:off x="9277940" y="10278967"/>
            <a:ext cx="3158922" cy="1463040"/>
          </a:xfrm>
          <a:prstGeom prst="rect">
            <a:avLst/>
          </a:prstGeom>
        </p:spPr>
      </p:pic>
      <p:pic>
        <p:nvPicPr>
          <p:cNvPr id="11" name="Picture 10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D21284D2-E42A-67BB-1BA8-0EDC0C68E6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753" t="29413" b="62194"/>
          <a:stretch/>
        </p:blipFill>
        <p:spPr>
          <a:xfrm>
            <a:off x="9144000" y="7479240"/>
            <a:ext cx="3158922" cy="1292352"/>
          </a:xfrm>
          <a:prstGeom prst="rect">
            <a:avLst/>
          </a:prstGeom>
        </p:spPr>
      </p:pic>
      <p:pic>
        <p:nvPicPr>
          <p:cNvPr id="27" name="Picture 26" descr="A graph of different types of symbiotic&#10;&#10;Description automatically generated">
            <a:extLst>
              <a:ext uri="{FF2B5EF4-FFF2-40B4-BE49-F238E27FC236}">
                <a16:creationId xmlns:a16="http://schemas.microsoft.com/office/drawing/2014/main" id="{30752C05-E7B8-7A8C-FFB7-BBBE92650C5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2144" t="41040" r="16585" b="54370"/>
          <a:stretch/>
        </p:blipFill>
        <p:spPr>
          <a:xfrm>
            <a:off x="9411879" y="11734074"/>
            <a:ext cx="3459418" cy="49670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EADE54F-6B87-FC04-0136-F60605695D89}"/>
              </a:ext>
            </a:extLst>
          </p:cNvPr>
          <p:cNvSpPr txBox="1"/>
          <p:nvPr/>
        </p:nvSpPr>
        <p:spPr>
          <a:xfrm>
            <a:off x="2971767" y="4885752"/>
            <a:ext cx="548646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 algn="l">
              <a:buAutoNum type="alphaUcParenR"/>
            </a:pPr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Symbiotic state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295C76-6CE9-9580-75E4-F5AF2C15B9ED}"/>
              </a:ext>
            </a:extLst>
          </p:cNvPr>
          <p:cNvSpPr txBox="1"/>
          <p:nvPr/>
        </p:nvSpPr>
        <p:spPr>
          <a:xfrm>
            <a:off x="2971767" y="10619175"/>
            <a:ext cx="35480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B) Feeding treatment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D40FBA-088C-2DEF-C18D-D1DDF731115E}"/>
              </a:ext>
            </a:extLst>
          </p:cNvPr>
          <p:cNvSpPr txBox="1"/>
          <p:nvPr/>
        </p:nvSpPr>
        <p:spPr>
          <a:xfrm>
            <a:off x="2718046" y="15331277"/>
            <a:ext cx="31723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Background NO</a:t>
            </a:r>
            <a:r>
              <a:rPr lang="en-US" sz="2800" baseline="-250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BD5362-19AA-3DC1-B5C4-8F353F69F9F1}"/>
              </a:ext>
            </a:extLst>
          </p:cNvPr>
          <p:cNvSpPr txBox="1"/>
          <p:nvPr/>
        </p:nvSpPr>
        <p:spPr>
          <a:xfrm>
            <a:off x="5673549" y="15331277"/>
            <a:ext cx="314425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Elevated NO</a:t>
            </a:r>
            <a:r>
              <a:rPr lang="en-US" sz="2800" baseline="-250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9833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6EA88F-2307-0178-3BA6-1C0656B98489}"/>
              </a:ext>
            </a:extLst>
          </p:cNvPr>
          <p:cNvSpPr txBox="1"/>
          <p:nvPr/>
        </p:nvSpPr>
        <p:spPr>
          <a:xfrm>
            <a:off x="4607451" y="7177712"/>
            <a:ext cx="75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8B764-6DFC-F138-8162-DC4307A9A207}"/>
              </a:ext>
            </a:extLst>
          </p:cNvPr>
          <p:cNvSpPr txBox="1"/>
          <p:nvPr/>
        </p:nvSpPr>
        <p:spPr>
          <a:xfrm>
            <a:off x="6563836" y="7203559"/>
            <a:ext cx="75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30°C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5F877-705A-7A0E-50C2-67EDCE0BD4DA}"/>
              </a:ext>
            </a:extLst>
          </p:cNvPr>
          <p:cNvSpPr txBox="1"/>
          <p:nvPr/>
        </p:nvSpPr>
        <p:spPr>
          <a:xfrm>
            <a:off x="7949613" y="7214191"/>
            <a:ext cx="131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C226B-0AD8-1AAE-6C22-85B8A5B35591}"/>
              </a:ext>
            </a:extLst>
          </p:cNvPr>
          <p:cNvSpPr txBox="1"/>
          <p:nvPr/>
        </p:nvSpPr>
        <p:spPr>
          <a:xfrm>
            <a:off x="9838662" y="7214191"/>
            <a:ext cx="131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Symbiotic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F54F2-52CA-21F1-ACD0-5F213608379F}"/>
              </a:ext>
            </a:extLst>
          </p:cNvPr>
          <p:cNvSpPr txBox="1"/>
          <p:nvPr/>
        </p:nvSpPr>
        <p:spPr>
          <a:xfrm>
            <a:off x="11656683" y="7205282"/>
            <a:ext cx="119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coli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37D55F4-CA81-D8E1-BE0C-47AAE1B6401E}"/>
              </a:ext>
            </a:extLst>
          </p:cNvPr>
          <p:cNvSpPr/>
          <p:nvPr/>
        </p:nvSpPr>
        <p:spPr>
          <a:xfrm rot="16200000">
            <a:off x="7467812" y="4177332"/>
            <a:ext cx="457200" cy="5595256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D7CEE-1EA3-E20E-FAA2-30C60A7F7FC6}"/>
              </a:ext>
            </a:extLst>
          </p:cNvPr>
          <p:cNvSpPr txBox="1"/>
          <p:nvPr/>
        </p:nvSpPr>
        <p:spPr>
          <a:xfrm>
            <a:off x="5894909" y="9985316"/>
            <a:ext cx="1879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Respiration rate</a:t>
            </a:r>
          </a:p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Polyp extension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522D9AB-BB0B-064E-475B-891466D7D00F}"/>
              </a:ext>
            </a:extLst>
          </p:cNvPr>
          <p:cNvSpPr/>
          <p:nvPr/>
        </p:nvSpPr>
        <p:spPr>
          <a:xfrm rot="16200000">
            <a:off x="11890874" y="6479341"/>
            <a:ext cx="457200" cy="910859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116EF1-263B-7ACB-444E-2DD24AB33809}"/>
              </a:ext>
            </a:extLst>
          </p:cNvPr>
          <p:cNvSpPr txBox="1"/>
          <p:nvPr/>
        </p:nvSpPr>
        <p:spPr>
          <a:xfrm>
            <a:off x="10525127" y="6285275"/>
            <a:ext cx="3044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4-hour acute challenge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D7BA5C-7E3A-A65A-9668-7C779829C294}"/>
              </a:ext>
            </a:extLst>
          </p:cNvPr>
          <p:cNvSpPr txBox="1"/>
          <p:nvPr/>
        </p:nvSpPr>
        <p:spPr>
          <a:xfrm>
            <a:off x="5698892" y="6312686"/>
            <a:ext cx="3995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12-day experimental condition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A63489-5D5A-FA58-929E-6892AA9BD0F5}"/>
              </a:ext>
            </a:extLst>
          </p:cNvPr>
          <p:cNvSpPr txBox="1"/>
          <p:nvPr/>
        </p:nvSpPr>
        <p:spPr>
          <a:xfrm>
            <a:off x="13449264" y="9547490"/>
            <a:ext cx="2457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 Photo efficiency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Polyp extension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DDE9EF-6B98-4147-BE4A-684C6CA81090}"/>
              </a:ext>
            </a:extLst>
          </p:cNvPr>
          <p:cNvSpPr txBox="1"/>
          <p:nvPr/>
        </p:nvSpPr>
        <p:spPr>
          <a:xfrm>
            <a:off x="11656681" y="9939148"/>
            <a:ext cx="114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effect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2877E94-6C03-21C6-291F-7088854E0B56}"/>
              </a:ext>
            </a:extLst>
          </p:cNvPr>
          <p:cNvCxnSpPr>
            <a:cxnSpLocks/>
          </p:cNvCxnSpPr>
          <p:nvPr/>
        </p:nvCxnSpPr>
        <p:spPr>
          <a:xfrm>
            <a:off x="4898781" y="7619231"/>
            <a:ext cx="8771718" cy="94529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9FD44F-F185-2DDD-CB33-2C8D8066FDF4}"/>
              </a:ext>
            </a:extLst>
          </p:cNvPr>
          <p:cNvSpPr txBox="1"/>
          <p:nvPr/>
        </p:nvSpPr>
        <p:spPr>
          <a:xfrm>
            <a:off x="4335814" y="9943086"/>
            <a:ext cx="133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 Mortality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520F54-2C45-472E-6ADE-666D9B96BAB4}"/>
              </a:ext>
            </a:extLst>
          </p:cNvPr>
          <p:cNvSpPr txBox="1"/>
          <p:nvPr/>
        </p:nvSpPr>
        <p:spPr>
          <a:xfrm>
            <a:off x="9745589" y="9903770"/>
            <a:ext cx="1675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Photo efficiency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823E5-4440-9E59-70BD-6E4ED3FC630F}"/>
              </a:ext>
            </a:extLst>
          </p:cNvPr>
          <p:cNvSpPr txBox="1"/>
          <p:nvPr/>
        </p:nvSpPr>
        <p:spPr>
          <a:xfrm>
            <a:off x="7918971" y="9891078"/>
            <a:ext cx="114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effect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9E2774-AA32-1AE9-B2A6-593EE72A675F}"/>
              </a:ext>
            </a:extLst>
          </p:cNvPr>
          <p:cNvCxnSpPr>
            <a:cxnSpLocks/>
          </p:cNvCxnSpPr>
          <p:nvPr/>
        </p:nvCxnSpPr>
        <p:spPr>
          <a:xfrm>
            <a:off x="6700360" y="7619231"/>
            <a:ext cx="6970137" cy="95332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30BAD53-A06A-D260-2032-F8E5D7B4B8FE}"/>
              </a:ext>
            </a:extLst>
          </p:cNvPr>
          <p:cNvCxnSpPr>
            <a:cxnSpLocks/>
          </p:cNvCxnSpPr>
          <p:nvPr/>
        </p:nvCxnSpPr>
        <p:spPr>
          <a:xfrm>
            <a:off x="8449338" y="7623441"/>
            <a:ext cx="5221159" cy="94911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3E71F77-D3CB-FB01-D789-B843D1D4404D}"/>
              </a:ext>
            </a:extLst>
          </p:cNvPr>
          <p:cNvCxnSpPr>
            <a:cxnSpLocks/>
          </p:cNvCxnSpPr>
          <p:nvPr/>
        </p:nvCxnSpPr>
        <p:spPr>
          <a:xfrm>
            <a:off x="12119474" y="7632266"/>
            <a:ext cx="1520459" cy="98787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921CB6-16B4-6377-2F03-AD4DE89DE6B0}"/>
              </a:ext>
            </a:extLst>
          </p:cNvPr>
          <p:cNvCxnSpPr>
            <a:cxnSpLocks/>
          </p:cNvCxnSpPr>
          <p:nvPr/>
        </p:nvCxnSpPr>
        <p:spPr>
          <a:xfrm>
            <a:off x="4898782" y="7592026"/>
            <a:ext cx="0" cy="232633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4904D1-254A-0A5E-EC80-93AA8C80EAB5}"/>
              </a:ext>
            </a:extLst>
          </p:cNvPr>
          <p:cNvCxnSpPr>
            <a:cxnSpLocks/>
          </p:cNvCxnSpPr>
          <p:nvPr/>
        </p:nvCxnSpPr>
        <p:spPr>
          <a:xfrm>
            <a:off x="8449339" y="7592026"/>
            <a:ext cx="0" cy="232633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182F47-3813-DA8F-4573-716FB0271D52}"/>
              </a:ext>
            </a:extLst>
          </p:cNvPr>
          <p:cNvCxnSpPr>
            <a:cxnSpLocks/>
          </p:cNvCxnSpPr>
          <p:nvPr/>
        </p:nvCxnSpPr>
        <p:spPr>
          <a:xfrm>
            <a:off x="12105959" y="7592026"/>
            <a:ext cx="0" cy="232633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riangle 81">
            <a:extLst>
              <a:ext uri="{FF2B5EF4-FFF2-40B4-BE49-F238E27FC236}">
                <a16:creationId xmlns:a16="http://schemas.microsoft.com/office/drawing/2014/main" id="{B53647B8-8C3F-B7D4-8E02-CE93836F165C}"/>
              </a:ext>
            </a:extLst>
          </p:cNvPr>
          <p:cNvSpPr/>
          <p:nvPr/>
        </p:nvSpPr>
        <p:spPr>
          <a:xfrm rot="6276220">
            <a:off x="13430713" y="8424720"/>
            <a:ext cx="277826" cy="274320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B4AFA44-6C62-3E99-51F0-76D48577252D}"/>
              </a:ext>
            </a:extLst>
          </p:cNvPr>
          <p:cNvSpPr txBox="1"/>
          <p:nvPr/>
        </p:nvSpPr>
        <p:spPr>
          <a:xfrm>
            <a:off x="13639935" y="8387942"/>
            <a:ext cx="1768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 Respiration rate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EE661F-9B3B-B2EB-B615-4B1B32A7D62D}"/>
              </a:ext>
            </a:extLst>
          </p:cNvPr>
          <p:cNvCxnSpPr>
            <a:cxnSpLocks/>
          </p:cNvCxnSpPr>
          <p:nvPr/>
        </p:nvCxnSpPr>
        <p:spPr>
          <a:xfrm>
            <a:off x="6700358" y="7619231"/>
            <a:ext cx="7044548" cy="2223019"/>
          </a:xfrm>
          <a:prstGeom prst="straightConnector1">
            <a:avLst/>
          </a:prstGeom>
          <a:ln w="57150">
            <a:solidFill>
              <a:srgbClr val="F2833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2279CD-7E01-2BDD-BEB8-03B1CFEAB2F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494043" y="7614301"/>
            <a:ext cx="3250863" cy="2227949"/>
          </a:xfrm>
          <a:prstGeom prst="straightConnector1">
            <a:avLst/>
          </a:prstGeom>
          <a:ln w="57150">
            <a:solidFill>
              <a:srgbClr val="F2833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F6F4BF-4A85-6C1D-F672-4507429878CF}"/>
              </a:ext>
            </a:extLst>
          </p:cNvPr>
          <p:cNvCxnSpPr>
            <a:cxnSpLocks/>
          </p:cNvCxnSpPr>
          <p:nvPr/>
        </p:nvCxnSpPr>
        <p:spPr>
          <a:xfrm>
            <a:off x="6700361" y="7592026"/>
            <a:ext cx="0" cy="232633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FA9010-B270-3737-5E5E-0B94BA6198DE}"/>
              </a:ext>
            </a:extLst>
          </p:cNvPr>
          <p:cNvCxnSpPr>
            <a:cxnSpLocks/>
          </p:cNvCxnSpPr>
          <p:nvPr/>
        </p:nvCxnSpPr>
        <p:spPr>
          <a:xfrm>
            <a:off x="10494042" y="7592026"/>
            <a:ext cx="0" cy="232633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riangle 28">
            <a:extLst>
              <a:ext uri="{FF2B5EF4-FFF2-40B4-BE49-F238E27FC236}">
                <a16:creationId xmlns:a16="http://schemas.microsoft.com/office/drawing/2014/main" id="{1DCA5A4F-4059-BFF4-A337-40EEE1134B22}"/>
              </a:ext>
            </a:extLst>
          </p:cNvPr>
          <p:cNvSpPr/>
          <p:nvPr/>
        </p:nvSpPr>
        <p:spPr>
          <a:xfrm rot="7029140">
            <a:off x="13584570" y="9665791"/>
            <a:ext cx="277826" cy="274320"/>
          </a:xfrm>
          <a:prstGeom prst="triangle">
            <a:avLst/>
          </a:prstGeom>
          <a:solidFill>
            <a:srgbClr val="F2833F"/>
          </a:solidFill>
          <a:ln>
            <a:solidFill>
              <a:srgbClr val="F283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2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818</TotalTime>
  <Words>100</Words>
  <Application>Microsoft Macintosh PowerPoint</Application>
  <PresentationFormat>Custom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Fleming, Caroline</dc:creator>
  <cp:lastModifiedBy>Fleming, Caroline</cp:lastModifiedBy>
  <cp:revision>17</cp:revision>
  <dcterms:created xsi:type="dcterms:W3CDTF">2024-09-04T18:21:10Z</dcterms:created>
  <dcterms:modified xsi:type="dcterms:W3CDTF">2024-09-16T20:56:01Z</dcterms:modified>
</cp:coreProperties>
</file>