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60" r:id="rId2"/>
    <p:sldId id="262" r:id="rId3"/>
    <p:sldId id="261" r:id="rId4"/>
    <p:sldId id="263" r:id="rId5"/>
    <p:sldId id="258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2833F"/>
    <a:srgbClr val="FF6B23"/>
    <a:srgbClr val="CFE2CF"/>
    <a:srgbClr val="3B3B3B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3564"/>
  </p:normalViewPr>
  <p:slideViewPr>
    <p:cSldViewPr snapToGrid="0">
      <p:cViewPr>
        <p:scale>
          <a:sx n="80" d="100"/>
          <a:sy n="80" d="100"/>
        </p:scale>
        <p:origin x="1408" y="-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2E3B11A-DDDD-2073-75A9-09FCDF09E54E}"/>
              </a:ext>
            </a:extLst>
          </p:cNvPr>
          <p:cNvGrpSpPr/>
          <p:nvPr/>
        </p:nvGrpSpPr>
        <p:grpSpPr>
          <a:xfrm>
            <a:off x="1078695" y="1432149"/>
            <a:ext cx="10247934" cy="11055310"/>
            <a:chOff x="1078695" y="1432149"/>
            <a:chExt cx="10247934" cy="11055310"/>
          </a:xfrm>
        </p:grpSpPr>
        <p:pic>
          <p:nvPicPr>
            <p:cNvPr id="11" name="Picture 10" descr="A graph of different types of temperature&#10;&#10;Description automatically generated with medium confidence">
              <a:extLst>
                <a:ext uri="{FF2B5EF4-FFF2-40B4-BE49-F238E27FC236}">
                  <a16:creationId xmlns:a16="http://schemas.microsoft.com/office/drawing/2014/main" id="{EF119BB0-3E96-390A-67AE-3F80D05C6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20" r="20628" b="15464"/>
            <a:stretch/>
          </p:blipFill>
          <p:spPr>
            <a:xfrm>
              <a:off x="1078695" y="1432149"/>
              <a:ext cx="10247934" cy="1083341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5733A9-D831-3302-6867-F3075BA51DD9}"/>
                </a:ext>
              </a:extLst>
            </p:cNvPr>
            <p:cNvSpPr/>
            <p:nvPr/>
          </p:nvSpPr>
          <p:spPr>
            <a:xfrm>
              <a:off x="2410265" y="11990154"/>
              <a:ext cx="7748337" cy="497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8" name="Picture 27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F114E2A-AA17-8A9B-A248-5B9F876C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11353231" y="5051056"/>
            <a:ext cx="2761487" cy="1292352"/>
          </a:xfrm>
          <a:prstGeom prst="rect">
            <a:avLst/>
          </a:prstGeom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348906FF-A27D-A65B-33C4-51EDF059C317}"/>
              </a:ext>
            </a:extLst>
          </p:cNvPr>
          <p:cNvSpPr txBox="1"/>
          <p:nvPr/>
        </p:nvSpPr>
        <p:spPr>
          <a:xfrm>
            <a:off x="11517389" y="6474614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 </a:t>
            </a: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challenge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59A27DE-9E84-EBB0-CD00-850EE0F44A26}"/>
              </a:ext>
            </a:extLst>
          </p:cNvPr>
          <p:cNvSpPr txBox="1"/>
          <p:nvPr/>
        </p:nvSpPr>
        <p:spPr>
          <a:xfrm>
            <a:off x="11991181" y="6936279"/>
            <a:ext cx="21235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No </a:t>
            </a:r>
            <a:r>
              <a:rPr lang="en-US" sz="20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</a:t>
            </a:r>
            <a:endParaRPr lang="en-US" sz="2000" dirty="0">
              <a:ln/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E85C380B-203D-7AE4-C1F1-494412F2155B}"/>
              </a:ext>
            </a:extLst>
          </p:cNvPr>
          <p:cNvSpPr/>
          <p:nvPr/>
        </p:nvSpPr>
        <p:spPr>
          <a:xfrm>
            <a:off x="11619472" y="7451176"/>
            <a:ext cx="351309" cy="295685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E5E5E5"/>
          </a:solidFill>
          <a:ln w="28575" cap="rnd">
            <a:solidFill>
              <a:srgbClr val="3B3B3B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59A095D-1698-9BD1-F4AD-2C856687ACC4}"/>
              </a:ext>
            </a:extLst>
          </p:cNvPr>
          <p:cNvSpPr txBox="1"/>
          <p:nvPr/>
        </p:nvSpPr>
        <p:spPr>
          <a:xfrm>
            <a:off x="12039030" y="7397944"/>
            <a:ext cx="12219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E. coli </a:t>
            </a: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6ED2EC0B-2EF0-BADA-3BF3-A9F200B953FD}"/>
              </a:ext>
            </a:extLst>
          </p:cNvPr>
          <p:cNvSpPr/>
          <p:nvPr/>
        </p:nvSpPr>
        <p:spPr>
          <a:xfrm>
            <a:off x="11619473" y="6973759"/>
            <a:ext cx="351309" cy="295685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chemeClr val="bg1">
              <a:alpha val="17647"/>
            </a:schemeClr>
          </a:solidFill>
          <a:ln w="28575" cap="rnd">
            <a:solidFill>
              <a:srgbClr val="3B3B3B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A2E3F7-50AB-21BF-EB20-3FC8A10DFA8B}"/>
              </a:ext>
            </a:extLst>
          </p:cNvPr>
          <p:cNvSpPr txBox="1"/>
          <p:nvPr/>
        </p:nvSpPr>
        <p:spPr>
          <a:xfrm rot="16200000">
            <a:off x="-4296495" y="6294860"/>
            <a:ext cx="97840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rate 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consumption (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µmol/min/cm</a:t>
            </a:r>
            <a:r>
              <a:rPr lang="en-US" sz="3200" b="0" i="0" baseline="300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" name="Picture 27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EE88DEA-96A6-F1BF-7A7E-A99D9434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11246961" y="7915748"/>
            <a:ext cx="3158922" cy="1463040"/>
          </a:xfrm>
          <a:prstGeom prst="rect">
            <a:avLst/>
          </a:prstGeom>
        </p:spPr>
      </p:pic>
      <p:pic>
        <p:nvPicPr>
          <p:cNvPr id="277" name="Picture 27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6FF1D802-94C5-FE41-97A0-8034F528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29413" b="62194"/>
          <a:stretch/>
        </p:blipFill>
        <p:spPr>
          <a:xfrm>
            <a:off x="11246961" y="3743413"/>
            <a:ext cx="3158922" cy="1292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10005-D14C-A99E-7EB6-FC2FE966687E}"/>
              </a:ext>
            </a:extLst>
          </p:cNvPr>
          <p:cNvSpPr txBox="1"/>
          <p:nvPr/>
        </p:nvSpPr>
        <p:spPr>
          <a:xfrm>
            <a:off x="1691516" y="908929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E7064-99F6-242C-FA3F-6D3E1E1302DB}"/>
              </a:ext>
            </a:extLst>
          </p:cNvPr>
          <p:cNvSpPr txBox="1"/>
          <p:nvPr/>
        </p:nvSpPr>
        <p:spPr>
          <a:xfrm>
            <a:off x="1691516" y="6613114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versus 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0DF5-B2B7-B562-ADAA-7A51A225E70B}"/>
              </a:ext>
            </a:extLst>
          </p:cNvPr>
          <p:cNvSpPr txBox="1"/>
          <p:nvPr/>
        </p:nvSpPr>
        <p:spPr>
          <a:xfrm>
            <a:off x="2736812" y="12496396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A65C0-B033-182C-5422-2C2C3AF61F46}"/>
              </a:ext>
            </a:extLst>
          </p:cNvPr>
          <p:cNvSpPr txBox="1"/>
          <p:nvPr/>
        </p:nvSpPr>
        <p:spPr>
          <a:xfrm>
            <a:off x="7563610" y="12540973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4BBD51B-941B-9A94-23BA-0386BFECF19B}"/>
              </a:ext>
            </a:extLst>
          </p:cNvPr>
          <p:cNvSpPr/>
          <p:nvPr/>
        </p:nvSpPr>
        <p:spPr>
          <a:xfrm rot="16200000">
            <a:off x="3972952" y="11111040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45ACA53-5D5B-22A6-788F-838A6801407C}"/>
              </a:ext>
            </a:extLst>
          </p:cNvPr>
          <p:cNvSpPr/>
          <p:nvPr/>
        </p:nvSpPr>
        <p:spPr>
          <a:xfrm rot="16200000">
            <a:off x="8446050" y="11154526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06AD32C1-38C1-2C69-0469-204E633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1"/>
          <a:stretch/>
        </p:blipFill>
        <p:spPr>
          <a:xfrm>
            <a:off x="2019299" y="3505200"/>
            <a:ext cx="13468214" cy="876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3DD90-BA99-9852-E00E-F9D9577167F3}"/>
              </a:ext>
            </a:extLst>
          </p:cNvPr>
          <p:cNvSpPr txBox="1"/>
          <p:nvPr/>
        </p:nvSpPr>
        <p:spPr>
          <a:xfrm rot="16200000">
            <a:off x="-2990875" y="7814280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00F3-93C2-14B5-BD42-8D8D72982070}"/>
              </a:ext>
            </a:extLst>
          </p:cNvPr>
          <p:cNvSpPr txBox="1"/>
          <p:nvPr/>
        </p:nvSpPr>
        <p:spPr>
          <a:xfrm>
            <a:off x="2870520" y="12427032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67A79C09-97FC-93F0-0A2B-6BF5F450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12640569" y="6191179"/>
            <a:ext cx="3393898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F768A5C-10C6-2443-21DE-83BDDB9E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09" r="35803" b="4787"/>
          <a:stretch/>
        </p:blipFill>
        <p:spPr>
          <a:xfrm>
            <a:off x="1541837" y="4055765"/>
            <a:ext cx="8582914" cy="12223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2901404" y="16783093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5616070" y="1009530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9881640" y="8875073"/>
            <a:ext cx="2761487" cy="1292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ADE54F-6B87-FC04-0136-F60605695D89}"/>
              </a:ext>
            </a:extLst>
          </p:cNvPr>
          <p:cNvSpPr txBox="1"/>
          <p:nvPr/>
        </p:nvSpPr>
        <p:spPr>
          <a:xfrm>
            <a:off x="2483058" y="3486827"/>
            <a:ext cx="5486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Aposymbiotic corals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95C76-6CE9-9580-75E4-F5AF2C15B9ED}"/>
              </a:ext>
            </a:extLst>
          </p:cNvPr>
          <p:cNvSpPr txBox="1"/>
          <p:nvPr/>
        </p:nvSpPr>
        <p:spPr>
          <a:xfrm>
            <a:off x="2483058" y="9755747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Symbiotic corals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6672026" y="16784185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7554464" y="1539664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4137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2901404" y="16783093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symbiotic state&#10;&#10;Description automatically generated">
            <a:extLst>
              <a:ext uri="{FF2B5EF4-FFF2-40B4-BE49-F238E27FC236}">
                <a16:creationId xmlns:a16="http://schemas.microsoft.com/office/drawing/2014/main" id="{00A3B1C3-C277-9D37-5352-2DB6B5E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7" t="47554" r="30230"/>
          <a:stretch/>
        </p:blipFill>
        <p:spPr>
          <a:xfrm>
            <a:off x="1501450" y="9755747"/>
            <a:ext cx="8352137" cy="6530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2607978" y="12991819"/>
            <a:ext cx="82188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9853587" y="12102472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47585" b="42914"/>
          <a:stretch/>
        </p:blipFill>
        <p:spPr>
          <a:xfrm>
            <a:off x="9654870" y="13671807"/>
            <a:ext cx="3158922" cy="146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6672026" y="16784185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7554466" y="15397738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4137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6DB7222-384B-5616-D058-AFA573CF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908" t="35108" r="16919" b="62936"/>
          <a:stretch/>
        </p:blipFill>
        <p:spPr>
          <a:xfrm rot="10800000">
            <a:off x="9889813" y="14531709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4607451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6563836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794961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9838662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11656683" y="7205282"/>
            <a:ext cx="11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7467812" y="4177332"/>
            <a:ext cx="457200" cy="559525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5894909" y="9985316"/>
            <a:ext cx="1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11890874" y="6479341"/>
            <a:ext cx="457200" cy="91085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0525127" y="6285275"/>
            <a:ext cx="304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5698892" y="6312686"/>
            <a:ext cx="39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13449264" y="9547490"/>
            <a:ext cx="245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11656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4898781" y="7619231"/>
            <a:ext cx="8771718" cy="9452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4335814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9745589" y="99037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7918971" y="989107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6700360" y="7619231"/>
            <a:ext cx="6970137" cy="95332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8449338" y="7623441"/>
            <a:ext cx="5221159" cy="9491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12119474" y="7632266"/>
            <a:ext cx="1520459" cy="9878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4898782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8449339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12105959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13430713" y="8424720"/>
            <a:ext cx="277826" cy="27432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13592550" y="8467886"/>
            <a:ext cx="176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6700358" y="7619231"/>
            <a:ext cx="7044548" cy="222301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94043" y="7614301"/>
            <a:ext cx="3250863" cy="222794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6700361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10494042" y="7592026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DCA5A4F-4059-BFF4-A337-40EEE1134B22}"/>
              </a:ext>
            </a:extLst>
          </p:cNvPr>
          <p:cNvSpPr/>
          <p:nvPr/>
        </p:nvSpPr>
        <p:spPr>
          <a:xfrm rot="7029140">
            <a:off x="13584570" y="9665791"/>
            <a:ext cx="277826" cy="274320"/>
          </a:xfrm>
          <a:prstGeom prst="triangle">
            <a:avLst/>
          </a:prstGeom>
          <a:solidFill>
            <a:srgbClr val="F2833F"/>
          </a:solidFill>
          <a:ln>
            <a:solidFill>
              <a:srgbClr val="F283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BAE97-0B14-B2C7-A8E2-2B14E4804883}"/>
              </a:ext>
            </a:extLst>
          </p:cNvPr>
          <p:cNvGrpSpPr/>
          <p:nvPr/>
        </p:nvGrpSpPr>
        <p:grpSpPr>
          <a:xfrm>
            <a:off x="14091430" y="6231708"/>
            <a:ext cx="2865078" cy="1892007"/>
            <a:chOff x="14139555" y="6028955"/>
            <a:chExt cx="2865078" cy="18920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1494B4-5773-844D-96ED-9515C3DD5808}"/>
                </a:ext>
              </a:extLst>
            </p:cNvPr>
            <p:cNvSpPr txBox="1"/>
            <p:nvPr/>
          </p:nvSpPr>
          <p:spPr>
            <a:xfrm>
              <a:off x="14139555" y="6028955"/>
              <a:ext cx="2865078" cy="1892007"/>
            </a:xfrm>
            <a:prstGeom prst="roundRect">
              <a:avLst/>
            </a:prstGeom>
            <a:ln w="38100">
              <a:solidFill>
                <a:srgbClr val="4D4D4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u="sng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Dual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Multi-factor response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277636-F181-48B3-C0FF-B9B25F43C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2081" y="7627940"/>
              <a:ext cx="445250" cy="106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49C3AB-264D-1895-A68C-2F2810B6AD87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7277065"/>
              <a:ext cx="445250" cy="0"/>
            </a:xfrm>
            <a:prstGeom prst="straightConnector1">
              <a:avLst/>
            </a:prstGeom>
            <a:ln w="57150">
              <a:solidFill>
                <a:srgbClr val="F2833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1E4CAC-801D-31C9-D4AD-17380957EE2F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6909711"/>
              <a:ext cx="445250" cy="0"/>
            </a:xfrm>
            <a:prstGeom prst="straightConnector1">
              <a:avLst/>
            </a:prstGeom>
            <a:ln w="57150">
              <a:solidFill>
                <a:srgbClr val="4D4D4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128</Words>
  <Application>Microsoft Macintosh PowerPoint</Application>
  <PresentationFormat>Custom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21</cp:revision>
  <dcterms:created xsi:type="dcterms:W3CDTF">2024-09-04T18:21:10Z</dcterms:created>
  <dcterms:modified xsi:type="dcterms:W3CDTF">2024-09-19T22:13:58Z</dcterms:modified>
</cp:coreProperties>
</file>