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2" r:id="rId2"/>
    <p:sldId id="260" r:id="rId3"/>
    <p:sldId id="267" r:id="rId4"/>
    <p:sldId id="261" r:id="rId5"/>
    <p:sldId id="263" r:id="rId6"/>
    <p:sldId id="258" r:id="rId7"/>
    <p:sldId id="265" r:id="rId8"/>
    <p:sldId id="266" r:id="rId9"/>
    <p:sldId id="264" r:id="rId10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2833F"/>
    <a:srgbClr val="FF6B23"/>
    <a:srgbClr val="CFE2CF"/>
    <a:srgbClr val="3B3B3B"/>
    <a:srgbClr val="E5E5E5"/>
    <a:srgbClr val="148133"/>
    <a:srgbClr val="EBEBEB"/>
    <a:srgbClr val="52C12B"/>
    <a:srgbClr val="F7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/>
    <p:restoredTop sz="93593"/>
  </p:normalViewPr>
  <p:slideViewPr>
    <p:cSldViewPr snapToGrid="0">
      <p:cViewPr>
        <p:scale>
          <a:sx n="70" d="100"/>
          <a:sy n="70" d="100"/>
        </p:scale>
        <p:origin x="832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9E61-D85B-844A-8EF6-9D3458A4398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255-A2B7-9747-A15F-4ECF908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2197-7ED8-51AA-EADB-376EC849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71E88-4CE6-7713-6D43-3DF9E7C37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96FE6-E213-6C1A-5FDC-3599B3E78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5152-C833-3061-A60F-C8441FF89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6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6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0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7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7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0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06AD32C1-38C1-2C69-0469-204E633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1"/>
          <a:stretch/>
        </p:blipFill>
        <p:spPr>
          <a:xfrm>
            <a:off x="2019299" y="3505200"/>
            <a:ext cx="13468214" cy="876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3DD90-BA99-9852-E00E-F9D9577167F3}"/>
              </a:ext>
            </a:extLst>
          </p:cNvPr>
          <p:cNvSpPr txBox="1"/>
          <p:nvPr/>
        </p:nvSpPr>
        <p:spPr>
          <a:xfrm rot="16200000">
            <a:off x="-2990875" y="7814280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polyp extension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00F3-93C2-14B5-BD42-8D8D72982070}"/>
              </a:ext>
            </a:extLst>
          </p:cNvPr>
          <p:cNvSpPr txBox="1"/>
          <p:nvPr/>
        </p:nvSpPr>
        <p:spPr>
          <a:xfrm>
            <a:off x="2870520" y="12427032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pic>
        <p:nvPicPr>
          <p:cNvPr id="10" name="Picture 9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67A79C09-97FC-93F0-0A2B-6BF5F450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9" t="34108" b="33392"/>
          <a:stretch/>
        </p:blipFill>
        <p:spPr>
          <a:xfrm>
            <a:off x="12640569" y="6191179"/>
            <a:ext cx="3393898" cy="3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4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7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BF114E2A-AA17-8A9B-A248-5B9F876C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007" t="38202" r="1545" b="53405"/>
          <a:stretch/>
        </p:blipFill>
        <p:spPr>
          <a:xfrm>
            <a:off x="15024637" y="4964730"/>
            <a:ext cx="2761487" cy="1292352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348906FF-A27D-A65B-33C4-51EDF059C317}"/>
              </a:ext>
            </a:extLst>
          </p:cNvPr>
          <p:cNvSpPr txBox="1"/>
          <p:nvPr/>
        </p:nvSpPr>
        <p:spPr>
          <a:xfrm>
            <a:off x="15143030" y="6484331"/>
            <a:ext cx="3548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i="1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E. coli </a:t>
            </a: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challenge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59A27DE-9E84-EBB0-CD00-850EE0F44A26}"/>
              </a:ext>
            </a:extLst>
          </p:cNvPr>
          <p:cNvSpPr txBox="1"/>
          <p:nvPr/>
        </p:nvSpPr>
        <p:spPr>
          <a:xfrm>
            <a:off x="15616822" y="6945996"/>
            <a:ext cx="21235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No </a:t>
            </a:r>
            <a:r>
              <a:rPr lang="en-US" sz="2000" i="1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E. coli</a:t>
            </a:r>
            <a:endParaRPr lang="en-US" sz="2000" dirty="0">
              <a:ln/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E85C380B-203D-7AE4-C1F1-494412F2155B}"/>
              </a:ext>
            </a:extLst>
          </p:cNvPr>
          <p:cNvSpPr/>
          <p:nvPr/>
        </p:nvSpPr>
        <p:spPr>
          <a:xfrm>
            <a:off x="15245113" y="7460893"/>
            <a:ext cx="351309" cy="295685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rgbClr val="E5E5E5"/>
          </a:solidFill>
          <a:ln w="28575" cap="rnd">
            <a:solidFill>
              <a:srgbClr val="3B3B3B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59A095D-1698-9BD1-F4AD-2C856687ACC4}"/>
              </a:ext>
            </a:extLst>
          </p:cNvPr>
          <p:cNvSpPr txBox="1"/>
          <p:nvPr/>
        </p:nvSpPr>
        <p:spPr>
          <a:xfrm>
            <a:off x="15664671" y="7407661"/>
            <a:ext cx="12219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i="1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E. coli </a:t>
            </a: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6ED2EC0B-2EF0-BADA-3BF3-A9F200B953FD}"/>
              </a:ext>
            </a:extLst>
          </p:cNvPr>
          <p:cNvSpPr/>
          <p:nvPr/>
        </p:nvSpPr>
        <p:spPr>
          <a:xfrm>
            <a:off x="15245114" y="6983476"/>
            <a:ext cx="351309" cy="295685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chemeClr val="bg1">
              <a:alpha val="17647"/>
            </a:schemeClr>
          </a:solidFill>
          <a:ln w="28575" cap="rnd">
            <a:solidFill>
              <a:srgbClr val="3B3B3B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6A2E3F7-50AB-21BF-EB20-3FC8A10DFA8B}"/>
              </a:ext>
            </a:extLst>
          </p:cNvPr>
          <p:cNvSpPr txBox="1"/>
          <p:nvPr/>
        </p:nvSpPr>
        <p:spPr>
          <a:xfrm rot="16200000">
            <a:off x="-4265736" y="5964694"/>
            <a:ext cx="97840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rate 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consumption (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µmol/min/cm</a:t>
            </a:r>
            <a:r>
              <a:rPr lang="en-US" sz="3200" b="0" i="0" baseline="300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7" name="Picture 276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6FF1D802-94C5-FE41-97A0-8034F528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753" t="29413" b="62194"/>
          <a:stretch/>
        </p:blipFill>
        <p:spPr>
          <a:xfrm>
            <a:off x="14825920" y="3614679"/>
            <a:ext cx="3158922" cy="1292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10005-D14C-A99E-7EB6-FC2FE966687E}"/>
              </a:ext>
            </a:extLst>
          </p:cNvPr>
          <p:cNvSpPr txBox="1"/>
          <p:nvPr/>
        </p:nvSpPr>
        <p:spPr>
          <a:xfrm>
            <a:off x="1534226" y="1559876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state: symbiotic vs. aposymbiotic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E7064-99F6-242C-FA3F-6D3E1E1302DB}"/>
              </a:ext>
            </a:extLst>
          </p:cNvPr>
          <p:cNvSpPr txBox="1"/>
          <p:nvPr/>
        </p:nvSpPr>
        <p:spPr>
          <a:xfrm>
            <a:off x="1691516" y="6613114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treatment: fed versus starved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A51CAD-8800-E512-FA43-0B5BF2B4947C}"/>
              </a:ext>
            </a:extLst>
          </p:cNvPr>
          <p:cNvGrpSpPr/>
          <p:nvPr/>
        </p:nvGrpSpPr>
        <p:grpSpPr>
          <a:xfrm>
            <a:off x="1045225" y="1986443"/>
            <a:ext cx="14020196" cy="11902302"/>
            <a:chOff x="1045225" y="1986443"/>
            <a:chExt cx="14020196" cy="119023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3163D4B-0869-3DC8-AB87-CCC58DAB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39" r="16219" b="4827"/>
            <a:stretch/>
          </p:blipFill>
          <p:spPr>
            <a:xfrm>
              <a:off x="1045225" y="1986443"/>
              <a:ext cx="14020196" cy="110947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F3F8DE-30E2-C025-4421-E56A5EA0B66E}"/>
                </a:ext>
              </a:extLst>
            </p:cNvPr>
            <p:cNvSpPr/>
            <p:nvPr/>
          </p:nvSpPr>
          <p:spPr>
            <a:xfrm>
              <a:off x="2090058" y="11569700"/>
              <a:ext cx="11521440" cy="2319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Left Bracket 3">
            <a:extLst>
              <a:ext uri="{FF2B5EF4-FFF2-40B4-BE49-F238E27FC236}">
                <a16:creationId xmlns:a16="http://schemas.microsoft.com/office/drawing/2014/main" id="{145ACA53-5D5B-22A6-788F-838A6801407C}"/>
              </a:ext>
            </a:extLst>
          </p:cNvPr>
          <p:cNvSpPr/>
          <p:nvPr/>
        </p:nvSpPr>
        <p:spPr>
          <a:xfrm rot="16200000">
            <a:off x="11334707" y="10243712"/>
            <a:ext cx="457200" cy="328938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A65C0-B033-182C-5422-2C2C3AF61F46}"/>
              </a:ext>
            </a:extLst>
          </p:cNvPr>
          <p:cNvSpPr txBox="1"/>
          <p:nvPr/>
        </p:nvSpPr>
        <p:spPr>
          <a:xfrm>
            <a:off x="10265811" y="12228404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30DF5-B2B7-B562-ADAA-7A51A225E70B}"/>
              </a:ext>
            </a:extLst>
          </p:cNvPr>
          <p:cNvSpPr txBox="1"/>
          <p:nvPr/>
        </p:nvSpPr>
        <p:spPr>
          <a:xfrm>
            <a:off x="3705640" y="12144447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8010EC9-A009-9653-C701-AFC330F7141E}"/>
              </a:ext>
            </a:extLst>
          </p:cNvPr>
          <p:cNvSpPr/>
          <p:nvPr/>
        </p:nvSpPr>
        <p:spPr>
          <a:xfrm rot="16200000">
            <a:off x="4951356" y="10243712"/>
            <a:ext cx="457200" cy="328938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3CA42-1D44-216C-F662-D690983E0768}"/>
              </a:ext>
            </a:extLst>
          </p:cNvPr>
          <p:cNvGrpSpPr/>
          <p:nvPr/>
        </p:nvGrpSpPr>
        <p:grpSpPr>
          <a:xfrm>
            <a:off x="15143030" y="8063478"/>
            <a:ext cx="2730500" cy="1168400"/>
            <a:chOff x="15090538" y="8000651"/>
            <a:chExt cx="2730500" cy="1168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305CE65-A93B-467D-F17A-F5670F66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90538" y="8000651"/>
              <a:ext cx="2730500" cy="1168400"/>
            </a:xfrm>
            <a:prstGeom prst="rect">
              <a:avLst/>
            </a:prstGeom>
          </p:spPr>
        </p:pic>
        <p:pic>
          <p:nvPicPr>
            <p:cNvPr id="15" name="Picture 14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363BE666-70C7-9754-1676-9C362456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9873" t="34917" r="17454" b="62917"/>
            <a:stretch/>
          </p:blipFill>
          <p:spPr>
            <a:xfrm rot="10800000">
              <a:off x="15154898" y="8749678"/>
              <a:ext cx="379562" cy="33355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853AA5-EFD0-FE5D-F159-8410164E63B4}"/>
              </a:ext>
            </a:extLst>
          </p:cNvPr>
          <p:cNvSpPr txBox="1"/>
          <p:nvPr/>
        </p:nvSpPr>
        <p:spPr>
          <a:xfrm>
            <a:off x="1534226" y="6516462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treatment: fed versus starved</a:t>
            </a:r>
          </a:p>
        </p:txBody>
      </p:sp>
    </p:spTree>
    <p:extLst>
      <p:ext uri="{BB962C8B-B14F-4D97-AF65-F5344CB8AC3E}">
        <p14:creationId xmlns:p14="http://schemas.microsoft.com/office/powerpoint/2010/main" val="197881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C0483-26C4-F7CA-8643-E6750D79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42EEAD16-6CC5-A027-01B5-3B7EC7B3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55" r="39048"/>
          <a:stretch/>
        </p:blipFill>
        <p:spPr>
          <a:xfrm>
            <a:off x="1283892" y="4129391"/>
            <a:ext cx="8743579" cy="12606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EEDE2A-9537-211D-17EB-CBE59B102D4A}"/>
              </a:ext>
            </a:extLst>
          </p:cNvPr>
          <p:cNvSpPr txBox="1"/>
          <p:nvPr/>
        </p:nvSpPr>
        <p:spPr>
          <a:xfrm>
            <a:off x="2523187" y="17075481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CF189-78CD-214D-8D85-9AA5E7FF7217}"/>
              </a:ext>
            </a:extLst>
          </p:cNvPr>
          <p:cNvSpPr/>
          <p:nvPr/>
        </p:nvSpPr>
        <p:spPr>
          <a:xfrm>
            <a:off x="727587" y="510294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70DF-87D6-591D-976C-C02F3719C065}"/>
              </a:ext>
            </a:extLst>
          </p:cNvPr>
          <p:cNvSpPr txBox="1"/>
          <p:nvPr/>
        </p:nvSpPr>
        <p:spPr>
          <a:xfrm rot="16200000">
            <a:off x="-5616070" y="10095307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8596-D9E5-2176-88D0-597D3523FEBE}"/>
              </a:ext>
            </a:extLst>
          </p:cNvPr>
          <p:cNvSpPr txBox="1"/>
          <p:nvPr/>
        </p:nvSpPr>
        <p:spPr>
          <a:xfrm>
            <a:off x="2483058" y="3606725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state: symbiotic vs. aposymbiotic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76602-BF21-56CE-B9CD-5407C185215D}"/>
              </a:ext>
            </a:extLst>
          </p:cNvPr>
          <p:cNvSpPr txBox="1"/>
          <p:nvPr/>
        </p:nvSpPr>
        <p:spPr>
          <a:xfrm>
            <a:off x="2483058" y="10126084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treatment: fed vs. starved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9E7D1-05E9-74D6-5A76-C755578482FE}"/>
              </a:ext>
            </a:extLst>
          </p:cNvPr>
          <p:cNvSpPr txBox="1"/>
          <p:nvPr/>
        </p:nvSpPr>
        <p:spPr>
          <a:xfrm>
            <a:off x="6672026" y="17037320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3E9BB2E-4570-DD95-2917-353746CC98EC}"/>
              </a:ext>
            </a:extLst>
          </p:cNvPr>
          <p:cNvSpPr/>
          <p:nvPr/>
        </p:nvSpPr>
        <p:spPr>
          <a:xfrm rot="16200000">
            <a:off x="7544579" y="15695367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DEAF51A-E602-8645-FBF1-0120C0821627}"/>
              </a:ext>
            </a:extLst>
          </p:cNvPr>
          <p:cNvSpPr/>
          <p:nvPr/>
        </p:nvSpPr>
        <p:spPr>
          <a:xfrm rot="16200000">
            <a:off x="4179249" y="15697681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2EF961F1-43BD-45DF-BF06-F5879DB2BF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10124795" y="8347673"/>
            <a:ext cx="2761487" cy="1292352"/>
          </a:xfrm>
          <a:prstGeom prst="rect">
            <a:avLst/>
          </a:prstGeom>
        </p:spPr>
      </p:pic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C0EE2963-FC6E-A0E8-7F76-986CF621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29413" b="62194"/>
          <a:stretch/>
        </p:blipFill>
        <p:spPr>
          <a:xfrm>
            <a:off x="9926078" y="6997622"/>
            <a:ext cx="3158922" cy="12923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F00F9-1A16-0167-A049-A3473A19D450}"/>
              </a:ext>
            </a:extLst>
          </p:cNvPr>
          <p:cNvGrpSpPr/>
          <p:nvPr/>
        </p:nvGrpSpPr>
        <p:grpSpPr>
          <a:xfrm>
            <a:off x="10239647" y="9803494"/>
            <a:ext cx="2730500" cy="1168400"/>
            <a:chOff x="15090538" y="8000651"/>
            <a:chExt cx="2730500" cy="11684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910B2D-0E42-1E35-C276-D4DB6CAA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90538" y="8000651"/>
              <a:ext cx="2730500" cy="1168400"/>
            </a:xfrm>
            <a:prstGeom prst="rect">
              <a:avLst/>
            </a:prstGeom>
          </p:spPr>
        </p:pic>
        <p:pic>
          <p:nvPicPr>
            <p:cNvPr id="20" name="Picture 19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D11F9E53-4AA6-C151-ABB5-953BD611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9873" t="34917" r="17454" b="62917"/>
            <a:stretch/>
          </p:blipFill>
          <p:spPr>
            <a:xfrm rot="10800000">
              <a:off x="15154898" y="8749678"/>
              <a:ext cx="379562" cy="333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BF768A5C-10C6-2443-21DE-83BDDB9E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09" r="35803" b="4787"/>
          <a:stretch/>
        </p:blipFill>
        <p:spPr>
          <a:xfrm>
            <a:off x="1541837" y="4055765"/>
            <a:ext cx="8582914" cy="12223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2901404" y="16783093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727587" y="510294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-5616070" y="10095307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9881640" y="8875073"/>
            <a:ext cx="2761487" cy="1292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ADE54F-6B87-FC04-0136-F60605695D89}"/>
              </a:ext>
            </a:extLst>
          </p:cNvPr>
          <p:cNvSpPr txBox="1"/>
          <p:nvPr/>
        </p:nvSpPr>
        <p:spPr>
          <a:xfrm>
            <a:off x="2483058" y="3486827"/>
            <a:ext cx="5486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Aposymbiotic corals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295C76-6CE9-9580-75E4-F5AF2C15B9ED}"/>
              </a:ext>
            </a:extLst>
          </p:cNvPr>
          <p:cNvSpPr txBox="1"/>
          <p:nvPr/>
        </p:nvSpPr>
        <p:spPr>
          <a:xfrm>
            <a:off x="2483058" y="9755747"/>
            <a:ext cx="3548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Symbiotic corals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6672026" y="16784185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7554464" y="15396647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4137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2901404" y="16783093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symbiotic state&#10;&#10;Description automatically generated">
            <a:extLst>
              <a:ext uri="{FF2B5EF4-FFF2-40B4-BE49-F238E27FC236}">
                <a16:creationId xmlns:a16="http://schemas.microsoft.com/office/drawing/2014/main" id="{00A3B1C3-C277-9D37-5352-2DB6B5ED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7" t="47554" r="30230"/>
          <a:stretch/>
        </p:blipFill>
        <p:spPr>
          <a:xfrm>
            <a:off x="1501450" y="9755747"/>
            <a:ext cx="8352137" cy="6530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727587" y="510294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-2607978" y="12991819"/>
            <a:ext cx="82188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9853587" y="12102472"/>
            <a:ext cx="2761487" cy="1292352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A60BC6E7-D092-3257-C377-8695B9F3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47585" b="42914"/>
          <a:stretch/>
        </p:blipFill>
        <p:spPr>
          <a:xfrm>
            <a:off x="9654870" y="13671807"/>
            <a:ext cx="3158922" cy="146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6672026" y="16784185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7554466" y="15397738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4137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86DB7222-384B-5616-D058-AFA573CF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908" t="35108" r="16919" b="62936"/>
          <a:stretch/>
        </p:blipFill>
        <p:spPr>
          <a:xfrm rot="10800000">
            <a:off x="9889813" y="14531709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A88F-2307-0178-3BA6-1C0656B98489}"/>
              </a:ext>
            </a:extLst>
          </p:cNvPr>
          <p:cNvSpPr txBox="1"/>
          <p:nvPr/>
        </p:nvSpPr>
        <p:spPr>
          <a:xfrm>
            <a:off x="4607451" y="7177712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B764-6DFC-F138-8162-DC4307A9A207}"/>
              </a:ext>
            </a:extLst>
          </p:cNvPr>
          <p:cNvSpPr txBox="1"/>
          <p:nvPr/>
        </p:nvSpPr>
        <p:spPr>
          <a:xfrm>
            <a:off x="6563836" y="7203559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5F877-705A-7A0E-50C2-67EDCE0BD4DA}"/>
              </a:ext>
            </a:extLst>
          </p:cNvPr>
          <p:cNvSpPr txBox="1"/>
          <p:nvPr/>
        </p:nvSpPr>
        <p:spPr>
          <a:xfrm>
            <a:off x="7949613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226B-0AD8-1AAE-6C22-85B8A5B35591}"/>
              </a:ext>
            </a:extLst>
          </p:cNvPr>
          <p:cNvSpPr txBox="1"/>
          <p:nvPr/>
        </p:nvSpPr>
        <p:spPr>
          <a:xfrm>
            <a:off x="9838662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F54F2-52CA-21F1-ACD0-5F213608379F}"/>
              </a:ext>
            </a:extLst>
          </p:cNvPr>
          <p:cNvSpPr txBox="1"/>
          <p:nvPr/>
        </p:nvSpPr>
        <p:spPr>
          <a:xfrm>
            <a:off x="11656683" y="7205282"/>
            <a:ext cx="119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37D55F4-CA81-D8E1-BE0C-47AAE1B6401E}"/>
              </a:ext>
            </a:extLst>
          </p:cNvPr>
          <p:cNvSpPr/>
          <p:nvPr/>
        </p:nvSpPr>
        <p:spPr>
          <a:xfrm rot="16200000">
            <a:off x="7467812" y="4177332"/>
            <a:ext cx="457200" cy="5595256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D7CEE-1EA3-E20E-FAA2-30C60A7F7FC6}"/>
              </a:ext>
            </a:extLst>
          </p:cNvPr>
          <p:cNvSpPr txBox="1"/>
          <p:nvPr/>
        </p:nvSpPr>
        <p:spPr>
          <a:xfrm>
            <a:off x="5894909" y="9985316"/>
            <a:ext cx="187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Respiration rate</a:t>
            </a: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22D9AB-BB0B-064E-475B-891466D7D00F}"/>
              </a:ext>
            </a:extLst>
          </p:cNvPr>
          <p:cNvSpPr/>
          <p:nvPr/>
        </p:nvSpPr>
        <p:spPr>
          <a:xfrm rot="16200000">
            <a:off x="11890874" y="6479341"/>
            <a:ext cx="457200" cy="91085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6EF1-263B-7ACB-444E-2DD24AB33809}"/>
              </a:ext>
            </a:extLst>
          </p:cNvPr>
          <p:cNvSpPr txBox="1"/>
          <p:nvPr/>
        </p:nvSpPr>
        <p:spPr>
          <a:xfrm>
            <a:off x="10525127" y="6285275"/>
            <a:ext cx="304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4-hour acute 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7BA5C-7E3A-A65A-9668-7C779829C294}"/>
              </a:ext>
            </a:extLst>
          </p:cNvPr>
          <p:cNvSpPr txBox="1"/>
          <p:nvPr/>
        </p:nvSpPr>
        <p:spPr>
          <a:xfrm>
            <a:off x="5698892" y="6312686"/>
            <a:ext cx="399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12-day experimental condition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63489-5D5A-FA58-929E-6892AA9BD0F5}"/>
              </a:ext>
            </a:extLst>
          </p:cNvPr>
          <p:cNvSpPr txBox="1"/>
          <p:nvPr/>
        </p:nvSpPr>
        <p:spPr>
          <a:xfrm>
            <a:off x="13449264" y="9547490"/>
            <a:ext cx="245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Photo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DE9EF-6B98-4147-BE4A-684C6CA81090}"/>
              </a:ext>
            </a:extLst>
          </p:cNvPr>
          <p:cNvSpPr txBox="1"/>
          <p:nvPr/>
        </p:nvSpPr>
        <p:spPr>
          <a:xfrm>
            <a:off x="11656681" y="993914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877E94-6C03-21C6-291F-7088854E0B56}"/>
              </a:ext>
            </a:extLst>
          </p:cNvPr>
          <p:cNvCxnSpPr>
            <a:cxnSpLocks/>
          </p:cNvCxnSpPr>
          <p:nvPr/>
        </p:nvCxnSpPr>
        <p:spPr>
          <a:xfrm>
            <a:off x="4898781" y="7619231"/>
            <a:ext cx="8771718" cy="9452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FD44F-F185-2DDD-CB33-2C8D8066FDF4}"/>
              </a:ext>
            </a:extLst>
          </p:cNvPr>
          <p:cNvSpPr txBox="1"/>
          <p:nvPr/>
        </p:nvSpPr>
        <p:spPr>
          <a:xfrm>
            <a:off x="4335814" y="9943086"/>
            <a:ext cx="133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Mortality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20F54-2C45-472E-6ADE-666D9B96BAB4}"/>
              </a:ext>
            </a:extLst>
          </p:cNvPr>
          <p:cNvSpPr txBox="1"/>
          <p:nvPr/>
        </p:nvSpPr>
        <p:spPr>
          <a:xfrm>
            <a:off x="9745589" y="9903770"/>
            <a:ext cx="167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823E5-4440-9E59-70BD-6E4ED3FC630F}"/>
              </a:ext>
            </a:extLst>
          </p:cNvPr>
          <p:cNvSpPr txBox="1"/>
          <p:nvPr/>
        </p:nvSpPr>
        <p:spPr>
          <a:xfrm>
            <a:off x="7918971" y="989107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E2774-AA32-1AE9-B2A6-593EE72A675F}"/>
              </a:ext>
            </a:extLst>
          </p:cNvPr>
          <p:cNvCxnSpPr>
            <a:cxnSpLocks/>
          </p:cNvCxnSpPr>
          <p:nvPr/>
        </p:nvCxnSpPr>
        <p:spPr>
          <a:xfrm>
            <a:off x="6700360" y="7619231"/>
            <a:ext cx="6970137" cy="95332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0BAD53-A06A-D260-2032-F8E5D7B4B8FE}"/>
              </a:ext>
            </a:extLst>
          </p:cNvPr>
          <p:cNvCxnSpPr>
            <a:cxnSpLocks/>
          </p:cNvCxnSpPr>
          <p:nvPr/>
        </p:nvCxnSpPr>
        <p:spPr>
          <a:xfrm>
            <a:off x="8449338" y="7623441"/>
            <a:ext cx="5221159" cy="9491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E71F77-D3CB-FB01-D789-B843D1D4404D}"/>
              </a:ext>
            </a:extLst>
          </p:cNvPr>
          <p:cNvCxnSpPr>
            <a:cxnSpLocks/>
          </p:cNvCxnSpPr>
          <p:nvPr/>
        </p:nvCxnSpPr>
        <p:spPr>
          <a:xfrm>
            <a:off x="12119474" y="7632266"/>
            <a:ext cx="1520459" cy="9878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21CB6-16B4-6377-2F03-AD4DE89DE6B0}"/>
              </a:ext>
            </a:extLst>
          </p:cNvPr>
          <p:cNvCxnSpPr>
            <a:cxnSpLocks/>
          </p:cNvCxnSpPr>
          <p:nvPr/>
        </p:nvCxnSpPr>
        <p:spPr>
          <a:xfrm>
            <a:off x="4898782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904D1-254A-0A5E-EC80-93AA8C80EAB5}"/>
              </a:ext>
            </a:extLst>
          </p:cNvPr>
          <p:cNvCxnSpPr>
            <a:cxnSpLocks/>
          </p:cNvCxnSpPr>
          <p:nvPr/>
        </p:nvCxnSpPr>
        <p:spPr>
          <a:xfrm>
            <a:off x="8449339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82F47-3813-DA8F-4573-716FB0271D52}"/>
              </a:ext>
            </a:extLst>
          </p:cNvPr>
          <p:cNvCxnSpPr>
            <a:cxnSpLocks/>
          </p:cNvCxnSpPr>
          <p:nvPr/>
        </p:nvCxnSpPr>
        <p:spPr>
          <a:xfrm>
            <a:off x="12105959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riangle 81">
            <a:extLst>
              <a:ext uri="{FF2B5EF4-FFF2-40B4-BE49-F238E27FC236}">
                <a16:creationId xmlns:a16="http://schemas.microsoft.com/office/drawing/2014/main" id="{B53647B8-8C3F-B7D4-8E02-CE93836F165C}"/>
              </a:ext>
            </a:extLst>
          </p:cNvPr>
          <p:cNvSpPr/>
          <p:nvPr/>
        </p:nvSpPr>
        <p:spPr>
          <a:xfrm rot="6276220">
            <a:off x="13430713" y="8424720"/>
            <a:ext cx="277826" cy="27432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4AFA44-6C62-3E99-51F0-76D48577252D}"/>
              </a:ext>
            </a:extLst>
          </p:cNvPr>
          <p:cNvSpPr txBox="1"/>
          <p:nvPr/>
        </p:nvSpPr>
        <p:spPr>
          <a:xfrm>
            <a:off x="13592550" y="8467886"/>
            <a:ext cx="176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Respiration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EE661F-9B3B-B2EB-B615-4B1B32A7D62D}"/>
              </a:ext>
            </a:extLst>
          </p:cNvPr>
          <p:cNvCxnSpPr>
            <a:cxnSpLocks/>
          </p:cNvCxnSpPr>
          <p:nvPr/>
        </p:nvCxnSpPr>
        <p:spPr>
          <a:xfrm>
            <a:off x="6700358" y="7619231"/>
            <a:ext cx="7044548" cy="222301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2279CD-7E01-2BDD-BEB8-03B1CFEAB2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94043" y="7614301"/>
            <a:ext cx="3250863" cy="222794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6F4BF-4A85-6C1D-F672-4507429878CF}"/>
              </a:ext>
            </a:extLst>
          </p:cNvPr>
          <p:cNvCxnSpPr>
            <a:cxnSpLocks/>
          </p:cNvCxnSpPr>
          <p:nvPr/>
        </p:nvCxnSpPr>
        <p:spPr>
          <a:xfrm>
            <a:off x="6700361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A9010-B270-3737-5E5E-0B94BA6198DE}"/>
              </a:ext>
            </a:extLst>
          </p:cNvPr>
          <p:cNvCxnSpPr>
            <a:cxnSpLocks/>
          </p:cNvCxnSpPr>
          <p:nvPr/>
        </p:nvCxnSpPr>
        <p:spPr>
          <a:xfrm>
            <a:off x="10494042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DCA5A4F-4059-BFF4-A337-40EEE1134B22}"/>
              </a:ext>
            </a:extLst>
          </p:cNvPr>
          <p:cNvSpPr/>
          <p:nvPr/>
        </p:nvSpPr>
        <p:spPr>
          <a:xfrm rot="7029140">
            <a:off x="13584570" y="9665791"/>
            <a:ext cx="277826" cy="274320"/>
          </a:xfrm>
          <a:prstGeom prst="triangle">
            <a:avLst/>
          </a:prstGeom>
          <a:solidFill>
            <a:srgbClr val="F2833F"/>
          </a:solidFill>
          <a:ln>
            <a:solidFill>
              <a:srgbClr val="F283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9BAE97-0B14-B2C7-A8E2-2B14E4804883}"/>
              </a:ext>
            </a:extLst>
          </p:cNvPr>
          <p:cNvGrpSpPr/>
          <p:nvPr/>
        </p:nvGrpSpPr>
        <p:grpSpPr>
          <a:xfrm>
            <a:off x="14099260" y="6474045"/>
            <a:ext cx="2865078" cy="1585540"/>
            <a:chOff x="14147385" y="6271292"/>
            <a:chExt cx="2865078" cy="15855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1494B4-5773-844D-96ED-9515C3DD5808}"/>
                </a:ext>
              </a:extLst>
            </p:cNvPr>
            <p:cNvSpPr txBox="1"/>
            <p:nvPr/>
          </p:nvSpPr>
          <p:spPr>
            <a:xfrm>
              <a:off x="14147385" y="6271292"/>
              <a:ext cx="2865078" cy="1585540"/>
            </a:xfrm>
            <a:prstGeom prst="roundRect">
              <a:avLst/>
            </a:prstGeom>
            <a:ln w="38100">
              <a:solidFill>
                <a:srgbClr val="4D4D4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Dual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Multi-factor response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2277636-F181-48B3-C0FF-B9B25F43C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2081" y="7627940"/>
              <a:ext cx="445250" cy="1063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49C3AB-264D-1895-A68C-2F2810B6AD87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7277065"/>
              <a:ext cx="445250" cy="0"/>
            </a:xfrm>
            <a:prstGeom prst="straightConnector1">
              <a:avLst/>
            </a:prstGeom>
            <a:ln w="57150">
              <a:solidFill>
                <a:srgbClr val="F2833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91E4CAC-801D-31C9-D4AD-17380957EE2F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6909711"/>
              <a:ext cx="445250" cy="0"/>
            </a:xfrm>
            <a:prstGeom prst="straightConnector1">
              <a:avLst/>
            </a:prstGeom>
            <a:ln w="57150">
              <a:solidFill>
                <a:srgbClr val="4D4D4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8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BB9BE-BB26-8BDE-CFE8-C2C0BD919E0B}"/>
              </a:ext>
            </a:extLst>
          </p:cNvPr>
          <p:cNvPicPr>
            <a:picLocks noChangeAspect="1"/>
          </p:cNvPicPr>
          <p:nvPr>
            <p:ph idx="1"/>
          </p:nvPr>
        </p:nvPicPr>
        <p:blipFill>
          <a:blip r:embed="rId2"/>
          <a:srcRect t="2585" b="1427"/>
          <a:stretch/>
        </p:blipFill>
        <p:spPr>
          <a:xfrm>
            <a:off x="4038956" y="204516"/>
            <a:ext cx="9905644" cy="178278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3E583-2C5F-154C-D5F3-BE89E05C76B8}"/>
              </a:ext>
            </a:extLst>
          </p:cNvPr>
          <p:cNvSpPr txBox="1"/>
          <p:nvPr/>
        </p:nvSpPr>
        <p:spPr>
          <a:xfrm rot="16200000">
            <a:off x="3018678" y="8882389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148164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836EE-346B-587E-A099-E096E999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879" b="1194"/>
          <a:stretch/>
        </p:blipFill>
        <p:spPr>
          <a:xfrm>
            <a:off x="3266968" y="179345"/>
            <a:ext cx="10068031" cy="181086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942F7-DFFD-B292-5CD1-7E85C4E87777}"/>
              </a:ext>
            </a:extLst>
          </p:cNvPr>
          <p:cNvSpPr txBox="1"/>
          <p:nvPr/>
        </p:nvSpPr>
        <p:spPr>
          <a:xfrm rot="16200000">
            <a:off x="2496243" y="8972061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884AF-8246-08A9-4907-B45DEE3949FB}"/>
              </a:ext>
            </a:extLst>
          </p:cNvPr>
          <p:cNvSpPr txBox="1"/>
          <p:nvPr/>
        </p:nvSpPr>
        <p:spPr>
          <a:xfrm>
            <a:off x="14503400" y="7162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PAM delta</a:t>
            </a:r>
          </a:p>
        </p:txBody>
      </p:sp>
    </p:spTree>
    <p:extLst>
      <p:ext uri="{BB962C8B-B14F-4D97-AF65-F5344CB8AC3E}">
        <p14:creationId xmlns:p14="http://schemas.microsoft.com/office/powerpoint/2010/main" val="214229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337A-54D1-46E9-B68A-EB135F8FB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133" b="1423"/>
          <a:stretch/>
        </p:blipFill>
        <p:spPr>
          <a:xfrm>
            <a:off x="3371320" y="284403"/>
            <a:ext cx="12376680" cy="177191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734C9-2CA4-37B3-45F9-59303E9A6F03}"/>
              </a:ext>
            </a:extLst>
          </p:cNvPr>
          <p:cNvSpPr txBox="1"/>
          <p:nvPr/>
        </p:nvSpPr>
        <p:spPr>
          <a:xfrm rot="16200000">
            <a:off x="2496243" y="8972061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9E3BD-B260-F1FF-9E05-BD386F3A7BA3}"/>
              </a:ext>
            </a:extLst>
          </p:cNvPr>
          <p:cNvSpPr txBox="1"/>
          <p:nvPr/>
        </p:nvSpPr>
        <p:spPr>
          <a:xfrm>
            <a:off x="16649700" y="7188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delta</a:t>
            </a:r>
          </a:p>
        </p:txBody>
      </p:sp>
    </p:spTree>
    <p:extLst>
      <p:ext uri="{BB962C8B-B14F-4D97-AF65-F5344CB8AC3E}">
        <p14:creationId xmlns:p14="http://schemas.microsoft.com/office/powerpoint/2010/main" val="20895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168</Words>
  <Application>Microsoft Macintosh PowerPoint</Application>
  <PresentationFormat>Custom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26</cp:revision>
  <dcterms:created xsi:type="dcterms:W3CDTF">2024-09-04T18:21:10Z</dcterms:created>
  <dcterms:modified xsi:type="dcterms:W3CDTF">2024-09-24T21:59:58Z</dcterms:modified>
</cp:coreProperties>
</file>