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1" r:id="rId5"/>
    <p:sldId id="273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3850A-929A-4071-8290-C386FF7B00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8DBB1-85B0-43FC-8402-F6E8575D9353}">
      <dgm:prSet/>
      <dgm:spPr/>
      <dgm:t>
        <a:bodyPr/>
        <a:lstStyle/>
        <a:p>
          <a:r>
            <a:rPr lang="en-US"/>
            <a:t>A </a:t>
          </a:r>
          <a:r>
            <a:rPr lang="en-US" b="1" i="1"/>
            <a:t>capability</a:t>
          </a:r>
          <a:r>
            <a:rPr lang="en-US"/>
            <a:t> is an </a:t>
          </a:r>
          <a:r>
            <a:rPr lang="en-US" i="1"/>
            <a:t>enabling</a:t>
          </a:r>
          <a:r>
            <a:rPr lang="en-US"/>
            <a:t> technology for access</a:t>
          </a:r>
        </a:p>
      </dgm:t>
    </dgm:pt>
    <dgm:pt modelId="{6B80EF2F-F5B3-4B05-B7BC-370D6344C2ED}" type="parTrans" cxnId="{4D7A0E6D-6C7C-447E-9276-137FCD54C3D7}">
      <dgm:prSet/>
      <dgm:spPr/>
      <dgm:t>
        <a:bodyPr/>
        <a:lstStyle/>
        <a:p>
          <a:endParaRPr lang="en-US"/>
        </a:p>
      </dgm:t>
    </dgm:pt>
    <dgm:pt modelId="{118CCDCA-7181-46EC-A313-C1C6F96699CB}" type="sibTrans" cxnId="{4D7A0E6D-6C7C-447E-9276-137FCD54C3D7}">
      <dgm:prSet/>
      <dgm:spPr/>
      <dgm:t>
        <a:bodyPr/>
        <a:lstStyle/>
        <a:p>
          <a:endParaRPr lang="en-US"/>
        </a:p>
      </dgm:t>
    </dgm:pt>
    <dgm:pt modelId="{32589FE3-6DF5-4472-AA32-6A24AA23829D}">
      <dgm:prSet/>
      <dgm:spPr/>
      <dgm:t>
        <a:bodyPr/>
        <a:lstStyle/>
        <a:p>
          <a:r>
            <a:rPr lang="en-US"/>
            <a:t>An </a:t>
          </a:r>
          <a:r>
            <a:rPr lang="en-US" b="1" i="1"/>
            <a:t>access control list</a:t>
          </a:r>
          <a:r>
            <a:rPr lang="en-US"/>
            <a:t> is a </a:t>
          </a:r>
          <a:r>
            <a:rPr lang="en-US" i="1"/>
            <a:t>filtering</a:t>
          </a:r>
          <a:r>
            <a:rPr lang="en-US"/>
            <a:t> technology for access</a:t>
          </a:r>
        </a:p>
      </dgm:t>
    </dgm:pt>
    <dgm:pt modelId="{EC764C98-8E15-4ACD-BD64-F532B33BCEBD}" type="parTrans" cxnId="{A75B1635-3BA8-4AD7-9589-21A13E291492}">
      <dgm:prSet/>
      <dgm:spPr/>
      <dgm:t>
        <a:bodyPr/>
        <a:lstStyle/>
        <a:p>
          <a:endParaRPr lang="en-US"/>
        </a:p>
      </dgm:t>
    </dgm:pt>
    <dgm:pt modelId="{7B2A2E9B-645B-4893-9A10-031D384992F6}" type="sibTrans" cxnId="{A75B1635-3BA8-4AD7-9589-21A13E291492}">
      <dgm:prSet/>
      <dgm:spPr/>
      <dgm:t>
        <a:bodyPr/>
        <a:lstStyle/>
        <a:p>
          <a:endParaRPr lang="en-US"/>
        </a:p>
      </dgm:t>
    </dgm:pt>
    <dgm:pt modelId="{F503DC71-5603-48C7-91CD-D5984B257A77}" type="pres">
      <dgm:prSet presAssocID="{0033850A-929A-4071-8290-C386FF7B00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1B7B0-6094-41B1-90E0-1468F5CE1C5D}" type="pres">
      <dgm:prSet presAssocID="{9608DBB1-85B0-43FC-8402-F6E8575D9353}" presName="hierRoot1" presStyleCnt="0"/>
      <dgm:spPr/>
    </dgm:pt>
    <dgm:pt modelId="{C90E436D-8C6B-431E-995B-F2B01916E8E2}" type="pres">
      <dgm:prSet presAssocID="{9608DBB1-85B0-43FC-8402-F6E8575D9353}" presName="composite" presStyleCnt="0"/>
      <dgm:spPr/>
    </dgm:pt>
    <dgm:pt modelId="{3E0D7AAE-8BCC-4403-8EF7-543C4412D353}" type="pres">
      <dgm:prSet presAssocID="{9608DBB1-85B0-43FC-8402-F6E8575D9353}" presName="background" presStyleLbl="node0" presStyleIdx="0" presStyleCnt="2"/>
      <dgm:spPr/>
    </dgm:pt>
    <dgm:pt modelId="{07809CB9-25B4-44EE-B29B-B0BAE375BB88}" type="pres">
      <dgm:prSet presAssocID="{9608DBB1-85B0-43FC-8402-F6E8575D9353}" presName="text" presStyleLbl="fgAcc0" presStyleIdx="0" presStyleCnt="2">
        <dgm:presLayoutVars>
          <dgm:chPref val="3"/>
        </dgm:presLayoutVars>
      </dgm:prSet>
      <dgm:spPr/>
    </dgm:pt>
    <dgm:pt modelId="{CF69E770-5457-4488-8323-563B773165FA}" type="pres">
      <dgm:prSet presAssocID="{9608DBB1-85B0-43FC-8402-F6E8575D9353}" presName="hierChild2" presStyleCnt="0"/>
      <dgm:spPr/>
    </dgm:pt>
    <dgm:pt modelId="{3CEBDB6C-BBA0-497E-BCFC-77FD100C8558}" type="pres">
      <dgm:prSet presAssocID="{32589FE3-6DF5-4472-AA32-6A24AA23829D}" presName="hierRoot1" presStyleCnt="0"/>
      <dgm:spPr/>
    </dgm:pt>
    <dgm:pt modelId="{FE1E50BC-3C95-413A-87AB-824DFAD6A1AE}" type="pres">
      <dgm:prSet presAssocID="{32589FE3-6DF5-4472-AA32-6A24AA23829D}" presName="composite" presStyleCnt="0"/>
      <dgm:spPr/>
    </dgm:pt>
    <dgm:pt modelId="{51F19CA3-B01E-42D7-AFA5-EF1AE3E6A36B}" type="pres">
      <dgm:prSet presAssocID="{32589FE3-6DF5-4472-AA32-6A24AA23829D}" presName="background" presStyleLbl="node0" presStyleIdx="1" presStyleCnt="2"/>
      <dgm:spPr/>
    </dgm:pt>
    <dgm:pt modelId="{80835724-38FC-4CE5-9E16-35883AD53316}" type="pres">
      <dgm:prSet presAssocID="{32589FE3-6DF5-4472-AA32-6A24AA23829D}" presName="text" presStyleLbl="fgAcc0" presStyleIdx="1" presStyleCnt="2">
        <dgm:presLayoutVars>
          <dgm:chPref val="3"/>
        </dgm:presLayoutVars>
      </dgm:prSet>
      <dgm:spPr/>
    </dgm:pt>
    <dgm:pt modelId="{BE402486-EFAE-46EB-B2E7-E19B2D43885E}" type="pres">
      <dgm:prSet presAssocID="{32589FE3-6DF5-4472-AA32-6A24AA23829D}" presName="hierChild2" presStyleCnt="0"/>
      <dgm:spPr/>
    </dgm:pt>
  </dgm:ptLst>
  <dgm:cxnLst>
    <dgm:cxn modelId="{DA1E6C0A-0C2C-4EFC-9BF2-EDB2F7F6F670}" type="presOf" srcId="{0033850A-929A-4071-8290-C386FF7B0092}" destId="{F503DC71-5603-48C7-91CD-D5984B257A77}" srcOrd="0" destOrd="0" presId="urn:microsoft.com/office/officeart/2005/8/layout/hierarchy1"/>
    <dgm:cxn modelId="{A75B1635-3BA8-4AD7-9589-21A13E291492}" srcId="{0033850A-929A-4071-8290-C386FF7B0092}" destId="{32589FE3-6DF5-4472-AA32-6A24AA23829D}" srcOrd="1" destOrd="0" parTransId="{EC764C98-8E15-4ACD-BD64-F532B33BCEBD}" sibTransId="{7B2A2E9B-645B-4893-9A10-031D384992F6}"/>
    <dgm:cxn modelId="{5C90BB4A-5510-4389-AF4A-34243A811A13}" type="presOf" srcId="{32589FE3-6DF5-4472-AA32-6A24AA23829D}" destId="{80835724-38FC-4CE5-9E16-35883AD53316}" srcOrd="0" destOrd="0" presId="urn:microsoft.com/office/officeart/2005/8/layout/hierarchy1"/>
    <dgm:cxn modelId="{4D7A0E6D-6C7C-447E-9276-137FCD54C3D7}" srcId="{0033850A-929A-4071-8290-C386FF7B0092}" destId="{9608DBB1-85B0-43FC-8402-F6E8575D9353}" srcOrd="0" destOrd="0" parTransId="{6B80EF2F-F5B3-4B05-B7BC-370D6344C2ED}" sibTransId="{118CCDCA-7181-46EC-A313-C1C6F96699CB}"/>
    <dgm:cxn modelId="{F2E8D9B3-1C5B-4CB3-B347-39CA67215B15}" type="presOf" srcId="{9608DBB1-85B0-43FC-8402-F6E8575D9353}" destId="{07809CB9-25B4-44EE-B29B-B0BAE375BB88}" srcOrd="0" destOrd="0" presId="urn:microsoft.com/office/officeart/2005/8/layout/hierarchy1"/>
    <dgm:cxn modelId="{4DA438CF-03C5-4E2B-A6E2-A0D9F7BABDC3}" type="presParOf" srcId="{F503DC71-5603-48C7-91CD-D5984B257A77}" destId="{0351B7B0-6094-41B1-90E0-1468F5CE1C5D}" srcOrd="0" destOrd="0" presId="urn:microsoft.com/office/officeart/2005/8/layout/hierarchy1"/>
    <dgm:cxn modelId="{6F9150BA-EA3D-4E3D-A8E6-36FA69E99CFF}" type="presParOf" srcId="{0351B7B0-6094-41B1-90E0-1468F5CE1C5D}" destId="{C90E436D-8C6B-431E-995B-F2B01916E8E2}" srcOrd="0" destOrd="0" presId="urn:microsoft.com/office/officeart/2005/8/layout/hierarchy1"/>
    <dgm:cxn modelId="{3F749C73-7BFB-4A00-9FCF-CA06490E4383}" type="presParOf" srcId="{C90E436D-8C6B-431E-995B-F2B01916E8E2}" destId="{3E0D7AAE-8BCC-4403-8EF7-543C4412D353}" srcOrd="0" destOrd="0" presId="urn:microsoft.com/office/officeart/2005/8/layout/hierarchy1"/>
    <dgm:cxn modelId="{3B2987AE-81B2-43E2-89BD-14D4CCC13755}" type="presParOf" srcId="{C90E436D-8C6B-431E-995B-F2B01916E8E2}" destId="{07809CB9-25B4-44EE-B29B-B0BAE375BB88}" srcOrd="1" destOrd="0" presId="urn:microsoft.com/office/officeart/2005/8/layout/hierarchy1"/>
    <dgm:cxn modelId="{85561DE2-A579-4850-9AB2-53AAD1B4606D}" type="presParOf" srcId="{0351B7B0-6094-41B1-90E0-1468F5CE1C5D}" destId="{CF69E770-5457-4488-8323-563B773165FA}" srcOrd="1" destOrd="0" presId="urn:microsoft.com/office/officeart/2005/8/layout/hierarchy1"/>
    <dgm:cxn modelId="{18273BEC-5CAC-408E-A44F-6C3A3DF256F2}" type="presParOf" srcId="{F503DC71-5603-48C7-91CD-D5984B257A77}" destId="{3CEBDB6C-BBA0-497E-BCFC-77FD100C8558}" srcOrd="1" destOrd="0" presId="urn:microsoft.com/office/officeart/2005/8/layout/hierarchy1"/>
    <dgm:cxn modelId="{87C4DBBA-8559-400D-80E3-F06687E144BC}" type="presParOf" srcId="{3CEBDB6C-BBA0-497E-BCFC-77FD100C8558}" destId="{FE1E50BC-3C95-413A-87AB-824DFAD6A1AE}" srcOrd="0" destOrd="0" presId="urn:microsoft.com/office/officeart/2005/8/layout/hierarchy1"/>
    <dgm:cxn modelId="{C7466D5E-FD59-43B6-9C76-5A188AB504EE}" type="presParOf" srcId="{FE1E50BC-3C95-413A-87AB-824DFAD6A1AE}" destId="{51F19CA3-B01E-42D7-AFA5-EF1AE3E6A36B}" srcOrd="0" destOrd="0" presId="urn:microsoft.com/office/officeart/2005/8/layout/hierarchy1"/>
    <dgm:cxn modelId="{9F28293E-586E-4FA0-B30A-8BFDF70019B4}" type="presParOf" srcId="{FE1E50BC-3C95-413A-87AB-824DFAD6A1AE}" destId="{80835724-38FC-4CE5-9E16-35883AD53316}" srcOrd="1" destOrd="0" presId="urn:microsoft.com/office/officeart/2005/8/layout/hierarchy1"/>
    <dgm:cxn modelId="{52FD67E0-9F59-495B-9876-DAADBA1BF34F}" type="presParOf" srcId="{3CEBDB6C-BBA0-497E-BCFC-77FD100C8558}" destId="{BE402486-EFAE-46EB-B2E7-E19B2D4388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D7AAE-8BCC-4403-8EF7-543C4412D353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9CB9-25B4-44EE-B29B-B0BAE375BB88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</a:t>
          </a:r>
          <a:r>
            <a:rPr lang="en-US" sz="3000" b="1" i="1" kern="1200"/>
            <a:t>capability</a:t>
          </a:r>
          <a:r>
            <a:rPr lang="en-US" sz="3000" kern="1200"/>
            <a:t> is an </a:t>
          </a:r>
          <a:r>
            <a:rPr lang="en-US" sz="3000" i="1" kern="1200"/>
            <a:t>enabling</a:t>
          </a:r>
          <a:r>
            <a:rPr lang="en-US" sz="3000" kern="1200"/>
            <a:t> technology for access</a:t>
          </a:r>
        </a:p>
      </dsp:txBody>
      <dsp:txXfrm>
        <a:off x="420176" y="1097501"/>
        <a:ext cx="3112037" cy="1932260"/>
      </dsp:txXfrm>
    </dsp:sp>
    <dsp:sp modelId="{51F19CA3-B01E-42D7-AFA5-EF1AE3E6A36B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35724-38FC-4CE5-9E16-35883AD53316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 </a:t>
          </a:r>
          <a:r>
            <a:rPr lang="en-US" sz="3000" b="1" i="1" kern="1200"/>
            <a:t>access control list</a:t>
          </a:r>
          <a:r>
            <a:rPr lang="en-US" sz="3000" kern="1200"/>
            <a:t> is a </a:t>
          </a:r>
          <a:r>
            <a:rPr lang="en-US" sz="3000" i="1" kern="1200"/>
            <a:t>filtering</a:t>
          </a:r>
          <a:r>
            <a:rPr lang="en-US" sz="3000" kern="1200"/>
            <a:t> technology for access</a:t>
          </a:r>
        </a:p>
      </dsp:txBody>
      <dsp:txXfrm>
        <a:off x="4370726" y="109750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Fall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Enforces two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r>
              <a:rPr lang="en-US" dirty="0"/>
              <a:t>This is a well defined security policy</a:t>
            </a:r>
          </a:p>
          <a:p>
            <a:pPr lvl="1"/>
            <a:r>
              <a:rPr lang="en-US" dirty="0"/>
              <a:t>It is relatively easy to determine if the mechanisms enforce the policy</a:t>
            </a:r>
          </a:p>
          <a:p>
            <a:pPr lvl="1"/>
            <a:r>
              <a:rPr lang="en-US" dirty="0"/>
              <a:t>If it’s the right policy it works great!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If the security officer can “temporarily declassify” all of the protections go away</a:t>
            </a:r>
          </a:p>
          <a:p>
            <a:pPr lvl="1"/>
            <a:r>
              <a:rPr lang="en-US" dirty="0"/>
              <a:t>Strong tranquility: security labels never change during operation</a:t>
            </a:r>
          </a:p>
          <a:p>
            <a:pPr lvl="1"/>
            <a:r>
              <a:rPr lang="en-US" dirty="0"/>
              <a:t>Weak tranquility: labels never change in a way that violates security policy</a:t>
            </a:r>
          </a:p>
          <a:p>
            <a:pPr lvl="2"/>
            <a:r>
              <a:rPr lang="en-US" dirty="0"/>
              <a:t>The idea here is “least privilege”. Even if you have TS, start at unclassified</a:t>
            </a:r>
          </a:p>
          <a:p>
            <a:pPr lvl="2"/>
            <a:r>
              <a:rPr lang="en-US" dirty="0"/>
              <a:t>As you access info that is higher, your level increases</a:t>
            </a:r>
          </a:p>
          <a:p>
            <a:r>
              <a:rPr lang="en-US" dirty="0"/>
              <a:t>The system can get fragmented into pieces that can’t communicate</a:t>
            </a:r>
          </a:p>
          <a:p>
            <a:r>
              <a:rPr lang="en-US" dirty="0"/>
              <a:t>Also, what do you do with an App that has to straddle?</a:t>
            </a:r>
          </a:p>
          <a:p>
            <a:pPr lvl="1"/>
            <a:r>
              <a:rPr lang="en-US" dirty="0"/>
              <a:t>A document editor used to redact a TS document to Classified</a:t>
            </a:r>
          </a:p>
          <a:p>
            <a:r>
              <a:rPr lang="en-US" dirty="0"/>
              <a:t>Doesn’t deal with creation of subjects or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  <a:p>
            <a:r>
              <a:rPr lang="en-US" dirty="0"/>
              <a:t>This was the first formal model of integrity</a:t>
            </a:r>
          </a:p>
          <a:p>
            <a:pPr lvl="1"/>
            <a:r>
              <a:rPr lang="en-US" dirty="0"/>
              <a:t>Struggled in real-world because of the exceptions and straddling issues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C665-C521-477C-B4A2-697CC10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7380-961F-4CAB-B662-B7421A563A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RBAC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Users assigned roles, permissions based on roles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Is this MAC or DAC?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Lessons from the field: what goes wrong in RBAC?</a:t>
            </a:r>
          </a:p>
        </p:txBody>
      </p:sp>
    </p:spTree>
    <p:extLst>
      <p:ext uri="{BB962C8B-B14F-4D97-AF65-F5344CB8AC3E}">
        <p14:creationId xmlns:p14="http://schemas.microsoft.com/office/powerpoint/2010/main" val="372287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1B2D-2CE5-45B0-BFC1-9F5E5B6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E00-0BD4-4525-BD88-C271FF1FBC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Least Privilege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Separation of Duties</a:t>
            </a:r>
          </a:p>
        </p:txBody>
      </p:sp>
    </p:spTree>
    <p:extLst>
      <p:ext uri="{BB962C8B-B14F-4D97-AF65-F5344CB8AC3E}">
        <p14:creationId xmlns:p14="http://schemas.microsoft.com/office/powerpoint/2010/main" val="30341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B03-F254-4E36-B292-8235DBA9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ACL/Capabilities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E18A-4EA4-43FE-96B6-6E0EB33C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315951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D09FE-1B63-4C22-B4B1-A1B6EB08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4267200"/>
            <a:ext cx="5562601" cy="12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551-E2A1-4DEF-81C1-EE943DC6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Broader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9E248-6B67-4646-A759-783EFFB6FB5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574127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65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Often seen as synonymous with MAC</a:t>
            </a:r>
          </a:p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631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Authorization</vt:lpstr>
      <vt:lpstr>Authentication/Authorization</vt:lpstr>
      <vt:lpstr>Access Controls</vt:lpstr>
      <vt:lpstr>Every-day Approaches</vt:lpstr>
      <vt:lpstr>One View of ACL/Capabilities</vt:lpstr>
      <vt:lpstr>Broader Concept</vt:lpstr>
      <vt:lpstr>PowerPoint Presentation</vt:lpstr>
      <vt:lpstr>MAC vs DAC</vt:lpstr>
      <vt:lpstr>Multi-Level Security (MLS)</vt:lpstr>
      <vt:lpstr>Bell Lapadula Model</vt:lpstr>
      <vt:lpstr>Problems of BLP</vt:lpstr>
      <vt:lpstr>Biba model</vt:lpstr>
      <vt:lpstr>Inference</vt:lpstr>
      <vt:lpstr>Inference Control</vt:lpstr>
      <vt:lpstr>Query Size</vt:lpstr>
      <vt:lpstr>Role Based Access Control</vt:lpstr>
      <vt:lpstr>Authorization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4</cp:revision>
  <dcterms:created xsi:type="dcterms:W3CDTF">2020-09-02T18:48:34Z</dcterms:created>
  <dcterms:modified xsi:type="dcterms:W3CDTF">2021-09-27T18:54:13Z</dcterms:modified>
</cp:coreProperties>
</file>