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2" r:id="rId26"/>
    <p:sldId id="280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3E5D7B54-3052-4E36-93F4-955B54C712B9}" type="pres">
      <dgm:prSet presAssocID="{197B0366-47AA-475C-8E6F-EA529AA90613}" presName="linear" presStyleCnt="0">
        <dgm:presLayoutVars>
          <dgm:dir/>
          <dgm:animLvl val="lvl"/>
          <dgm:resizeHandles val="exact"/>
        </dgm:presLayoutVars>
      </dgm:prSet>
      <dgm:spPr/>
    </dgm:pt>
    <dgm:pt modelId="{B6D8A625-08E0-4D1D-878A-F63C6A2C9267}" type="pres">
      <dgm:prSet presAssocID="{7D16BF82-BB46-4B12-8242-E88114742180}" presName="parentLin" presStyleCnt="0"/>
      <dgm:spPr/>
    </dgm:pt>
    <dgm:pt modelId="{E3C77752-C9D3-49DD-BEF7-FABE5E4BDC28}" type="pres">
      <dgm:prSet presAssocID="{7D16BF82-BB46-4B12-8242-E88114742180}" presName="parentLeftMargin" presStyleLbl="node1" presStyleIdx="0" presStyleCnt="2"/>
      <dgm:spPr/>
    </dgm:pt>
    <dgm:pt modelId="{5637CF66-C1D8-4B35-9336-C77033F086F2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39A618-72A2-4B17-AC15-9D9533101D83}" type="pres">
      <dgm:prSet presAssocID="{7D16BF82-BB46-4B12-8242-E88114742180}" presName="negativeSpace" presStyleCnt="0"/>
      <dgm:spPr/>
    </dgm:pt>
    <dgm:pt modelId="{EEF532D5-9A25-4972-AAE0-516BE60AF086}" type="pres">
      <dgm:prSet presAssocID="{7D16BF82-BB46-4B12-8242-E88114742180}" presName="childText" presStyleLbl="conFgAcc1" presStyleIdx="0" presStyleCnt="2">
        <dgm:presLayoutVars>
          <dgm:bulletEnabled val="1"/>
        </dgm:presLayoutVars>
      </dgm:prSet>
      <dgm:spPr/>
    </dgm:pt>
    <dgm:pt modelId="{100571EC-D061-41FD-9416-5C8321DF67DB}" type="pres">
      <dgm:prSet presAssocID="{00BC4235-4288-4710-9D81-845CF4574919}" presName="spaceBetweenRectangles" presStyleCnt="0"/>
      <dgm:spPr/>
    </dgm:pt>
    <dgm:pt modelId="{55D08D36-9B8D-48CE-BDA7-68D25CE1C73B}" type="pres">
      <dgm:prSet presAssocID="{330404DD-2CCF-40B4-BE0E-77819B351D21}" presName="parentLin" presStyleCnt="0"/>
      <dgm:spPr/>
    </dgm:pt>
    <dgm:pt modelId="{FB946D1E-37FE-4DB2-A95E-E1122BD7C257}" type="pres">
      <dgm:prSet presAssocID="{330404DD-2CCF-40B4-BE0E-77819B351D21}" presName="parentLeftMargin" presStyleLbl="node1" presStyleIdx="0" presStyleCnt="2"/>
      <dgm:spPr/>
    </dgm:pt>
    <dgm:pt modelId="{406FEF64-C6E8-4F1D-94DA-9D2550514631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C768A4-9301-470B-847C-FD087416144A}" type="pres">
      <dgm:prSet presAssocID="{330404DD-2CCF-40B4-BE0E-77819B351D21}" presName="negativeSpace" presStyleCnt="0"/>
      <dgm:spPr/>
    </dgm:pt>
    <dgm:pt modelId="{958B8488-E89D-450C-B7FD-14DCE271CEF1}" type="pres">
      <dgm:prSet presAssocID="{330404DD-2CCF-40B4-BE0E-77819B351D2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3D299814-7866-4DCB-9AD7-39CC75CAD649}" type="presOf" srcId="{7D16BF82-BB46-4B12-8242-E88114742180}" destId="{E3C77752-C9D3-49DD-BEF7-FABE5E4BDC28}" srcOrd="0" destOrd="0" presId="urn:microsoft.com/office/officeart/2005/8/layout/list1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4D381F4E-2E97-4BE9-B129-F286A39943CF}" type="presOf" srcId="{197B0366-47AA-475C-8E6F-EA529AA90613}" destId="{3E5D7B54-3052-4E36-93F4-955B54C712B9}" srcOrd="0" destOrd="0" presId="urn:microsoft.com/office/officeart/2005/8/layout/list1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154D3585-D2CE-40D3-93E7-872E06ACC927}" type="presOf" srcId="{7D16BF82-BB46-4B12-8242-E88114742180}" destId="{5637CF66-C1D8-4B35-9336-C77033F086F2}" srcOrd="1" destOrd="0" presId="urn:microsoft.com/office/officeart/2005/8/layout/list1"/>
    <dgm:cxn modelId="{7A385988-9ECB-4406-BC3F-8DF70EA92BF1}" type="presOf" srcId="{330404DD-2CCF-40B4-BE0E-77819B351D21}" destId="{FB946D1E-37FE-4DB2-A95E-E1122BD7C257}" srcOrd="0" destOrd="0" presId="urn:microsoft.com/office/officeart/2005/8/layout/list1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E8D22CA9-CADC-44A7-9D48-F5E4801479DC}" type="presOf" srcId="{8F0BBBE8-421E-42F6-B693-D9CCBDFACC27}" destId="{EEF532D5-9A25-4972-AAE0-516BE60AF086}" srcOrd="0" destOrd="2" presId="urn:microsoft.com/office/officeart/2005/8/layout/list1"/>
    <dgm:cxn modelId="{B4BBC1AB-6749-4216-9343-6F8529B97605}" type="presOf" srcId="{754CDD97-0A6D-48D3-8E7C-0C264C58145C}" destId="{958B8488-E89D-450C-B7FD-14DCE271CEF1}" srcOrd="0" destOrd="0" presId="urn:microsoft.com/office/officeart/2005/8/layout/list1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1C5763C0-EA9D-446D-ADDE-8955885D9850}" type="presOf" srcId="{330404DD-2CCF-40B4-BE0E-77819B351D21}" destId="{406FEF64-C6E8-4F1D-94DA-9D2550514631}" srcOrd="1" destOrd="0" presId="urn:microsoft.com/office/officeart/2005/8/layout/list1"/>
    <dgm:cxn modelId="{FF8F8DCD-76DE-4A37-8C24-898AD6B47385}" type="presOf" srcId="{7E8B64D8-027D-41A6-B21A-049D14FD3579}" destId="{EEF532D5-9A25-4972-AAE0-516BE60AF086}" srcOrd="0" destOrd="1" presId="urn:microsoft.com/office/officeart/2005/8/layout/list1"/>
    <dgm:cxn modelId="{B291B5CF-3273-42CC-B5CD-6ECD1FCBD14E}" type="presOf" srcId="{92631E86-E81C-45DB-95B6-881A99ED0070}" destId="{958B8488-E89D-450C-B7FD-14DCE271CEF1}" srcOrd="0" destOrd="1" presId="urn:microsoft.com/office/officeart/2005/8/layout/list1"/>
    <dgm:cxn modelId="{DB30C2F0-F7AE-4E02-8EB5-E1BF787EE015}" type="presOf" srcId="{4CF89166-9F6A-4013-A642-EDFCA6952511}" destId="{EEF532D5-9A25-4972-AAE0-516BE60AF086}" srcOrd="0" destOrd="0" presId="urn:microsoft.com/office/officeart/2005/8/layout/list1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2B8B6A24-C6A5-4242-B238-8145E46B993F}" type="presParOf" srcId="{3E5D7B54-3052-4E36-93F4-955B54C712B9}" destId="{B6D8A625-08E0-4D1D-878A-F63C6A2C9267}" srcOrd="0" destOrd="0" presId="urn:microsoft.com/office/officeart/2005/8/layout/list1"/>
    <dgm:cxn modelId="{95070850-1E12-4F43-ADED-642234D122B8}" type="presParOf" srcId="{B6D8A625-08E0-4D1D-878A-F63C6A2C9267}" destId="{E3C77752-C9D3-49DD-BEF7-FABE5E4BDC28}" srcOrd="0" destOrd="0" presId="urn:microsoft.com/office/officeart/2005/8/layout/list1"/>
    <dgm:cxn modelId="{83A4E3C0-B6D5-4986-A0B4-75A916A3641C}" type="presParOf" srcId="{B6D8A625-08E0-4D1D-878A-F63C6A2C9267}" destId="{5637CF66-C1D8-4B35-9336-C77033F086F2}" srcOrd="1" destOrd="0" presId="urn:microsoft.com/office/officeart/2005/8/layout/list1"/>
    <dgm:cxn modelId="{216E950C-80D4-4884-AAF5-5347B68E9199}" type="presParOf" srcId="{3E5D7B54-3052-4E36-93F4-955B54C712B9}" destId="{7239A618-72A2-4B17-AC15-9D9533101D83}" srcOrd="1" destOrd="0" presId="urn:microsoft.com/office/officeart/2005/8/layout/list1"/>
    <dgm:cxn modelId="{ECB60B73-5D6D-4175-A06C-30DCA2C805F7}" type="presParOf" srcId="{3E5D7B54-3052-4E36-93F4-955B54C712B9}" destId="{EEF532D5-9A25-4972-AAE0-516BE60AF086}" srcOrd="2" destOrd="0" presId="urn:microsoft.com/office/officeart/2005/8/layout/list1"/>
    <dgm:cxn modelId="{C1DDA935-4EFB-46A5-B421-FA79CB1B8484}" type="presParOf" srcId="{3E5D7B54-3052-4E36-93F4-955B54C712B9}" destId="{100571EC-D061-41FD-9416-5C8321DF67DB}" srcOrd="3" destOrd="0" presId="urn:microsoft.com/office/officeart/2005/8/layout/list1"/>
    <dgm:cxn modelId="{AFD69AC2-75B3-42C2-87C3-1D45CB0CE337}" type="presParOf" srcId="{3E5D7B54-3052-4E36-93F4-955B54C712B9}" destId="{55D08D36-9B8D-48CE-BDA7-68D25CE1C73B}" srcOrd="4" destOrd="0" presId="urn:microsoft.com/office/officeart/2005/8/layout/list1"/>
    <dgm:cxn modelId="{916005C2-8706-49E3-85F4-B8E654BF56BE}" type="presParOf" srcId="{55D08D36-9B8D-48CE-BDA7-68D25CE1C73B}" destId="{FB946D1E-37FE-4DB2-A95E-E1122BD7C257}" srcOrd="0" destOrd="0" presId="urn:microsoft.com/office/officeart/2005/8/layout/list1"/>
    <dgm:cxn modelId="{F5F4DB40-8C85-4D20-906C-D7F0F837114B}" type="presParOf" srcId="{55D08D36-9B8D-48CE-BDA7-68D25CE1C73B}" destId="{406FEF64-C6E8-4F1D-94DA-9D2550514631}" srcOrd="1" destOrd="0" presId="urn:microsoft.com/office/officeart/2005/8/layout/list1"/>
    <dgm:cxn modelId="{2D3C6966-AC86-4C67-B298-466852AD1E6E}" type="presParOf" srcId="{3E5D7B54-3052-4E36-93F4-955B54C712B9}" destId="{6CC768A4-9301-470B-847C-FD087416144A}" srcOrd="5" destOrd="0" presId="urn:microsoft.com/office/officeart/2005/8/layout/list1"/>
    <dgm:cxn modelId="{28588C7A-E903-4AAC-948E-8239CB12EF2E}" type="presParOf" srcId="{3E5D7B54-3052-4E36-93F4-955B54C712B9}" destId="{958B8488-E89D-450C-B7FD-14DCE271CE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532D5-9A25-4972-AAE0-516BE60AF086}">
      <dsp:nvSpPr>
        <dsp:cNvPr id="0" name=""/>
        <dsp:cNvSpPr/>
      </dsp:nvSpPr>
      <dsp:spPr>
        <a:xfrm>
          <a:off x="0" y="562018"/>
          <a:ext cx="5098256" cy="24239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Data split in fixed-size blocks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1:1 map from plaintext block to ciphertext block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“Substitution Cipher”</a:t>
          </a:r>
        </a:p>
      </dsp:txBody>
      <dsp:txXfrm>
        <a:off x="0" y="562018"/>
        <a:ext cx="5098256" cy="2423925"/>
      </dsp:txXfrm>
    </dsp:sp>
    <dsp:sp modelId="{5637CF66-C1D8-4B35-9336-C77033F086F2}">
      <dsp:nvSpPr>
        <dsp:cNvPr id="0" name=""/>
        <dsp:cNvSpPr/>
      </dsp:nvSpPr>
      <dsp:spPr>
        <a:xfrm>
          <a:off x="254912" y="163498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Block Cipher</a:t>
          </a:r>
        </a:p>
      </dsp:txBody>
      <dsp:txXfrm>
        <a:off x="293820" y="202406"/>
        <a:ext cx="3490963" cy="719224"/>
      </dsp:txXfrm>
    </dsp:sp>
    <dsp:sp modelId="{958B8488-E89D-450C-B7FD-14DCE271CEF1}">
      <dsp:nvSpPr>
        <dsp:cNvPr id="0" name=""/>
        <dsp:cNvSpPr/>
      </dsp:nvSpPr>
      <dsp:spPr>
        <a:xfrm>
          <a:off x="0" y="3530263"/>
          <a:ext cx="5098256" cy="19561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Encrypted 1 symbol at a time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Combined with a </a:t>
          </a:r>
          <a:r>
            <a:rPr lang="en-US" sz="2700" b="1" i="1" u="sng" kern="1200" dirty="0"/>
            <a:t>Stream</a:t>
          </a:r>
          <a:r>
            <a:rPr lang="en-US" sz="2700" b="0" i="0" u="none" kern="1200" dirty="0"/>
            <a:t> of key material (key stream)</a:t>
          </a:r>
          <a:endParaRPr lang="en-US" sz="2700" kern="1200" dirty="0"/>
        </a:p>
      </dsp:txBody>
      <dsp:txXfrm>
        <a:off x="0" y="3530263"/>
        <a:ext cx="5098256" cy="1956150"/>
      </dsp:txXfrm>
    </dsp:sp>
    <dsp:sp modelId="{406FEF64-C6E8-4F1D-94DA-9D2550514631}">
      <dsp:nvSpPr>
        <dsp:cNvPr id="0" name=""/>
        <dsp:cNvSpPr/>
      </dsp:nvSpPr>
      <dsp:spPr>
        <a:xfrm>
          <a:off x="254912" y="3131743"/>
          <a:ext cx="3568779" cy="797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Stream Cipher</a:t>
          </a:r>
        </a:p>
      </dsp:txBody>
      <dsp:txXfrm>
        <a:off x="293820" y="3170651"/>
        <a:ext cx="3490963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Fall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2731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67873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0B56-DA32-4AA7-97E9-C3294A2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Pad (OTP)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23F4-A924-4128-8A86-8386D7D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talking about AES-Counter Mode, let’s talk about OTP</a:t>
            </a:r>
          </a:p>
          <a:p>
            <a:r>
              <a:rPr lang="en-US" dirty="0"/>
              <a:t>OTP uses </a:t>
            </a:r>
            <a:r>
              <a:rPr lang="en-US" b="1" i="1" u="sng" dirty="0"/>
              <a:t>keys that are the same size as the plaintext!</a:t>
            </a:r>
            <a:endParaRPr lang="en-US" dirty="0"/>
          </a:p>
          <a:p>
            <a:r>
              <a:rPr lang="en-US" dirty="0"/>
              <a:t>If you have a 1GB file, you would have to have 1GB of random data!</a:t>
            </a:r>
          </a:p>
          <a:p>
            <a:r>
              <a:rPr lang="en-US" dirty="0"/>
              <a:t>Encryption is to XOR the plaintext with the random data</a:t>
            </a:r>
          </a:p>
          <a:p>
            <a:r>
              <a:rPr lang="en-US" dirty="0"/>
              <a:t>OTP has certain provable security characteristics for confidentiality</a:t>
            </a:r>
          </a:p>
          <a:p>
            <a:r>
              <a:rPr lang="en-US" dirty="0"/>
              <a:t>Stream ciphers mimic OTP by deriving key material from a key</a:t>
            </a:r>
          </a:p>
        </p:txBody>
      </p:sp>
    </p:spTree>
    <p:extLst>
      <p:ext uri="{BB962C8B-B14F-4D97-AF65-F5344CB8AC3E}">
        <p14:creationId xmlns:p14="http://schemas.microsoft.com/office/powerpoint/2010/main" val="4284827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61302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1272</Words>
  <Application>Microsoft Office PowerPoint</Application>
  <PresentationFormat>On-screen Show (4:3)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Courier New</vt:lpstr>
      <vt:lpstr>Retrospect</vt:lpstr>
      <vt:lpstr>Symmetric Cryptography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One-Time Pad (OTP)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</dc:title>
  <dc:creator>Seth Nielson</dc:creator>
  <cp:lastModifiedBy>Seth Nielson</cp:lastModifiedBy>
  <cp:revision>7</cp:revision>
  <dcterms:created xsi:type="dcterms:W3CDTF">2020-09-16T15:29:34Z</dcterms:created>
  <dcterms:modified xsi:type="dcterms:W3CDTF">2021-10-06T18:46:15Z</dcterms:modified>
</cp:coreProperties>
</file>