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4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57" r:id="rId21"/>
    <p:sldId id="277" r:id="rId22"/>
    <p:sldId id="258" r:id="rId23"/>
    <p:sldId id="288" r:id="rId24"/>
    <p:sldId id="289" r:id="rId25"/>
    <p:sldId id="290" r:id="rId26"/>
    <p:sldId id="291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92" r:id="rId38"/>
    <p:sldId id="293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70" autoAdjust="0"/>
    <p:restoredTop sz="94351" autoAdjust="0"/>
  </p:normalViewPr>
  <p:slideViewPr>
    <p:cSldViewPr>
      <p:cViewPr varScale="1">
        <p:scale>
          <a:sx n="63" d="100"/>
          <a:sy n="63" d="100"/>
        </p:scale>
        <p:origin x="672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359F08-5DBD-4AFE-A592-D8EDE8CFD17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15C52D1-50D2-44C8-9D8F-D5F98B6A485F}">
      <dgm:prSet/>
      <dgm:spPr/>
      <dgm:t>
        <a:bodyPr/>
        <a:lstStyle/>
        <a:p>
          <a:r>
            <a:rPr lang="en-US"/>
            <a:t>Downloaded content is not just “static”</a:t>
          </a:r>
        </a:p>
      </dgm:t>
    </dgm:pt>
    <dgm:pt modelId="{DF74954F-D101-49C1-A8C4-4C1F0FA30C2E}" type="parTrans" cxnId="{4E8A00F1-1F2D-4346-819C-BBB01BE4790F}">
      <dgm:prSet/>
      <dgm:spPr/>
      <dgm:t>
        <a:bodyPr/>
        <a:lstStyle/>
        <a:p>
          <a:endParaRPr lang="en-US"/>
        </a:p>
      </dgm:t>
    </dgm:pt>
    <dgm:pt modelId="{F00B7BE6-A673-44A8-A4B1-FECE004B3B38}" type="sibTrans" cxnId="{4E8A00F1-1F2D-4346-819C-BBB01BE4790F}">
      <dgm:prSet/>
      <dgm:spPr/>
      <dgm:t>
        <a:bodyPr/>
        <a:lstStyle/>
        <a:p>
          <a:endParaRPr lang="en-US"/>
        </a:p>
      </dgm:t>
    </dgm:pt>
    <dgm:pt modelId="{C69F1CD0-B831-4E3B-86D6-5180FD2AFD46}">
      <dgm:prSet/>
      <dgm:spPr/>
      <dgm:t>
        <a:bodyPr/>
        <a:lstStyle/>
        <a:p>
          <a:r>
            <a:rPr lang="en-US"/>
            <a:t>Dynamic webpage can ask the browser about itself</a:t>
          </a:r>
        </a:p>
      </dgm:t>
    </dgm:pt>
    <dgm:pt modelId="{5633B515-DF0A-457B-A613-DA98BD8F4348}" type="parTrans" cxnId="{1B5972FB-A072-4568-B843-1A4554E1149F}">
      <dgm:prSet/>
      <dgm:spPr/>
      <dgm:t>
        <a:bodyPr/>
        <a:lstStyle/>
        <a:p>
          <a:endParaRPr lang="en-US"/>
        </a:p>
      </dgm:t>
    </dgm:pt>
    <dgm:pt modelId="{AA7C62E7-035D-46FB-872A-68EEF66A4044}" type="sibTrans" cxnId="{1B5972FB-A072-4568-B843-1A4554E1149F}">
      <dgm:prSet/>
      <dgm:spPr/>
      <dgm:t>
        <a:bodyPr/>
        <a:lstStyle/>
        <a:p>
          <a:endParaRPr lang="en-US"/>
        </a:p>
      </dgm:t>
    </dgm:pt>
    <dgm:pt modelId="{ADCF0B6A-77A0-4376-A3C1-8F4997D1FB08}">
      <dgm:prSet/>
      <dgm:spPr/>
      <dgm:t>
        <a:bodyPr/>
        <a:lstStyle/>
        <a:p>
          <a:r>
            <a:rPr lang="en-US"/>
            <a:t>“Browser, what is displayed on the webpage?”</a:t>
          </a:r>
        </a:p>
      </dgm:t>
    </dgm:pt>
    <dgm:pt modelId="{476F6699-54FA-4587-8722-8970D3F88A1E}" type="parTrans" cxnId="{508B93A4-14F4-44FB-B5DC-A6585452D544}">
      <dgm:prSet/>
      <dgm:spPr/>
      <dgm:t>
        <a:bodyPr/>
        <a:lstStyle/>
        <a:p>
          <a:endParaRPr lang="en-US"/>
        </a:p>
      </dgm:t>
    </dgm:pt>
    <dgm:pt modelId="{D5614C36-5C82-44D6-A144-1FEF3F0BAA3A}" type="sibTrans" cxnId="{508B93A4-14F4-44FB-B5DC-A6585452D544}">
      <dgm:prSet/>
      <dgm:spPr/>
      <dgm:t>
        <a:bodyPr/>
        <a:lstStyle/>
        <a:p>
          <a:endParaRPr lang="en-US"/>
        </a:p>
      </dgm:t>
    </dgm:pt>
    <dgm:pt modelId="{42F8C004-600A-45B0-AC7E-9C1EA5D2AF5E}" type="pres">
      <dgm:prSet presAssocID="{6A359F08-5DBD-4AFE-A592-D8EDE8CFD179}" presName="linear" presStyleCnt="0">
        <dgm:presLayoutVars>
          <dgm:animLvl val="lvl"/>
          <dgm:resizeHandles val="exact"/>
        </dgm:presLayoutVars>
      </dgm:prSet>
      <dgm:spPr/>
    </dgm:pt>
    <dgm:pt modelId="{F7955166-F043-4B96-BB47-F23D8180E79E}" type="pres">
      <dgm:prSet presAssocID="{415C52D1-50D2-44C8-9D8F-D5F98B6A485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3D7E93A-32CA-41B8-8D47-1F1DDFE40DF9}" type="pres">
      <dgm:prSet presAssocID="{F00B7BE6-A673-44A8-A4B1-FECE004B3B38}" presName="spacer" presStyleCnt="0"/>
      <dgm:spPr/>
    </dgm:pt>
    <dgm:pt modelId="{503A183A-CD87-4A0F-ADD7-23ECEFEE00F6}" type="pres">
      <dgm:prSet presAssocID="{C69F1CD0-B831-4E3B-86D6-5180FD2AFD4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A58A8A4-46D0-4A50-89DB-97735C11E808}" type="pres">
      <dgm:prSet presAssocID="{AA7C62E7-035D-46FB-872A-68EEF66A4044}" presName="spacer" presStyleCnt="0"/>
      <dgm:spPr/>
    </dgm:pt>
    <dgm:pt modelId="{83BC1726-6F4A-438E-8F48-BDB74EC15B9F}" type="pres">
      <dgm:prSet presAssocID="{ADCF0B6A-77A0-4376-A3C1-8F4997D1FB0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799BE35-BBC8-462E-8D43-471AFFADD6F6}" type="presOf" srcId="{415C52D1-50D2-44C8-9D8F-D5F98B6A485F}" destId="{F7955166-F043-4B96-BB47-F23D8180E79E}" srcOrd="0" destOrd="0" presId="urn:microsoft.com/office/officeart/2005/8/layout/vList2"/>
    <dgm:cxn modelId="{2EFFC853-D9CE-4155-9A9B-CC46DB982A53}" type="presOf" srcId="{ADCF0B6A-77A0-4376-A3C1-8F4997D1FB08}" destId="{83BC1726-6F4A-438E-8F48-BDB74EC15B9F}" srcOrd="0" destOrd="0" presId="urn:microsoft.com/office/officeart/2005/8/layout/vList2"/>
    <dgm:cxn modelId="{508B93A4-14F4-44FB-B5DC-A6585452D544}" srcId="{6A359F08-5DBD-4AFE-A592-D8EDE8CFD179}" destId="{ADCF0B6A-77A0-4376-A3C1-8F4997D1FB08}" srcOrd="2" destOrd="0" parTransId="{476F6699-54FA-4587-8722-8970D3F88A1E}" sibTransId="{D5614C36-5C82-44D6-A144-1FEF3F0BAA3A}"/>
    <dgm:cxn modelId="{81719DA5-42C0-4575-A4DD-DF8935BDB637}" type="presOf" srcId="{6A359F08-5DBD-4AFE-A592-D8EDE8CFD179}" destId="{42F8C004-600A-45B0-AC7E-9C1EA5D2AF5E}" srcOrd="0" destOrd="0" presId="urn:microsoft.com/office/officeart/2005/8/layout/vList2"/>
    <dgm:cxn modelId="{4E8A00F1-1F2D-4346-819C-BBB01BE4790F}" srcId="{6A359F08-5DBD-4AFE-A592-D8EDE8CFD179}" destId="{415C52D1-50D2-44C8-9D8F-D5F98B6A485F}" srcOrd="0" destOrd="0" parTransId="{DF74954F-D101-49C1-A8C4-4C1F0FA30C2E}" sibTransId="{F00B7BE6-A673-44A8-A4B1-FECE004B3B38}"/>
    <dgm:cxn modelId="{6ED164F4-8444-47D4-968C-B1656B950FE8}" type="presOf" srcId="{C69F1CD0-B831-4E3B-86D6-5180FD2AFD46}" destId="{503A183A-CD87-4A0F-ADD7-23ECEFEE00F6}" srcOrd="0" destOrd="0" presId="urn:microsoft.com/office/officeart/2005/8/layout/vList2"/>
    <dgm:cxn modelId="{1B5972FB-A072-4568-B843-1A4554E1149F}" srcId="{6A359F08-5DBD-4AFE-A592-D8EDE8CFD179}" destId="{C69F1CD0-B831-4E3B-86D6-5180FD2AFD46}" srcOrd="1" destOrd="0" parTransId="{5633B515-DF0A-457B-A613-DA98BD8F4348}" sibTransId="{AA7C62E7-035D-46FB-872A-68EEF66A4044}"/>
    <dgm:cxn modelId="{0A653F60-0054-4409-B55D-04C4D71E636C}" type="presParOf" srcId="{42F8C004-600A-45B0-AC7E-9C1EA5D2AF5E}" destId="{F7955166-F043-4B96-BB47-F23D8180E79E}" srcOrd="0" destOrd="0" presId="urn:microsoft.com/office/officeart/2005/8/layout/vList2"/>
    <dgm:cxn modelId="{40022F02-7417-450C-A1F2-50DFDD4B2B9A}" type="presParOf" srcId="{42F8C004-600A-45B0-AC7E-9C1EA5D2AF5E}" destId="{63D7E93A-32CA-41B8-8D47-1F1DDFE40DF9}" srcOrd="1" destOrd="0" presId="urn:microsoft.com/office/officeart/2005/8/layout/vList2"/>
    <dgm:cxn modelId="{A2A68C7E-4CDE-43A9-8598-8C0813E8E408}" type="presParOf" srcId="{42F8C004-600A-45B0-AC7E-9C1EA5D2AF5E}" destId="{503A183A-CD87-4A0F-ADD7-23ECEFEE00F6}" srcOrd="2" destOrd="0" presId="urn:microsoft.com/office/officeart/2005/8/layout/vList2"/>
    <dgm:cxn modelId="{A19714C8-833C-4002-B181-7C0AEE15DE10}" type="presParOf" srcId="{42F8C004-600A-45B0-AC7E-9C1EA5D2AF5E}" destId="{DA58A8A4-46D0-4A50-89DB-97735C11E808}" srcOrd="3" destOrd="0" presId="urn:microsoft.com/office/officeart/2005/8/layout/vList2"/>
    <dgm:cxn modelId="{E135BC46-4146-4E9A-9131-E692E2D19D2E}" type="presParOf" srcId="{42F8C004-600A-45B0-AC7E-9C1EA5D2AF5E}" destId="{83BC1726-6F4A-438E-8F48-BDB74EC15B9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955166-F043-4B96-BB47-F23D8180E79E}">
      <dsp:nvSpPr>
        <dsp:cNvPr id="0" name=""/>
        <dsp:cNvSpPr/>
      </dsp:nvSpPr>
      <dsp:spPr>
        <a:xfrm>
          <a:off x="0" y="760805"/>
          <a:ext cx="5098256" cy="13127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Downloaded content is not just “static”</a:t>
          </a:r>
        </a:p>
      </dsp:txBody>
      <dsp:txXfrm>
        <a:off x="64083" y="824888"/>
        <a:ext cx="4970090" cy="1184574"/>
      </dsp:txXfrm>
    </dsp:sp>
    <dsp:sp modelId="{503A183A-CD87-4A0F-ADD7-23ECEFEE00F6}">
      <dsp:nvSpPr>
        <dsp:cNvPr id="0" name=""/>
        <dsp:cNvSpPr/>
      </dsp:nvSpPr>
      <dsp:spPr>
        <a:xfrm>
          <a:off x="0" y="2168586"/>
          <a:ext cx="5098256" cy="1312740"/>
        </a:xfrm>
        <a:prstGeom prst="roundRect">
          <a:avLst/>
        </a:prstGeom>
        <a:solidFill>
          <a:schemeClr val="accent5">
            <a:hueOff val="1063560"/>
            <a:satOff val="-11946"/>
            <a:lumOff val="-254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Dynamic webpage can ask the browser about itself</a:t>
          </a:r>
        </a:p>
      </dsp:txBody>
      <dsp:txXfrm>
        <a:off x="64083" y="2232669"/>
        <a:ext cx="4970090" cy="1184574"/>
      </dsp:txXfrm>
    </dsp:sp>
    <dsp:sp modelId="{83BC1726-6F4A-438E-8F48-BDB74EC15B9F}">
      <dsp:nvSpPr>
        <dsp:cNvPr id="0" name=""/>
        <dsp:cNvSpPr/>
      </dsp:nvSpPr>
      <dsp:spPr>
        <a:xfrm>
          <a:off x="0" y="3576366"/>
          <a:ext cx="5098256" cy="1312740"/>
        </a:xfrm>
        <a:prstGeom prst="roundRect">
          <a:avLst/>
        </a:prstGeom>
        <a:solidFill>
          <a:schemeClr val="accent5">
            <a:hueOff val="2127120"/>
            <a:satOff val="-23891"/>
            <a:lumOff val="-50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“Browser, what is displayed on the webpage?”</a:t>
          </a:r>
        </a:p>
      </dsp:txBody>
      <dsp:txXfrm>
        <a:off x="64083" y="3640449"/>
        <a:ext cx="4970090" cy="11845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9528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51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289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340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04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1104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4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3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85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4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CB03EA0-2F37-4F62-93D1-61BCD1BEDED7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66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98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CB03EA0-2F37-4F62-93D1-61BCD1BEDED7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915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juku.it/en/a-quick-update-on-object-storage/" TargetMode="External"/><Relationship Id="rId3" Type="http://schemas.openxmlformats.org/officeDocument/2006/relationships/hyperlink" Target="https://commons.wikimedia.org/wiki/File:Gnome-fs-server.svg" TargetMode="External"/><Relationship Id="rId7" Type="http://schemas.openxmlformats.org/officeDocument/2006/relationships/image" Target="../media/image5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s://mydummyblogexempl.wordpress.com/2014/06/19/choose-your-web-browser/" TargetMode="Externa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Gnome-fs-server.svg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www.juku.it/en/a-quick-update-on-object-storage/" TargetMode="External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Gnome-fs-server.svg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ydummyblogexempl.wordpress.com/2014/06/19/choose-your-web-browser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www.juku.it/en/a-quick-update-on-object-storage/" TargetMode="External"/><Relationship Id="rId5" Type="http://schemas.openxmlformats.org/officeDocument/2006/relationships/image" Target="../media/image3.jpeg"/><Relationship Id="rId4" Type="http://schemas.openxmlformats.org/officeDocument/2006/relationships/hyperlink" Target="https://creativecommons.org/licenses/by-sa/3.0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hellasfrappe.blogspot.com/2013/03/mafia-profits-from-greeces-economic.html" TargetMode="External"/><Relationship Id="rId3" Type="http://schemas.openxmlformats.org/officeDocument/2006/relationships/hyperlink" Target="https://en.wikipedia.org/wiki/National_Security_Agency" TargetMode="External"/><Relationship Id="rId7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://www.juku.it/en/a-quick-update-on-object-storage/" TargetMode="Externa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juku.it/en/a-quick-update-on-object-storage/" TargetMode="External"/><Relationship Id="rId3" Type="http://schemas.openxmlformats.org/officeDocument/2006/relationships/hyperlink" Target="https://commons.wikimedia.org/wiki/File:Gnome-fs-server.svg" TargetMode="External"/><Relationship Id="rId7" Type="http://schemas.openxmlformats.org/officeDocument/2006/relationships/image" Target="../media/image5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s://mydummyblogexempl.wordpress.com/2014/06/19/choose-your-web-browser/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Threats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CS 361S</a:t>
            </a:r>
          </a:p>
          <a:p>
            <a:r>
              <a:rPr lang="en-US" b="1"/>
              <a:t>Fall </a:t>
            </a:r>
            <a:r>
              <a:rPr lang="en-US" b="1" dirty="0"/>
              <a:t>2021</a:t>
            </a:r>
          </a:p>
          <a:p>
            <a:r>
              <a:rPr lang="en-US" dirty="0"/>
              <a:t>Lecture Notes</a:t>
            </a:r>
          </a:p>
        </p:txBody>
      </p:sp>
    </p:spTree>
    <p:extLst>
      <p:ext uri="{BB962C8B-B14F-4D97-AF65-F5344CB8AC3E}">
        <p14:creationId xmlns:p14="http://schemas.microsoft.com/office/powerpoint/2010/main" val="166104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EC644-B09E-45FD-98F1-D9A50A7CA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Preventing 3</a:t>
            </a:r>
            <a:r>
              <a:rPr lang="en-US" baseline="30000" dirty="0"/>
              <a:t>rd</a:t>
            </a:r>
            <a:r>
              <a:rPr lang="en-US" dirty="0"/>
              <a:t> Party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50F38-9C1B-4C2D-94B6-D6EC4300CFA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752600"/>
            <a:ext cx="7924800" cy="3962400"/>
          </a:xfrm>
        </p:spPr>
        <p:txBody>
          <a:bodyPr>
            <a:normAutofit/>
          </a:bodyPr>
          <a:lstStyle/>
          <a:p>
            <a:r>
              <a:rPr lang="en-US" sz="2400" dirty="0"/>
              <a:t>IFRAMES are </a:t>
            </a:r>
            <a:r>
              <a:rPr lang="en-US" sz="2400" b="1" i="1" dirty="0"/>
              <a:t>isolated</a:t>
            </a:r>
            <a:r>
              <a:rPr lang="en-US" sz="2400" dirty="0"/>
              <a:t>. Cannot ask about the rest of the page</a:t>
            </a:r>
          </a:p>
          <a:p>
            <a:r>
              <a:rPr lang="en-US" sz="2400" b="1" i="1" dirty="0"/>
              <a:t>SAME ORIGIN POLICY:</a:t>
            </a:r>
          </a:p>
          <a:p>
            <a:pPr lvl="1"/>
            <a:r>
              <a:rPr lang="en-US" sz="2000" dirty="0"/>
              <a:t>Data from a website can only be sent back to that website</a:t>
            </a:r>
          </a:p>
          <a:p>
            <a:pPr lvl="1"/>
            <a:r>
              <a:rPr lang="en-US" sz="2000" dirty="0"/>
              <a:t>Prevents “cookies” from being stolen</a:t>
            </a:r>
          </a:p>
          <a:p>
            <a:pPr lvl="1"/>
            <a:r>
              <a:rPr lang="en-US" sz="2000" dirty="0"/>
              <a:t>Prevents some kinds of unexpected network connections</a:t>
            </a:r>
          </a:p>
        </p:txBody>
      </p:sp>
    </p:spTree>
    <p:extLst>
      <p:ext uri="{BB962C8B-B14F-4D97-AF65-F5344CB8AC3E}">
        <p14:creationId xmlns:p14="http://schemas.microsoft.com/office/powerpoint/2010/main" val="2652763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52A7B-70CA-4091-9C4B-45073D18D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Websites </a:t>
            </a:r>
            <a:r>
              <a:rPr lang="en-US" b="1" i="1" dirty="0"/>
              <a:t>CAN</a:t>
            </a:r>
            <a:r>
              <a:rPr lang="en-US" dirty="0"/>
              <a:t> “Collaborate”</a:t>
            </a:r>
          </a:p>
        </p:txBody>
      </p:sp>
      <p:pic>
        <p:nvPicPr>
          <p:cNvPr id="4" name="Content Placeholder 18" descr="Icon&#10;&#10;Description automatically generated">
            <a:extLst>
              <a:ext uri="{FF2B5EF4-FFF2-40B4-BE49-F238E27FC236}">
                <a16:creationId xmlns:a16="http://schemas.microsoft.com/office/drawing/2014/main" id="{E79EC157-08B7-44BE-9C13-8BC5EF7F9DD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6000" y="1682228"/>
            <a:ext cx="1371600" cy="1371600"/>
          </a:xfrm>
        </p:spPr>
      </p:pic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2F1BE91-30B2-4D70-9047-6A89DB6A2EB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85800" y="3810000"/>
            <a:ext cx="2590800" cy="1619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4C69E4-B003-4F0A-9C75-D90D75CB5BB7}"/>
              </a:ext>
            </a:extLst>
          </p:cNvPr>
          <p:cNvSpPr txBox="1"/>
          <p:nvPr/>
        </p:nvSpPr>
        <p:spPr>
          <a:xfrm>
            <a:off x="685800" y="5457104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5" tooltip="https://mydummyblogexempl.wordpress.com/2014/06/19/choose-your-web-browser/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6" tooltip="https://creativecommons.org/licenses/by-sa/3.0/"/>
              </a:rPr>
              <a:t>CC BY-SA</a:t>
            </a:r>
            <a:endParaRPr lang="en-US" sz="900" dirty="0"/>
          </a:p>
        </p:txBody>
      </p:sp>
      <p:pic>
        <p:nvPicPr>
          <p:cNvPr id="7" name="Picture 6" descr="A view of a computer&#10;&#10;Description automatically generated">
            <a:extLst>
              <a:ext uri="{FF2B5EF4-FFF2-40B4-BE49-F238E27FC236}">
                <a16:creationId xmlns:a16="http://schemas.microsoft.com/office/drawing/2014/main" id="{20B8B1AD-996C-44D6-BAF7-25C5DCA8E9C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248400" y="3810000"/>
            <a:ext cx="2514600" cy="1676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D3550E-6D31-4351-A161-6A1177A6BD66}"/>
              </a:ext>
            </a:extLst>
          </p:cNvPr>
          <p:cNvSpPr txBox="1"/>
          <p:nvPr/>
        </p:nvSpPr>
        <p:spPr>
          <a:xfrm>
            <a:off x="6629400" y="5653752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8" tooltip="http://www.juku.it/en/a-quick-update-on-object-storage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6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D49F03-DEDD-4E1A-9F45-26A75437B2C7}"/>
              </a:ext>
            </a:extLst>
          </p:cNvPr>
          <p:cNvSpPr txBox="1"/>
          <p:nvPr/>
        </p:nvSpPr>
        <p:spPr>
          <a:xfrm>
            <a:off x="1403862" y="6023084"/>
            <a:ext cx="115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BROWSER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F08022-8B3C-4814-88C9-8DD4B127DE8E}"/>
              </a:ext>
            </a:extLst>
          </p:cNvPr>
          <p:cNvSpPr txBox="1"/>
          <p:nvPr/>
        </p:nvSpPr>
        <p:spPr>
          <a:xfrm>
            <a:off x="7050094" y="6023084"/>
            <a:ext cx="911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SERVER</a:t>
            </a:r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16F25620-1206-4A9F-A3EB-7A816E00B75A}"/>
              </a:ext>
            </a:extLst>
          </p:cNvPr>
          <p:cNvSpPr/>
          <p:nvPr/>
        </p:nvSpPr>
        <p:spPr>
          <a:xfrm>
            <a:off x="3330296" y="4405883"/>
            <a:ext cx="2841904" cy="85191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SECURE TLS CHANNEL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301B74-E220-4FB7-85E4-ED7A1CEC0EE3}"/>
              </a:ext>
            </a:extLst>
          </p:cNvPr>
          <p:cNvSpPr txBox="1"/>
          <p:nvPr/>
        </p:nvSpPr>
        <p:spPr>
          <a:xfrm>
            <a:off x="6096000" y="3141205"/>
            <a:ext cx="13716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3" tooltip="https://commons.wikimedia.org/wiki/File:Gnome-fs-server.svg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6" tooltip="https://creativecommons.org/licenses/by-sa/3.0/"/>
              </a:rPr>
              <a:t>CC BY-SA</a:t>
            </a:r>
            <a:endParaRPr lang="en-US" sz="900" dirty="0"/>
          </a:p>
        </p:txBody>
      </p:sp>
      <p:sp>
        <p:nvSpPr>
          <p:cNvPr id="13" name="Arrow: Left-Up 12">
            <a:extLst>
              <a:ext uri="{FF2B5EF4-FFF2-40B4-BE49-F238E27FC236}">
                <a16:creationId xmlns:a16="http://schemas.microsoft.com/office/drawing/2014/main" id="{BEF6CF50-6313-41B9-8E3B-9C3D97513FF8}"/>
              </a:ext>
            </a:extLst>
          </p:cNvPr>
          <p:cNvSpPr/>
          <p:nvPr/>
        </p:nvSpPr>
        <p:spPr>
          <a:xfrm rot="10800000">
            <a:off x="2547586" y="3047999"/>
            <a:ext cx="3624614" cy="611405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568E27-552D-4B66-A980-C2A326972E45}"/>
              </a:ext>
            </a:extLst>
          </p:cNvPr>
          <p:cNvSpPr txBox="1"/>
          <p:nvPr/>
        </p:nvSpPr>
        <p:spPr>
          <a:xfrm>
            <a:off x="1143000" y="1704636"/>
            <a:ext cx="462267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TLS doesn’t prevent the server</a:t>
            </a:r>
          </a:p>
          <a:p>
            <a:r>
              <a:rPr lang="en-US" sz="2800" dirty="0"/>
              <a:t>from directing your browser</a:t>
            </a:r>
          </a:p>
          <a:p>
            <a:r>
              <a:rPr lang="en-US" sz="2800" dirty="0"/>
              <a:t>to a third party server</a:t>
            </a:r>
          </a:p>
        </p:txBody>
      </p:sp>
    </p:spTree>
    <p:extLst>
      <p:ext uri="{BB962C8B-B14F-4D97-AF65-F5344CB8AC3E}">
        <p14:creationId xmlns:p14="http://schemas.microsoft.com/office/powerpoint/2010/main" val="3575487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AA5D5-F202-4B11-8FC4-4236C3CC9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Conspiracy How-To</a:t>
            </a:r>
          </a:p>
        </p:txBody>
      </p:sp>
      <p:pic>
        <p:nvPicPr>
          <p:cNvPr id="4" name="Content Placeholder 18" descr="Icon&#10;&#10;Description automatically generated">
            <a:extLst>
              <a:ext uri="{FF2B5EF4-FFF2-40B4-BE49-F238E27FC236}">
                <a16:creationId xmlns:a16="http://schemas.microsoft.com/office/drawing/2014/main" id="{A9BD194C-1541-41AA-BB58-874950A46C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6000" y="1682228"/>
            <a:ext cx="1371600" cy="1371600"/>
          </a:xfrm>
          <a:prstGeom prst="rect">
            <a:avLst/>
          </a:prstGeom>
        </p:spPr>
      </p:pic>
      <p:pic>
        <p:nvPicPr>
          <p:cNvPr id="6" name="Picture 5" descr="A view of a computer&#10;&#10;Description automatically generated">
            <a:extLst>
              <a:ext uri="{FF2B5EF4-FFF2-40B4-BE49-F238E27FC236}">
                <a16:creationId xmlns:a16="http://schemas.microsoft.com/office/drawing/2014/main" id="{32F1946A-4186-425E-956C-DD542E42A30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248400" y="3810000"/>
            <a:ext cx="2514600" cy="1676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B8AD21-7884-4C16-A1A8-833B01D72C24}"/>
              </a:ext>
            </a:extLst>
          </p:cNvPr>
          <p:cNvSpPr txBox="1"/>
          <p:nvPr/>
        </p:nvSpPr>
        <p:spPr>
          <a:xfrm>
            <a:off x="685800" y="5638800"/>
            <a:ext cx="5211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&lt;IMG SRC=“http://third-party.com/</a:t>
            </a:r>
            <a:r>
              <a:rPr lang="en-US" sz="2000" b="1" i="1" dirty="0"/>
              <a:t>shared-info</a:t>
            </a:r>
            <a:r>
              <a:rPr lang="en-US" sz="2000" dirty="0"/>
              <a:t>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0B9F59-D887-4974-8199-4F3C21B5BDB3}"/>
              </a:ext>
            </a:extLst>
          </p:cNvPr>
          <p:cNvSpPr txBox="1"/>
          <p:nvPr/>
        </p:nvSpPr>
        <p:spPr>
          <a:xfrm>
            <a:off x="613707" y="1417638"/>
            <a:ext cx="466295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main website creates an agreement with the 3</a:t>
            </a:r>
            <a:r>
              <a:rPr lang="en-US" sz="2400" baseline="30000" dirty="0"/>
              <a:t>rd</a:t>
            </a:r>
            <a:r>
              <a:rPr lang="en-US" sz="2400" dirty="0"/>
              <a:t> party. “I’ll send you X data for Y dollars.” 3rd party provides a communication protocol.</a:t>
            </a:r>
          </a:p>
          <a:p>
            <a:endParaRPr lang="en-US" sz="2400" dirty="0"/>
          </a:p>
          <a:p>
            <a:r>
              <a:rPr lang="en-US" sz="2400" dirty="0"/>
              <a:t>Typically, a URL with the transmitted info</a:t>
            </a:r>
          </a:p>
          <a:p>
            <a:r>
              <a:rPr lang="en-US" sz="2400" dirty="0"/>
              <a:t>included as </a:t>
            </a:r>
            <a:r>
              <a:rPr lang="en-US" sz="2400" b="1" i="1" dirty="0"/>
              <a:t>part of the URL!</a:t>
            </a:r>
            <a:r>
              <a:rPr lang="en-US" sz="2400" dirty="0"/>
              <a:t> </a:t>
            </a:r>
          </a:p>
          <a:p>
            <a:endParaRPr lang="en-US" sz="2400" dirty="0"/>
          </a:p>
          <a:p>
            <a:r>
              <a:rPr lang="en-US" sz="2400" dirty="0"/>
              <a:t>1X1 tracking pixels, for example: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620230-14A4-4A73-97EF-FAB588EFA786}"/>
              </a:ext>
            </a:extLst>
          </p:cNvPr>
          <p:cNvSpPr txBox="1"/>
          <p:nvPr/>
        </p:nvSpPr>
        <p:spPr>
          <a:xfrm>
            <a:off x="6629400" y="1312896"/>
            <a:ext cx="1234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  <a:r>
              <a:rPr lang="en-US" sz="2400" baseline="30000" dirty="0"/>
              <a:t>rd</a:t>
            </a:r>
            <a:r>
              <a:rPr lang="en-US" sz="2400" dirty="0"/>
              <a:t> Party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6D75DE-3421-4EF5-9096-4739A7A242A6}"/>
              </a:ext>
            </a:extLst>
          </p:cNvPr>
          <p:cNvSpPr txBox="1"/>
          <p:nvPr/>
        </p:nvSpPr>
        <p:spPr>
          <a:xfrm>
            <a:off x="6288088" y="5547385"/>
            <a:ext cx="1917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Main Website</a:t>
            </a:r>
          </a:p>
        </p:txBody>
      </p:sp>
    </p:spTree>
    <p:extLst>
      <p:ext uri="{BB962C8B-B14F-4D97-AF65-F5344CB8AC3E}">
        <p14:creationId xmlns:p14="http://schemas.microsoft.com/office/powerpoint/2010/main" val="2226020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4D3F2-3872-4F19-8669-63BA0E04C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Broader Conspiracy</a:t>
            </a:r>
          </a:p>
        </p:txBody>
      </p:sp>
      <p:pic>
        <p:nvPicPr>
          <p:cNvPr id="5" name="Content Placeholder 18" descr="Icon&#10;&#10;Description automatically generated">
            <a:extLst>
              <a:ext uri="{FF2B5EF4-FFF2-40B4-BE49-F238E27FC236}">
                <a16:creationId xmlns:a16="http://schemas.microsoft.com/office/drawing/2014/main" id="{9DE83BC2-E044-4FAA-97F0-936793FD34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240872" y="1910828"/>
            <a:ext cx="1371600" cy="1371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7E88B4-DBEB-4260-BBD9-9D01C9F047BB}"/>
              </a:ext>
            </a:extLst>
          </p:cNvPr>
          <p:cNvSpPr txBox="1"/>
          <p:nvPr/>
        </p:nvSpPr>
        <p:spPr>
          <a:xfrm>
            <a:off x="6774272" y="1541496"/>
            <a:ext cx="1459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  <a:r>
              <a:rPr lang="en-US" sz="2400" baseline="30000" dirty="0"/>
              <a:t>rd</a:t>
            </a:r>
            <a:r>
              <a:rPr lang="en-US" sz="2400" dirty="0"/>
              <a:t> Party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E10D17-CDB8-40B7-BB53-EE183F9A2FAE}"/>
              </a:ext>
            </a:extLst>
          </p:cNvPr>
          <p:cNvSpPr/>
          <p:nvPr/>
        </p:nvSpPr>
        <p:spPr>
          <a:xfrm>
            <a:off x="1821272" y="2819400"/>
            <a:ext cx="1143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Website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7DF742-17CD-42AF-AA97-88C65F3988D4}"/>
              </a:ext>
            </a:extLst>
          </p:cNvPr>
          <p:cNvSpPr/>
          <p:nvPr/>
        </p:nvSpPr>
        <p:spPr>
          <a:xfrm>
            <a:off x="1821272" y="4013095"/>
            <a:ext cx="11430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Website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40FC89-AAF8-40B8-B8C0-2FDED98F4955}"/>
              </a:ext>
            </a:extLst>
          </p:cNvPr>
          <p:cNvSpPr/>
          <p:nvPr/>
        </p:nvSpPr>
        <p:spPr>
          <a:xfrm>
            <a:off x="1816253" y="5206790"/>
            <a:ext cx="11430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Website 3</a:t>
            </a:r>
          </a:p>
        </p:txBody>
      </p:sp>
      <p:pic>
        <p:nvPicPr>
          <p:cNvPr id="18" name="Content Placeholder 18" descr="Icon&#10;&#10;Description automatically generated">
            <a:extLst>
              <a:ext uri="{FF2B5EF4-FFF2-40B4-BE49-F238E27FC236}">
                <a16:creationId xmlns:a16="http://schemas.microsoft.com/office/drawing/2014/main" id="{FA487B09-A38F-4AEA-97FB-17734B0944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240872" y="3346973"/>
            <a:ext cx="1371600" cy="13716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7E171AE-D00C-4D62-87AE-C02A8CC4F846}"/>
              </a:ext>
            </a:extLst>
          </p:cNvPr>
          <p:cNvSpPr txBox="1"/>
          <p:nvPr/>
        </p:nvSpPr>
        <p:spPr>
          <a:xfrm>
            <a:off x="7383872" y="3801940"/>
            <a:ext cx="1459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  <a:r>
              <a:rPr lang="en-US" sz="2400" baseline="30000" dirty="0"/>
              <a:t>rd</a:t>
            </a:r>
            <a:r>
              <a:rPr lang="en-US" sz="2400" dirty="0"/>
              <a:t> Party 2</a:t>
            </a:r>
          </a:p>
        </p:txBody>
      </p:sp>
      <p:pic>
        <p:nvPicPr>
          <p:cNvPr id="22" name="Content Placeholder 18" descr="Icon&#10;&#10;Description automatically generated">
            <a:extLst>
              <a:ext uri="{FF2B5EF4-FFF2-40B4-BE49-F238E27FC236}">
                <a16:creationId xmlns:a16="http://schemas.microsoft.com/office/drawing/2014/main" id="{2B1B40A2-DE92-4AEC-B462-E5AB732025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240872" y="4927495"/>
            <a:ext cx="1371600" cy="13716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A4C4D15-E21A-4E9A-B1C6-D1C5C2607E30}"/>
              </a:ext>
            </a:extLst>
          </p:cNvPr>
          <p:cNvSpPr txBox="1"/>
          <p:nvPr/>
        </p:nvSpPr>
        <p:spPr>
          <a:xfrm>
            <a:off x="7327747" y="5855092"/>
            <a:ext cx="1459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  <a:r>
              <a:rPr lang="en-US" sz="2400" baseline="30000" dirty="0"/>
              <a:t>rd</a:t>
            </a:r>
            <a:r>
              <a:rPr lang="en-US" sz="2400" dirty="0"/>
              <a:t> Party 3</a:t>
            </a:r>
          </a:p>
        </p:txBody>
      </p:sp>
      <p:sp>
        <p:nvSpPr>
          <p:cNvPr id="25" name="Cylinder 24">
            <a:extLst>
              <a:ext uri="{FF2B5EF4-FFF2-40B4-BE49-F238E27FC236}">
                <a16:creationId xmlns:a16="http://schemas.microsoft.com/office/drawing/2014/main" id="{612C10E6-869E-4A52-B460-FDB41E965C84}"/>
              </a:ext>
            </a:extLst>
          </p:cNvPr>
          <p:cNvSpPr/>
          <p:nvPr/>
        </p:nvSpPr>
        <p:spPr>
          <a:xfrm>
            <a:off x="4267200" y="3581400"/>
            <a:ext cx="1200225" cy="162539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 Delivery Platform</a:t>
            </a:r>
          </a:p>
        </p:txBody>
      </p:sp>
      <p:sp>
        <p:nvSpPr>
          <p:cNvPr id="26" name="Arrow: Left-Right 25">
            <a:extLst>
              <a:ext uri="{FF2B5EF4-FFF2-40B4-BE49-F238E27FC236}">
                <a16:creationId xmlns:a16="http://schemas.microsoft.com/office/drawing/2014/main" id="{9872B977-0F1D-403F-A641-808821AB6A8F}"/>
              </a:ext>
            </a:extLst>
          </p:cNvPr>
          <p:cNvSpPr/>
          <p:nvPr/>
        </p:nvSpPr>
        <p:spPr>
          <a:xfrm rot="1226150">
            <a:off x="3062357" y="3104656"/>
            <a:ext cx="1216152" cy="484632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Left-Right 27">
            <a:extLst>
              <a:ext uri="{FF2B5EF4-FFF2-40B4-BE49-F238E27FC236}">
                <a16:creationId xmlns:a16="http://schemas.microsoft.com/office/drawing/2014/main" id="{68F479C2-4906-488A-9938-4E6DD65F5E1E}"/>
              </a:ext>
            </a:extLst>
          </p:cNvPr>
          <p:cNvSpPr/>
          <p:nvPr/>
        </p:nvSpPr>
        <p:spPr>
          <a:xfrm>
            <a:off x="3073057" y="4066930"/>
            <a:ext cx="1216152" cy="484632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Left-Right 29">
            <a:extLst>
              <a:ext uri="{FF2B5EF4-FFF2-40B4-BE49-F238E27FC236}">
                <a16:creationId xmlns:a16="http://schemas.microsoft.com/office/drawing/2014/main" id="{FEA7FC54-BF60-4845-AA2E-9A7E27855C7A}"/>
              </a:ext>
            </a:extLst>
          </p:cNvPr>
          <p:cNvSpPr/>
          <p:nvPr/>
        </p:nvSpPr>
        <p:spPr>
          <a:xfrm rot="20026869">
            <a:off x="3025265" y="5156155"/>
            <a:ext cx="1216152" cy="484632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Left-Right 31">
            <a:extLst>
              <a:ext uri="{FF2B5EF4-FFF2-40B4-BE49-F238E27FC236}">
                <a16:creationId xmlns:a16="http://schemas.microsoft.com/office/drawing/2014/main" id="{11AB2ED6-64C5-45DF-95EB-F13EB06B24F3}"/>
              </a:ext>
            </a:extLst>
          </p:cNvPr>
          <p:cNvSpPr/>
          <p:nvPr/>
        </p:nvSpPr>
        <p:spPr>
          <a:xfrm rot="1226150">
            <a:off x="5296609" y="5173395"/>
            <a:ext cx="1216152" cy="484632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Left-Right 33">
            <a:extLst>
              <a:ext uri="{FF2B5EF4-FFF2-40B4-BE49-F238E27FC236}">
                <a16:creationId xmlns:a16="http://schemas.microsoft.com/office/drawing/2014/main" id="{258FABF7-2683-4223-851C-366F35733938}"/>
              </a:ext>
            </a:extLst>
          </p:cNvPr>
          <p:cNvSpPr/>
          <p:nvPr/>
        </p:nvSpPr>
        <p:spPr>
          <a:xfrm>
            <a:off x="5394273" y="4047695"/>
            <a:ext cx="1216152" cy="484632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Left-Right 35">
            <a:extLst>
              <a:ext uri="{FF2B5EF4-FFF2-40B4-BE49-F238E27FC236}">
                <a16:creationId xmlns:a16="http://schemas.microsoft.com/office/drawing/2014/main" id="{5C084DC2-56A4-48F0-8911-E855A0141426}"/>
              </a:ext>
            </a:extLst>
          </p:cNvPr>
          <p:cNvSpPr/>
          <p:nvPr/>
        </p:nvSpPr>
        <p:spPr>
          <a:xfrm rot="20026869">
            <a:off x="5246072" y="2942388"/>
            <a:ext cx="1216152" cy="484632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2B5C0F-BD87-4AAA-9717-927D1F7A7DF6}"/>
              </a:ext>
            </a:extLst>
          </p:cNvPr>
          <p:cNvSpPr txBox="1"/>
          <p:nvPr/>
        </p:nvSpPr>
        <p:spPr>
          <a:xfrm>
            <a:off x="690287" y="1430592"/>
            <a:ext cx="52020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Normally, one 3</a:t>
            </a:r>
            <a:r>
              <a:rPr lang="en-US" sz="2000" baseline="30000" dirty="0"/>
              <a:t>rd</a:t>
            </a:r>
            <a:r>
              <a:rPr lang="en-US" sz="2000" dirty="0"/>
              <a:t> party can’t share data with another. (Same origin policy). But, when they all work with one ad delivery platform, that platform coordinates sharing.</a:t>
            </a:r>
          </a:p>
        </p:txBody>
      </p:sp>
    </p:spTree>
    <p:extLst>
      <p:ext uri="{BB962C8B-B14F-4D97-AF65-F5344CB8AC3E}">
        <p14:creationId xmlns:p14="http://schemas.microsoft.com/office/powerpoint/2010/main" val="376959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38567-424E-4C0E-8E76-BA7A4486F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Drive-by Downloads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2049F-F61A-4935-8230-AF3806A798F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676400"/>
            <a:ext cx="7924800" cy="4038600"/>
          </a:xfrm>
        </p:spPr>
        <p:txBody>
          <a:bodyPr/>
          <a:lstStyle/>
          <a:p>
            <a:r>
              <a:rPr lang="en-US" sz="2400" dirty="0"/>
              <a:t>TLS also doesn’t protect against </a:t>
            </a:r>
            <a:r>
              <a:rPr lang="en-US" sz="2400" b="1" i="1" dirty="0"/>
              <a:t>CORRUPTED SERVERS</a:t>
            </a:r>
            <a:endParaRPr lang="en-US" sz="2400" dirty="0"/>
          </a:p>
          <a:p>
            <a:r>
              <a:rPr lang="en-US" sz="2400" dirty="0"/>
              <a:t>A drive-by download is malware transmitted by a server</a:t>
            </a:r>
          </a:p>
          <a:p>
            <a:r>
              <a:rPr lang="en-US" sz="2400" dirty="0"/>
              <a:t>Usually, the server is corrupted by the attacker first</a:t>
            </a:r>
          </a:p>
          <a:p>
            <a:r>
              <a:rPr lang="en-US" sz="2400" dirty="0"/>
              <a:t>OR, it is sometimes inserted through an ad server</a:t>
            </a:r>
          </a:p>
          <a:p>
            <a:r>
              <a:rPr lang="en-US" sz="2400" dirty="0"/>
              <a:t>The web browser, when visiting the corrupted page, is attacked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011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A71EC-2122-4D63-9C9A-157E24983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Drive-by Download Visual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E5BE17-185F-4BAE-B75D-638A8FD0953A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828800"/>
            <a:ext cx="6991935" cy="4097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01519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BF4A5-08C3-47EA-AA10-AEC91C5EA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Requires Browser Issues Too!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7D6EB-31C4-4563-B9A4-6F9D4AE848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752600"/>
            <a:ext cx="7924800" cy="3962400"/>
          </a:xfrm>
        </p:spPr>
        <p:txBody>
          <a:bodyPr>
            <a:normAutofit/>
          </a:bodyPr>
          <a:lstStyle/>
          <a:p>
            <a:r>
              <a:rPr lang="en-US" sz="2400" dirty="0"/>
              <a:t>Browsers are designed to prevent malicious installs</a:t>
            </a:r>
          </a:p>
          <a:p>
            <a:r>
              <a:rPr lang="en-US" sz="2400" dirty="0"/>
              <a:t>Most Drive-by-Downloads DON’T WORK if the Browser is secure</a:t>
            </a:r>
          </a:p>
          <a:p>
            <a:pPr lvl="1"/>
            <a:r>
              <a:rPr lang="en-US" sz="2000" dirty="0"/>
              <a:t>Some do just ask a user to permit install (social engineering)</a:t>
            </a:r>
          </a:p>
          <a:p>
            <a:pPr lvl="1"/>
            <a:r>
              <a:rPr lang="en-US" sz="2000" dirty="0"/>
              <a:t>But the true “drive-</a:t>
            </a:r>
            <a:r>
              <a:rPr lang="en-US" sz="2000" dirty="0" err="1"/>
              <a:t>bys</a:t>
            </a:r>
            <a:r>
              <a:rPr lang="en-US" sz="2000" dirty="0"/>
              <a:t>” exploit vulnerabilities</a:t>
            </a:r>
          </a:p>
          <a:p>
            <a:r>
              <a:rPr lang="en-US" sz="2400" dirty="0"/>
              <a:t>THIS IS WHY YOU ALWAYS UPDATE YOUR BROWSER!</a:t>
            </a:r>
          </a:p>
        </p:txBody>
      </p:sp>
    </p:spTree>
    <p:extLst>
      <p:ext uri="{BB962C8B-B14F-4D97-AF65-F5344CB8AC3E}">
        <p14:creationId xmlns:p14="http://schemas.microsoft.com/office/powerpoint/2010/main" val="1556880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7D325-BD77-4E64-8286-F9C58C77F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Profiling/Recon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94419-85F7-446A-9C09-E8AAC4A4928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>
            <a:normAutofit/>
          </a:bodyPr>
          <a:lstStyle/>
          <a:p>
            <a:r>
              <a:rPr lang="en-US" sz="2400" dirty="0"/>
              <a:t>How does attack code know what kind of browser you have?</a:t>
            </a:r>
          </a:p>
          <a:p>
            <a:r>
              <a:rPr lang="en-US" sz="2400" dirty="0"/>
              <a:t>Profiling; detects the type of browser/OS/</a:t>
            </a:r>
            <a:r>
              <a:rPr lang="en-US" sz="2400" dirty="0" err="1"/>
              <a:t>etc</a:t>
            </a:r>
            <a:endParaRPr lang="en-US" sz="2400" dirty="0"/>
          </a:p>
          <a:p>
            <a:r>
              <a:rPr lang="en-US" sz="2400" dirty="0"/>
              <a:t>Customized attack code based on vulnerabilities</a:t>
            </a:r>
          </a:p>
          <a:p>
            <a:r>
              <a:rPr lang="en-US" sz="2400" dirty="0"/>
              <a:t>Can also be time, geographic, and demographic based</a:t>
            </a:r>
          </a:p>
        </p:txBody>
      </p:sp>
    </p:spTree>
    <p:extLst>
      <p:ext uri="{BB962C8B-B14F-4D97-AF65-F5344CB8AC3E}">
        <p14:creationId xmlns:p14="http://schemas.microsoft.com/office/powerpoint/2010/main" val="3989325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F6A86-7CFB-40B3-A321-6CE258983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Logins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1944F-BA1A-4556-AE8D-CD67A7D01DD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>
            <a:normAutofit/>
          </a:bodyPr>
          <a:lstStyle/>
          <a:p>
            <a:r>
              <a:rPr lang="en-US" sz="2400" dirty="0"/>
              <a:t>Browsers do not maintain a connection with servers</a:t>
            </a:r>
          </a:p>
          <a:p>
            <a:r>
              <a:rPr lang="en-US" sz="2400" b="1" i="1" dirty="0"/>
              <a:t>NEW CONNECTION </a:t>
            </a:r>
            <a:r>
              <a:rPr lang="en-US" sz="2400" dirty="0"/>
              <a:t>each time you click on Amazon</a:t>
            </a:r>
          </a:p>
          <a:p>
            <a:r>
              <a:rPr lang="en-US" sz="2400" dirty="0"/>
              <a:t>How does Amazon keep you logged in?  </a:t>
            </a:r>
            <a:r>
              <a:rPr lang="en-US" sz="2400" b="1" i="1" u="sng" dirty="0"/>
              <a:t>COOKIES</a:t>
            </a:r>
            <a:endParaRPr lang="en-US" sz="2400" dirty="0"/>
          </a:p>
          <a:p>
            <a:r>
              <a:rPr lang="en-US" sz="2400" dirty="0"/>
              <a:t>If your cookie is stolen, the thief can “log in” as you!</a:t>
            </a:r>
          </a:p>
        </p:txBody>
      </p:sp>
    </p:spTree>
    <p:extLst>
      <p:ext uri="{BB962C8B-B14F-4D97-AF65-F5344CB8AC3E}">
        <p14:creationId xmlns:p14="http://schemas.microsoft.com/office/powerpoint/2010/main" val="3020854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0D8AC-C115-44D6-B9D8-FA8F0998C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Cross-Site Scripting (XSS)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6F8B6-3B9F-4B04-968B-1D2F3051ED8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>
            <a:normAutofit/>
          </a:bodyPr>
          <a:lstStyle/>
          <a:p>
            <a:r>
              <a:rPr lang="en-US" sz="2400" dirty="0"/>
              <a:t>Thief tries to steal a user’s login cookie</a:t>
            </a:r>
          </a:p>
          <a:p>
            <a:r>
              <a:rPr lang="en-US" sz="2400" dirty="0"/>
              <a:t>Remember, Same Origin Policy?</a:t>
            </a:r>
          </a:p>
          <a:p>
            <a:r>
              <a:rPr lang="en-US" sz="2400" dirty="0"/>
              <a:t>Cookie should ONLY be sent to Origin server</a:t>
            </a:r>
          </a:p>
          <a:p>
            <a:r>
              <a:rPr lang="en-US" sz="2400" dirty="0"/>
              <a:t>Some XSS worked by exploiting bugs in browsers</a:t>
            </a:r>
          </a:p>
          <a:p>
            <a:r>
              <a:rPr lang="en-US" sz="2400" dirty="0"/>
              <a:t>But now, bigger problem is dynamically website generation</a:t>
            </a:r>
          </a:p>
        </p:txBody>
      </p:sp>
    </p:spTree>
    <p:extLst>
      <p:ext uri="{BB962C8B-B14F-4D97-AF65-F5344CB8AC3E}">
        <p14:creationId xmlns:p14="http://schemas.microsoft.com/office/powerpoint/2010/main" val="1046350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to Website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752600"/>
            <a:ext cx="7924800" cy="3962400"/>
          </a:xfrm>
        </p:spPr>
        <p:txBody>
          <a:bodyPr/>
          <a:lstStyle/>
          <a:p>
            <a:r>
              <a:rPr lang="en-US" dirty="0"/>
              <a:t>TLS provides end-to-end security</a:t>
            </a:r>
          </a:p>
          <a:p>
            <a:r>
              <a:rPr lang="en-US" dirty="0"/>
              <a:t>What are the “ends”?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812C5AF-5CB5-450B-908B-C1C44AF821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85800" y="2971801"/>
            <a:ext cx="2590800" cy="1619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284ABF-6A27-4879-ABC9-202A1E5FE427}"/>
              </a:ext>
            </a:extLst>
          </p:cNvPr>
          <p:cNvSpPr txBox="1"/>
          <p:nvPr/>
        </p:nvSpPr>
        <p:spPr>
          <a:xfrm>
            <a:off x="685800" y="4618905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3" tooltip="https://mydummyblogexempl.wordpress.com/2014/06/19/choose-your-web-browser/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4" tooltip="https://creativecommons.org/licenses/by-sa/3.0/"/>
              </a:rPr>
              <a:t>CC BY-SA</a:t>
            </a:r>
            <a:endParaRPr lang="en-US" sz="900" dirty="0"/>
          </a:p>
        </p:txBody>
      </p:sp>
      <p:pic>
        <p:nvPicPr>
          <p:cNvPr id="8" name="Picture 7" descr="A view of a computer&#10;&#10;Description automatically generated">
            <a:extLst>
              <a:ext uri="{FF2B5EF4-FFF2-40B4-BE49-F238E27FC236}">
                <a16:creationId xmlns:a16="http://schemas.microsoft.com/office/drawing/2014/main" id="{E3E7A542-315D-4451-8FA3-61F0C303D03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248400" y="2971801"/>
            <a:ext cx="2514600" cy="1676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99E6DB-30FC-4AA5-8846-5E627EFB0114}"/>
              </a:ext>
            </a:extLst>
          </p:cNvPr>
          <p:cNvSpPr txBox="1"/>
          <p:nvPr/>
        </p:nvSpPr>
        <p:spPr>
          <a:xfrm>
            <a:off x="6629400" y="4815553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6" tooltip="http://www.juku.it/en/a-quick-update-on-object-storage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A7619E-A779-42AD-9920-B30EDBEB5CE8}"/>
              </a:ext>
            </a:extLst>
          </p:cNvPr>
          <p:cNvSpPr txBox="1"/>
          <p:nvPr/>
        </p:nvSpPr>
        <p:spPr>
          <a:xfrm>
            <a:off x="1403862" y="5184885"/>
            <a:ext cx="115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BROWSER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C4BD15-61A6-44A3-80E6-55F175DFA76D}"/>
              </a:ext>
            </a:extLst>
          </p:cNvPr>
          <p:cNvSpPr txBox="1"/>
          <p:nvPr/>
        </p:nvSpPr>
        <p:spPr>
          <a:xfrm>
            <a:off x="7050094" y="5184885"/>
            <a:ext cx="911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SERVER</a:t>
            </a:r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36D361D2-6960-4BB1-BCFC-E19E64E30129}"/>
              </a:ext>
            </a:extLst>
          </p:cNvPr>
          <p:cNvSpPr/>
          <p:nvPr/>
        </p:nvSpPr>
        <p:spPr>
          <a:xfrm>
            <a:off x="3330296" y="3567684"/>
            <a:ext cx="2841904" cy="85191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SECURE TLS CHANNEL</a:t>
            </a:r>
          </a:p>
        </p:txBody>
      </p:sp>
    </p:spTree>
    <p:extLst>
      <p:ext uri="{BB962C8B-B14F-4D97-AF65-F5344CB8AC3E}">
        <p14:creationId xmlns:p14="http://schemas.microsoft.com/office/powerpoint/2010/main" val="1801435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858C8E2-0A15-4512-9702-05E7E0215DD4}"/>
              </a:ext>
            </a:extLst>
          </p:cNvPr>
          <p:cNvSpPr/>
          <p:nvPr/>
        </p:nvSpPr>
        <p:spPr>
          <a:xfrm>
            <a:off x="992394" y="3612552"/>
            <a:ext cx="3579607" cy="212194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C45C27-0CAC-4D8D-9F5F-A4787B572534}"/>
              </a:ext>
            </a:extLst>
          </p:cNvPr>
          <p:cNvSpPr/>
          <p:nvPr/>
        </p:nvSpPr>
        <p:spPr>
          <a:xfrm>
            <a:off x="3567169" y="4309446"/>
            <a:ext cx="685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/>
              <a:t>EVIL JS</a:t>
            </a:r>
          </a:p>
        </p:txBody>
      </p:sp>
      <p:sp>
        <p:nvSpPr>
          <p:cNvPr id="5" name="Flowchart: Internal Storage 4">
            <a:extLst>
              <a:ext uri="{FF2B5EF4-FFF2-40B4-BE49-F238E27FC236}">
                <a16:creationId xmlns:a16="http://schemas.microsoft.com/office/drawing/2014/main" id="{11A80BC6-828F-4C00-ABE2-628DDF81D538}"/>
              </a:ext>
            </a:extLst>
          </p:cNvPr>
          <p:cNvSpPr/>
          <p:nvPr/>
        </p:nvSpPr>
        <p:spPr>
          <a:xfrm>
            <a:off x="1153758" y="3834429"/>
            <a:ext cx="2186492" cy="1678193"/>
          </a:xfrm>
          <a:prstGeom prst="flowChartInternalStora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/>
              <a:t>AUTHORIZED WEBPAGE</a:t>
            </a: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4554A50A-8371-4E48-9C4F-B38CE6B0EC09}"/>
              </a:ext>
            </a:extLst>
          </p:cNvPr>
          <p:cNvSpPr/>
          <p:nvPr/>
        </p:nvSpPr>
        <p:spPr>
          <a:xfrm>
            <a:off x="2081605" y="1345379"/>
            <a:ext cx="2008991" cy="1298986"/>
          </a:xfrm>
          <a:prstGeom prst="flowChartMagneticDisk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/>
              <a:t>WEB SERVER</a:t>
            </a:r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9C3EA628-A5CB-4C6E-90FB-957D8A41532A}"/>
              </a:ext>
            </a:extLst>
          </p:cNvPr>
          <p:cNvSpPr/>
          <p:nvPr/>
        </p:nvSpPr>
        <p:spPr>
          <a:xfrm rot="18509043">
            <a:off x="1920241" y="2932715"/>
            <a:ext cx="912114" cy="363474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4A1CD6-C527-4563-AA54-784879B0F82B}"/>
              </a:ext>
            </a:extLst>
          </p:cNvPr>
          <p:cNvSpPr txBox="1"/>
          <p:nvPr/>
        </p:nvSpPr>
        <p:spPr>
          <a:xfrm>
            <a:off x="215661" y="2630810"/>
            <a:ext cx="1911742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HTTP Request w/ Cookie</a:t>
            </a:r>
          </a:p>
          <a:p>
            <a:endParaRPr lang="en-US" sz="1350" dirty="0"/>
          </a:p>
          <a:p>
            <a:r>
              <a:rPr lang="en-US" sz="1350" dirty="0"/>
              <a:t>HTTP Response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960495-F9FA-4BE4-B532-AC3D757E29C8}"/>
              </a:ext>
            </a:extLst>
          </p:cNvPr>
          <p:cNvSpPr txBox="1"/>
          <p:nvPr/>
        </p:nvSpPr>
        <p:spPr>
          <a:xfrm>
            <a:off x="2081605" y="5706259"/>
            <a:ext cx="112857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User Browser</a:t>
            </a:r>
          </a:p>
        </p:txBody>
      </p:sp>
      <p:sp>
        <p:nvSpPr>
          <p:cNvPr id="11" name="Explosion: 8 Points 10">
            <a:extLst>
              <a:ext uri="{FF2B5EF4-FFF2-40B4-BE49-F238E27FC236}">
                <a16:creationId xmlns:a16="http://schemas.microsoft.com/office/drawing/2014/main" id="{28D664D3-4AED-4C6B-BAFA-3D88EF4E0FDB}"/>
              </a:ext>
            </a:extLst>
          </p:cNvPr>
          <p:cNvSpPr/>
          <p:nvPr/>
        </p:nvSpPr>
        <p:spPr>
          <a:xfrm>
            <a:off x="6390042" y="3703925"/>
            <a:ext cx="2380130" cy="1939199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ATTACKER</a:t>
            </a:r>
          </a:p>
          <a:p>
            <a:pPr algn="ctr"/>
            <a:r>
              <a:rPr lang="en-US" sz="1350" dirty="0"/>
              <a:t>Command and Control</a:t>
            </a:r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86B70A18-7356-4A66-B3FD-3B1C26E799D2}"/>
              </a:ext>
            </a:extLst>
          </p:cNvPr>
          <p:cNvSpPr/>
          <p:nvPr/>
        </p:nvSpPr>
        <p:spPr>
          <a:xfrm rot="16200000">
            <a:off x="3038557" y="3254279"/>
            <a:ext cx="1555241" cy="3634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1C036FB4-003F-44E7-ADE4-02D145AC056E}"/>
              </a:ext>
            </a:extLst>
          </p:cNvPr>
          <p:cNvSpPr/>
          <p:nvPr/>
        </p:nvSpPr>
        <p:spPr>
          <a:xfrm>
            <a:off x="4532668" y="4491787"/>
            <a:ext cx="1555241" cy="363474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EF1555-2A2A-40AE-B981-21CF871E6DDE}"/>
              </a:ext>
            </a:extLst>
          </p:cNvPr>
          <p:cNvSpPr txBox="1"/>
          <p:nvPr/>
        </p:nvSpPr>
        <p:spPr>
          <a:xfrm>
            <a:off x="4727986" y="1656005"/>
            <a:ext cx="388082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The Attacker gets Evils JavaScript inserted either through a “reflection” attack or “storage” attack.  Once operational, it can </a:t>
            </a:r>
            <a:r>
              <a:rPr lang="en-US" sz="1350" b="1" i="1" dirty="0"/>
              <a:t>impersonate</a:t>
            </a:r>
            <a:r>
              <a:rPr lang="en-US" sz="1350" dirty="0"/>
              <a:t> the user, including all of their cookies and settings.  Moreover, the Evil JS can </a:t>
            </a:r>
            <a:r>
              <a:rPr lang="en-US" sz="1350" b="1" i="1" dirty="0"/>
              <a:t>communicate </a:t>
            </a:r>
            <a:r>
              <a:rPr lang="en-US" sz="1350" dirty="0"/>
              <a:t>with the attacker for data exfiltration or ongoing real-time control.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0F114B-C2AF-4901-B724-50513B05A9D9}"/>
              </a:ext>
            </a:extLst>
          </p:cNvPr>
          <p:cNvSpPr txBox="1"/>
          <p:nvPr/>
        </p:nvSpPr>
        <p:spPr>
          <a:xfrm>
            <a:off x="4727986" y="4969388"/>
            <a:ext cx="264638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Exfiltrated: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Web server response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Cookies including session auth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A73F91-63C9-401D-8FD3-A18EE461C4B6}"/>
              </a:ext>
            </a:extLst>
          </p:cNvPr>
          <p:cNvSpPr txBox="1"/>
          <p:nvPr/>
        </p:nvSpPr>
        <p:spPr>
          <a:xfrm>
            <a:off x="215661" y="1091229"/>
            <a:ext cx="1796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XSS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2159138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ECB55-CB50-4A09-AC73-0B1B4710A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BBBE62-35E3-4A35-8E9F-079D4D0FB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438400"/>
            <a:ext cx="8686800" cy="9352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71E4FA-49C1-4428-8418-A690F9BA05BD}"/>
              </a:ext>
            </a:extLst>
          </p:cNvPr>
          <p:cNvSpPr txBox="1"/>
          <p:nvPr/>
        </p:nvSpPr>
        <p:spPr>
          <a:xfrm>
            <a:off x="228600" y="1885453"/>
            <a:ext cx="2736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is the Database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2EBC8D-D48D-4D65-A78D-EFB8E8E885C6}"/>
              </a:ext>
            </a:extLst>
          </p:cNvPr>
          <p:cNvSpPr txBox="1"/>
          <p:nvPr/>
        </p:nvSpPr>
        <p:spPr>
          <a:xfrm>
            <a:off x="4419600" y="990600"/>
            <a:ext cx="381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User’s “name” has been corrupted to include a “script” that will run every time it is displayed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2CFC9D6-5966-457F-B93D-C16300F2DB18}"/>
              </a:ext>
            </a:extLst>
          </p:cNvPr>
          <p:cNvCxnSpPr>
            <a:stCxn id="6" idx="2"/>
          </p:cNvCxnSpPr>
          <p:nvPr/>
        </p:nvCxnSpPr>
        <p:spPr>
          <a:xfrm flipH="1">
            <a:off x="2438400" y="2006263"/>
            <a:ext cx="3886200" cy="5845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2B6E863-FF88-4363-A286-118E5217BF70}"/>
              </a:ext>
            </a:extLst>
          </p:cNvPr>
          <p:cNvSpPr txBox="1"/>
          <p:nvPr/>
        </p:nvSpPr>
        <p:spPr>
          <a:xfrm>
            <a:off x="2667000" y="4572000"/>
            <a:ext cx="4495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script connects to the attacker’s website with the user’s cookie encoded as a parameter to the URL. This bypasses the Same Origin Policy (any URL is allowed)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A9B10F2-2D9C-442C-818D-861ECDBE74F4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4914900" y="2814933"/>
            <a:ext cx="1181100" cy="17570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3766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858C8E2-0A15-4512-9702-05E7E0215DD4}"/>
              </a:ext>
            </a:extLst>
          </p:cNvPr>
          <p:cNvSpPr/>
          <p:nvPr/>
        </p:nvSpPr>
        <p:spPr>
          <a:xfrm>
            <a:off x="992394" y="3612552"/>
            <a:ext cx="3579607" cy="212194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C45C27-0CAC-4D8D-9F5F-A4787B572534}"/>
              </a:ext>
            </a:extLst>
          </p:cNvPr>
          <p:cNvSpPr/>
          <p:nvPr/>
        </p:nvSpPr>
        <p:spPr>
          <a:xfrm>
            <a:off x="3567169" y="4309446"/>
            <a:ext cx="685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/>
              <a:t>EVIL JS</a:t>
            </a:r>
          </a:p>
        </p:txBody>
      </p:sp>
      <p:sp>
        <p:nvSpPr>
          <p:cNvPr id="5" name="Flowchart: Internal Storage 4">
            <a:extLst>
              <a:ext uri="{FF2B5EF4-FFF2-40B4-BE49-F238E27FC236}">
                <a16:creationId xmlns:a16="http://schemas.microsoft.com/office/drawing/2014/main" id="{11A80BC6-828F-4C00-ABE2-628DDF81D538}"/>
              </a:ext>
            </a:extLst>
          </p:cNvPr>
          <p:cNvSpPr/>
          <p:nvPr/>
        </p:nvSpPr>
        <p:spPr>
          <a:xfrm>
            <a:off x="1153758" y="3834429"/>
            <a:ext cx="2186492" cy="1678193"/>
          </a:xfrm>
          <a:prstGeom prst="flowChartInternalStora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/>
              <a:t>AUTHORIZED WEBPAGE</a:t>
            </a: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4554A50A-8371-4E48-9C4F-B38CE6B0EC09}"/>
              </a:ext>
            </a:extLst>
          </p:cNvPr>
          <p:cNvSpPr/>
          <p:nvPr/>
        </p:nvSpPr>
        <p:spPr>
          <a:xfrm>
            <a:off x="2081605" y="1345379"/>
            <a:ext cx="2008991" cy="1298986"/>
          </a:xfrm>
          <a:prstGeom prst="flowChartMagneticDisk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/>
              <a:t>WEB SERVER</a:t>
            </a:r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9C3EA628-A5CB-4C6E-90FB-957D8A41532A}"/>
              </a:ext>
            </a:extLst>
          </p:cNvPr>
          <p:cNvSpPr/>
          <p:nvPr/>
        </p:nvSpPr>
        <p:spPr>
          <a:xfrm rot="18509043">
            <a:off x="1920241" y="2932715"/>
            <a:ext cx="912114" cy="363474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4A1CD6-C527-4563-AA54-784879B0F82B}"/>
              </a:ext>
            </a:extLst>
          </p:cNvPr>
          <p:cNvSpPr txBox="1"/>
          <p:nvPr/>
        </p:nvSpPr>
        <p:spPr>
          <a:xfrm>
            <a:off x="215661" y="2630810"/>
            <a:ext cx="1911742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HTTP Request w/ Cookie</a:t>
            </a:r>
          </a:p>
          <a:p>
            <a:endParaRPr lang="en-US" sz="1350" dirty="0"/>
          </a:p>
          <a:p>
            <a:r>
              <a:rPr lang="en-US" sz="1350" dirty="0"/>
              <a:t>HTTP Response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960495-F9FA-4BE4-B532-AC3D757E29C8}"/>
              </a:ext>
            </a:extLst>
          </p:cNvPr>
          <p:cNvSpPr txBox="1"/>
          <p:nvPr/>
        </p:nvSpPr>
        <p:spPr>
          <a:xfrm>
            <a:off x="2081605" y="5706259"/>
            <a:ext cx="112857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User Browser</a:t>
            </a:r>
          </a:p>
        </p:txBody>
      </p:sp>
      <p:sp>
        <p:nvSpPr>
          <p:cNvPr id="11" name="Explosion: 8 Points 10">
            <a:extLst>
              <a:ext uri="{FF2B5EF4-FFF2-40B4-BE49-F238E27FC236}">
                <a16:creationId xmlns:a16="http://schemas.microsoft.com/office/drawing/2014/main" id="{28D664D3-4AED-4C6B-BAFA-3D88EF4E0FDB}"/>
              </a:ext>
            </a:extLst>
          </p:cNvPr>
          <p:cNvSpPr/>
          <p:nvPr/>
        </p:nvSpPr>
        <p:spPr>
          <a:xfrm>
            <a:off x="6390042" y="3703925"/>
            <a:ext cx="2380130" cy="1939199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ATTACKER</a:t>
            </a:r>
          </a:p>
          <a:p>
            <a:pPr algn="ctr"/>
            <a:r>
              <a:rPr lang="en-US" sz="1350" dirty="0"/>
              <a:t>Command and Control</a:t>
            </a:r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86B70A18-7356-4A66-B3FD-3B1C26E799D2}"/>
              </a:ext>
            </a:extLst>
          </p:cNvPr>
          <p:cNvSpPr/>
          <p:nvPr/>
        </p:nvSpPr>
        <p:spPr>
          <a:xfrm rot="16200000">
            <a:off x="3038557" y="3254279"/>
            <a:ext cx="1555241" cy="3634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1C036FB4-003F-44E7-ADE4-02D145AC056E}"/>
              </a:ext>
            </a:extLst>
          </p:cNvPr>
          <p:cNvSpPr/>
          <p:nvPr/>
        </p:nvSpPr>
        <p:spPr>
          <a:xfrm>
            <a:off x="4532668" y="4491787"/>
            <a:ext cx="1555241" cy="363474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EF1555-2A2A-40AE-B981-21CF871E6DDE}"/>
              </a:ext>
            </a:extLst>
          </p:cNvPr>
          <p:cNvSpPr txBox="1"/>
          <p:nvPr/>
        </p:nvSpPr>
        <p:spPr>
          <a:xfrm>
            <a:off x="4727986" y="1656005"/>
            <a:ext cx="3880821" cy="196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The </a:t>
            </a:r>
            <a:r>
              <a:rPr lang="en-US" sz="1350" b="1" i="1" dirty="0"/>
              <a:t>primary</a:t>
            </a:r>
            <a:r>
              <a:rPr lang="en-US" sz="1350" dirty="0"/>
              <a:t> defense against XSS attacks is filtering inputs and escaping outputs.  These defenses actually stop and eliminate the XSS attack altogether.</a:t>
            </a:r>
          </a:p>
          <a:p>
            <a:endParaRPr lang="en-US" sz="1350" dirty="0"/>
          </a:p>
          <a:p>
            <a:r>
              <a:rPr lang="en-US" sz="1350" b="1" i="1" dirty="0"/>
              <a:t>Secondary</a:t>
            </a:r>
            <a:r>
              <a:rPr lang="en-US" sz="1350" dirty="0"/>
              <a:t> defenses mitigate XSS attacks by preventing XSS JS from exfiltrating some kinds of data.  For example, cookies marked “</a:t>
            </a:r>
            <a:r>
              <a:rPr lang="en-US" sz="1350" dirty="0" err="1"/>
              <a:t>HttpOnly</a:t>
            </a:r>
            <a:r>
              <a:rPr lang="en-US" sz="1350" dirty="0"/>
              <a:t>” cannot be read by JavaScript in most modern browsers.</a:t>
            </a:r>
            <a:endParaRPr lang="en-US" sz="1350" b="1" i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DFD455-18CD-4D69-9D0C-B627DA87C857}"/>
              </a:ext>
            </a:extLst>
          </p:cNvPr>
          <p:cNvSpPr txBox="1"/>
          <p:nvPr/>
        </p:nvSpPr>
        <p:spPr>
          <a:xfrm>
            <a:off x="4727986" y="4969388"/>
            <a:ext cx="264638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Exfiltrated: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Web server response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/>
              <a:t>Cookies </a:t>
            </a:r>
            <a:r>
              <a:rPr lang="en-US" sz="1350" strike="sngStrike" dirty="0"/>
              <a:t>including session auth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4FBDE5-5EC9-4AA3-A1B5-3E5D018CC238}"/>
              </a:ext>
            </a:extLst>
          </p:cNvPr>
          <p:cNvSpPr txBox="1"/>
          <p:nvPr/>
        </p:nvSpPr>
        <p:spPr>
          <a:xfrm>
            <a:off x="215661" y="1091229"/>
            <a:ext cx="1796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XSS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635149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858C8E2-0A15-4512-9702-05E7E0215DD4}"/>
              </a:ext>
            </a:extLst>
          </p:cNvPr>
          <p:cNvSpPr/>
          <p:nvPr/>
        </p:nvSpPr>
        <p:spPr>
          <a:xfrm>
            <a:off x="992394" y="3612552"/>
            <a:ext cx="3579607" cy="212194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C45C27-0CAC-4D8D-9F5F-A4787B572534}"/>
              </a:ext>
            </a:extLst>
          </p:cNvPr>
          <p:cNvSpPr/>
          <p:nvPr/>
        </p:nvSpPr>
        <p:spPr>
          <a:xfrm>
            <a:off x="3567169" y="4309446"/>
            <a:ext cx="685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/>
              <a:t>EVIL JS</a:t>
            </a:r>
          </a:p>
        </p:txBody>
      </p:sp>
      <p:sp>
        <p:nvSpPr>
          <p:cNvPr id="5" name="Flowchart: Internal Storage 4">
            <a:extLst>
              <a:ext uri="{FF2B5EF4-FFF2-40B4-BE49-F238E27FC236}">
                <a16:creationId xmlns:a16="http://schemas.microsoft.com/office/drawing/2014/main" id="{11A80BC6-828F-4C00-ABE2-628DDF81D538}"/>
              </a:ext>
            </a:extLst>
          </p:cNvPr>
          <p:cNvSpPr/>
          <p:nvPr/>
        </p:nvSpPr>
        <p:spPr>
          <a:xfrm>
            <a:off x="1153758" y="3834429"/>
            <a:ext cx="2186492" cy="1678193"/>
          </a:xfrm>
          <a:prstGeom prst="flowChartInternalStora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/>
              <a:t>AUTHORIZED WEBPAGE</a:t>
            </a: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4554A50A-8371-4E48-9C4F-B38CE6B0EC09}"/>
              </a:ext>
            </a:extLst>
          </p:cNvPr>
          <p:cNvSpPr/>
          <p:nvPr/>
        </p:nvSpPr>
        <p:spPr>
          <a:xfrm>
            <a:off x="2081605" y="1345379"/>
            <a:ext cx="2008991" cy="1298986"/>
          </a:xfrm>
          <a:prstGeom prst="flowChartMagneticDisk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/>
              <a:t>WEB SERVER</a:t>
            </a:r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9C3EA628-A5CB-4C6E-90FB-957D8A41532A}"/>
              </a:ext>
            </a:extLst>
          </p:cNvPr>
          <p:cNvSpPr/>
          <p:nvPr/>
        </p:nvSpPr>
        <p:spPr>
          <a:xfrm rot="18509043">
            <a:off x="1920241" y="2932715"/>
            <a:ext cx="912114" cy="363474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4A1CD6-C527-4563-AA54-784879B0F82B}"/>
              </a:ext>
            </a:extLst>
          </p:cNvPr>
          <p:cNvSpPr txBox="1"/>
          <p:nvPr/>
        </p:nvSpPr>
        <p:spPr>
          <a:xfrm>
            <a:off x="215661" y="2630810"/>
            <a:ext cx="1911742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HTTP Request w/ Cookie</a:t>
            </a:r>
          </a:p>
          <a:p>
            <a:endParaRPr lang="en-US" sz="1350" dirty="0"/>
          </a:p>
          <a:p>
            <a:r>
              <a:rPr lang="en-US" sz="1350" dirty="0"/>
              <a:t>HTTP Response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960495-F9FA-4BE4-B532-AC3D757E29C8}"/>
              </a:ext>
            </a:extLst>
          </p:cNvPr>
          <p:cNvSpPr txBox="1"/>
          <p:nvPr/>
        </p:nvSpPr>
        <p:spPr>
          <a:xfrm>
            <a:off x="2081605" y="5706259"/>
            <a:ext cx="112857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User Browser</a:t>
            </a:r>
          </a:p>
        </p:txBody>
      </p:sp>
      <p:sp>
        <p:nvSpPr>
          <p:cNvPr id="11" name="Explosion: 8 Points 10">
            <a:extLst>
              <a:ext uri="{FF2B5EF4-FFF2-40B4-BE49-F238E27FC236}">
                <a16:creationId xmlns:a16="http://schemas.microsoft.com/office/drawing/2014/main" id="{28D664D3-4AED-4C6B-BAFA-3D88EF4E0FDB}"/>
              </a:ext>
            </a:extLst>
          </p:cNvPr>
          <p:cNvSpPr/>
          <p:nvPr/>
        </p:nvSpPr>
        <p:spPr>
          <a:xfrm>
            <a:off x="6390042" y="3703925"/>
            <a:ext cx="2380130" cy="1939199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ATTACKER</a:t>
            </a:r>
          </a:p>
          <a:p>
            <a:pPr algn="ctr"/>
            <a:r>
              <a:rPr lang="en-US" sz="1350" dirty="0"/>
              <a:t>Command and Control</a:t>
            </a:r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86B70A18-7356-4A66-B3FD-3B1C26E799D2}"/>
              </a:ext>
            </a:extLst>
          </p:cNvPr>
          <p:cNvSpPr/>
          <p:nvPr/>
        </p:nvSpPr>
        <p:spPr>
          <a:xfrm rot="16200000">
            <a:off x="3038557" y="3254279"/>
            <a:ext cx="1555241" cy="3634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1C036FB4-003F-44E7-ADE4-02D145AC056E}"/>
              </a:ext>
            </a:extLst>
          </p:cNvPr>
          <p:cNvSpPr/>
          <p:nvPr/>
        </p:nvSpPr>
        <p:spPr>
          <a:xfrm>
            <a:off x="4532668" y="4491787"/>
            <a:ext cx="1555241" cy="363474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EF1555-2A2A-40AE-B981-21CF871E6DDE}"/>
              </a:ext>
            </a:extLst>
          </p:cNvPr>
          <p:cNvSpPr txBox="1"/>
          <p:nvPr/>
        </p:nvSpPr>
        <p:spPr>
          <a:xfrm>
            <a:off x="4727986" y="1656005"/>
            <a:ext cx="3880821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i="1" dirty="0"/>
              <a:t>Secondary</a:t>
            </a:r>
            <a:r>
              <a:rPr lang="en-US" sz="1350" dirty="0"/>
              <a:t> defenses should not be substitutes for </a:t>
            </a:r>
            <a:r>
              <a:rPr lang="en-US" sz="1350" b="1" i="1" dirty="0"/>
              <a:t>primary </a:t>
            </a:r>
            <a:r>
              <a:rPr lang="en-US" sz="1350" dirty="0"/>
              <a:t>defenses.  The goal is blocking XSS; once it’s running it will always be able to do some damage.</a:t>
            </a:r>
          </a:p>
          <a:p>
            <a:endParaRPr lang="en-US" sz="1350" b="1" i="1" dirty="0"/>
          </a:p>
          <a:p>
            <a:r>
              <a:rPr lang="en-US" sz="1350" dirty="0"/>
              <a:t>Circumvention also possible. In the mid 2000’s, </a:t>
            </a:r>
            <a:r>
              <a:rPr lang="en-US" sz="1350" b="1" i="1" dirty="0"/>
              <a:t>cross-site-tracing</a:t>
            </a:r>
            <a:r>
              <a:rPr lang="en-US" sz="1350" dirty="0"/>
              <a:t> could get around the </a:t>
            </a:r>
            <a:r>
              <a:rPr lang="en-US" sz="1350" dirty="0" err="1"/>
              <a:t>HttpOnly</a:t>
            </a:r>
            <a:r>
              <a:rPr lang="en-US" sz="1350" dirty="0"/>
              <a:t> exception (blocked in modern browsers)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DFD455-18CD-4D69-9D0C-B627DA87C857}"/>
              </a:ext>
            </a:extLst>
          </p:cNvPr>
          <p:cNvSpPr txBox="1"/>
          <p:nvPr/>
        </p:nvSpPr>
        <p:spPr>
          <a:xfrm>
            <a:off x="4727986" y="4969388"/>
            <a:ext cx="264638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Exfiltrated:</a:t>
            </a:r>
          </a:p>
          <a:p>
            <a:endParaRPr lang="en-US" sz="1350" dirty="0"/>
          </a:p>
          <a:p>
            <a:r>
              <a:rPr lang="en-US" sz="1350" dirty="0"/>
              <a:t>TRACE response including cookies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78A68A-BDBD-48BC-92C8-495B2B2410FA}"/>
              </a:ext>
            </a:extLst>
          </p:cNvPr>
          <p:cNvSpPr txBox="1"/>
          <p:nvPr/>
        </p:nvSpPr>
        <p:spPr>
          <a:xfrm>
            <a:off x="3879474" y="3338915"/>
            <a:ext cx="264638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HTTP TRACE request</a:t>
            </a:r>
          </a:p>
          <a:p>
            <a:endParaRPr lang="en-US" sz="1350" dirty="0"/>
          </a:p>
          <a:p>
            <a:r>
              <a:rPr lang="en-US" sz="1350" dirty="0"/>
              <a:t>TRACE response including cookies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D950B4-693D-48B9-8EBA-A7FFE63D4F84}"/>
              </a:ext>
            </a:extLst>
          </p:cNvPr>
          <p:cNvSpPr txBox="1"/>
          <p:nvPr/>
        </p:nvSpPr>
        <p:spPr>
          <a:xfrm>
            <a:off x="215661" y="1091229"/>
            <a:ext cx="1796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XSS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0704578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858C8E2-0A15-4512-9702-05E7E0215DD4}"/>
              </a:ext>
            </a:extLst>
          </p:cNvPr>
          <p:cNvSpPr/>
          <p:nvPr/>
        </p:nvSpPr>
        <p:spPr>
          <a:xfrm>
            <a:off x="992394" y="3612552"/>
            <a:ext cx="3579607" cy="212194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C45C27-0CAC-4D8D-9F5F-A4787B572534}"/>
              </a:ext>
            </a:extLst>
          </p:cNvPr>
          <p:cNvSpPr/>
          <p:nvPr/>
        </p:nvSpPr>
        <p:spPr>
          <a:xfrm>
            <a:off x="3567169" y="4309446"/>
            <a:ext cx="685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/>
              <a:t>EVIL LINK</a:t>
            </a:r>
          </a:p>
        </p:txBody>
      </p:sp>
      <p:sp>
        <p:nvSpPr>
          <p:cNvPr id="5" name="Flowchart: Internal Storage 4">
            <a:extLst>
              <a:ext uri="{FF2B5EF4-FFF2-40B4-BE49-F238E27FC236}">
                <a16:creationId xmlns:a16="http://schemas.microsoft.com/office/drawing/2014/main" id="{11A80BC6-828F-4C00-ABE2-628DDF81D538}"/>
              </a:ext>
            </a:extLst>
          </p:cNvPr>
          <p:cNvSpPr/>
          <p:nvPr/>
        </p:nvSpPr>
        <p:spPr>
          <a:xfrm>
            <a:off x="1153758" y="3834429"/>
            <a:ext cx="2186492" cy="1678193"/>
          </a:xfrm>
          <a:prstGeom prst="flowChartInternalStora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/>
              <a:t>AUTHORIZED WEBPAGE</a:t>
            </a: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4554A50A-8371-4E48-9C4F-B38CE6B0EC09}"/>
              </a:ext>
            </a:extLst>
          </p:cNvPr>
          <p:cNvSpPr/>
          <p:nvPr/>
        </p:nvSpPr>
        <p:spPr>
          <a:xfrm>
            <a:off x="2081605" y="1345379"/>
            <a:ext cx="2008991" cy="1298986"/>
          </a:xfrm>
          <a:prstGeom prst="flowChartMagneticDisk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/>
              <a:t>WEB SERVER</a:t>
            </a:r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9C3EA628-A5CB-4C6E-90FB-957D8A41532A}"/>
              </a:ext>
            </a:extLst>
          </p:cNvPr>
          <p:cNvSpPr/>
          <p:nvPr/>
        </p:nvSpPr>
        <p:spPr>
          <a:xfrm rot="18509043">
            <a:off x="1920241" y="2932715"/>
            <a:ext cx="912114" cy="363474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4A1CD6-C527-4563-AA54-784879B0F82B}"/>
              </a:ext>
            </a:extLst>
          </p:cNvPr>
          <p:cNvSpPr txBox="1"/>
          <p:nvPr/>
        </p:nvSpPr>
        <p:spPr>
          <a:xfrm>
            <a:off x="215661" y="2630810"/>
            <a:ext cx="1911742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HTTP Request w/ Cookie</a:t>
            </a:r>
          </a:p>
          <a:p>
            <a:endParaRPr lang="en-US" sz="1350" dirty="0"/>
          </a:p>
          <a:p>
            <a:r>
              <a:rPr lang="en-US" sz="1350" dirty="0"/>
              <a:t>HTTP Response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960495-F9FA-4BE4-B532-AC3D757E29C8}"/>
              </a:ext>
            </a:extLst>
          </p:cNvPr>
          <p:cNvSpPr txBox="1"/>
          <p:nvPr/>
        </p:nvSpPr>
        <p:spPr>
          <a:xfrm>
            <a:off x="2081605" y="5706259"/>
            <a:ext cx="112857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User Browser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EF1555-2A2A-40AE-B981-21CF871E6DDE}"/>
              </a:ext>
            </a:extLst>
          </p:cNvPr>
          <p:cNvSpPr txBox="1"/>
          <p:nvPr/>
        </p:nvSpPr>
        <p:spPr>
          <a:xfrm>
            <a:off x="4727986" y="1656005"/>
            <a:ext cx="388082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i="1" dirty="0"/>
              <a:t>Cross-Site Request Forgery</a:t>
            </a:r>
            <a:r>
              <a:rPr lang="en-US" sz="1350" dirty="0"/>
              <a:t> is simpler than XSS.  There is typically no JS and it is not typically </a:t>
            </a:r>
            <a:r>
              <a:rPr lang="en-US" sz="1350" b="1" i="1" dirty="0"/>
              <a:t>two-way communication with the Attacker</a:t>
            </a:r>
            <a:r>
              <a:rPr lang="en-US" sz="1350" dirty="0"/>
              <a:t>.</a:t>
            </a:r>
          </a:p>
          <a:p>
            <a:endParaRPr lang="en-US" sz="1350" dirty="0"/>
          </a:p>
          <a:p>
            <a:r>
              <a:rPr lang="en-US" sz="1350" dirty="0"/>
              <a:t>The idea is simply getting the victim to click on a link or otherwise transmit an HTTP request that causes an unauthorized transaction.  For the attacker to succeed:</a:t>
            </a:r>
          </a:p>
          <a:p>
            <a:endParaRPr lang="en-US" sz="1350" dirty="0"/>
          </a:p>
          <a:p>
            <a:pPr marL="257175" indent="-257175">
              <a:buFont typeface="+mj-lt"/>
              <a:buAutoNum type="arabicPeriod"/>
            </a:pPr>
            <a:r>
              <a:rPr lang="en-US" sz="1350" dirty="0"/>
              <a:t>An inducible action</a:t>
            </a:r>
          </a:p>
          <a:p>
            <a:pPr marL="257175" indent="-257175">
              <a:buFont typeface="+mj-lt"/>
              <a:buAutoNum type="arabicPeriod"/>
            </a:pPr>
            <a:r>
              <a:rPr lang="en-US" sz="1350" dirty="0"/>
              <a:t>Cookie-based session handling</a:t>
            </a:r>
          </a:p>
          <a:p>
            <a:pPr marL="257175" indent="-257175">
              <a:buFont typeface="+mj-lt"/>
              <a:buAutoNum type="arabicPeriod"/>
            </a:pPr>
            <a:r>
              <a:rPr lang="en-US" sz="1350" dirty="0"/>
              <a:t>Predictable request parameters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D950B4-693D-48B9-8EBA-A7FFE63D4F84}"/>
              </a:ext>
            </a:extLst>
          </p:cNvPr>
          <p:cNvSpPr txBox="1"/>
          <p:nvPr/>
        </p:nvSpPr>
        <p:spPr>
          <a:xfrm>
            <a:off x="215661" y="1091229"/>
            <a:ext cx="1920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CSRF Visualization</a:t>
            </a:r>
          </a:p>
        </p:txBody>
      </p:sp>
      <p:sp>
        <p:nvSpPr>
          <p:cNvPr id="2" name="Arrow: Up 1">
            <a:extLst>
              <a:ext uri="{FF2B5EF4-FFF2-40B4-BE49-F238E27FC236}">
                <a16:creationId xmlns:a16="http://schemas.microsoft.com/office/drawing/2014/main" id="{5F1CBFD6-6CFE-46D7-A43B-A30370B4EA61}"/>
              </a:ext>
            </a:extLst>
          </p:cNvPr>
          <p:cNvSpPr/>
          <p:nvPr/>
        </p:nvSpPr>
        <p:spPr>
          <a:xfrm>
            <a:off x="3634441" y="2655862"/>
            <a:ext cx="363474" cy="140482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0506235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858C8E2-0A15-4512-9702-05E7E0215DD4}"/>
              </a:ext>
            </a:extLst>
          </p:cNvPr>
          <p:cNvSpPr/>
          <p:nvPr/>
        </p:nvSpPr>
        <p:spPr>
          <a:xfrm>
            <a:off x="992394" y="3612552"/>
            <a:ext cx="3579607" cy="212194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C45C27-0CAC-4D8D-9F5F-A4787B572534}"/>
              </a:ext>
            </a:extLst>
          </p:cNvPr>
          <p:cNvSpPr/>
          <p:nvPr/>
        </p:nvSpPr>
        <p:spPr>
          <a:xfrm>
            <a:off x="3567169" y="4309446"/>
            <a:ext cx="685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/>
              <a:t>EVIL LINK</a:t>
            </a:r>
          </a:p>
        </p:txBody>
      </p:sp>
      <p:sp>
        <p:nvSpPr>
          <p:cNvPr id="5" name="Flowchart: Internal Storage 4">
            <a:extLst>
              <a:ext uri="{FF2B5EF4-FFF2-40B4-BE49-F238E27FC236}">
                <a16:creationId xmlns:a16="http://schemas.microsoft.com/office/drawing/2014/main" id="{11A80BC6-828F-4C00-ABE2-628DDF81D538}"/>
              </a:ext>
            </a:extLst>
          </p:cNvPr>
          <p:cNvSpPr/>
          <p:nvPr/>
        </p:nvSpPr>
        <p:spPr>
          <a:xfrm>
            <a:off x="1153758" y="3834429"/>
            <a:ext cx="2186492" cy="1678193"/>
          </a:xfrm>
          <a:prstGeom prst="flowChartInternalStora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/>
              <a:t>AUTHORIZED WEBPAGE</a:t>
            </a:r>
          </a:p>
          <a:p>
            <a:pPr algn="ctr"/>
            <a:r>
              <a:rPr lang="en-US" sz="1350" b="1" dirty="0"/>
              <a:t>(with CSRF Token)</a:t>
            </a: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4554A50A-8371-4E48-9C4F-B38CE6B0EC09}"/>
              </a:ext>
            </a:extLst>
          </p:cNvPr>
          <p:cNvSpPr/>
          <p:nvPr/>
        </p:nvSpPr>
        <p:spPr>
          <a:xfrm>
            <a:off x="2081605" y="1345379"/>
            <a:ext cx="2008991" cy="1298986"/>
          </a:xfrm>
          <a:prstGeom prst="flowChartMagneticDisk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/>
              <a:t>WEB SERVER</a:t>
            </a:r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9C3EA628-A5CB-4C6E-90FB-957D8A41532A}"/>
              </a:ext>
            </a:extLst>
          </p:cNvPr>
          <p:cNvSpPr/>
          <p:nvPr/>
        </p:nvSpPr>
        <p:spPr>
          <a:xfrm rot="18509043">
            <a:off x="1920241" y="2932715"/>
            <a:ext cx="912114" cy="363474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4A1CD6-C527-4563-AA54-784879B0F82B}"/>
              </a:ext>
            </a:extLst>
          </p:cNvPr>
          <p:cNvSpPr txBox="1"/>
          <p:nvPr/>
        </p:nvSpPr>
        <p:spPr>
          <a:xfrm>
            <a:off x="215661" y="2630810"/>
            <a:ext cx="1911742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HTTP Request w/ Cookie</a:t>
            </a:r>
          </a:p>
          <a:p>
            <a:endParaRPr lang="en-US" sz="1350" dirty="0"/>
          </a:p>
          <a:p>
            <a:r>
              <a:rPr lang="en-US" sz="1350" dirty="0"/>
              <a:t>HTTP Response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960495-F9FA-4BE4-B532-AC3D757E29C8}"/>
              </a:ext>
            </a:extLst>
          </p:cNvPr>
          <p:cNvSpPr txBox="1"/>
          <p:nvPr/>
        </p:nvSpPr>
        <p:spPr>
          <a:xfrm>
            <a:off x="2081605" y="5706259"/>
            <a:ext cx="112857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User Browser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EF1555-2A2A-40AE-B981-21CF871E6DDE}"/>
              </a:ext>
            </a:extLst>
          </p:cNvPr>
          <p:cNvSpPr txBox="1"/>
          <p:nvPr/>
        </p:nvSpPr>
        <p:spPr>
          <a:xfrm>
            <a:off x="4727986" y="1656005"/>
            <a:ext cx="3880821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 </a:t>
            </a:r>
            <a:r>
              <a:rPr lang="en-US" sz="1350" b="1" i="1" dirty="0"/>
              <a:t>CSRF-Token</a:t>
            </a:r>
            <a:r>
              <a:rPr lang="en-US" sz="1350" dirty="0"/>
              <a:t> is some </a:t>
            </a:r>
            <a:r>
              <a:rPr lang="en-US" sz="1350" b="1" i="1" dirty="0"/>
              <a:t>unpredictable</a:t>
            </a:r>
            <a:r>
              <a:rPr lang="en-US" sz="1350" dirty="0"/>
              <a:t> value embedded in the webpage that is used for identifying authorized requests.  For this to work:</a:t>
            </a:r>
          </a:p>
          <a:p>
            <a:endParaRPr lang="en-US" sz="1350" dirty="0"/>
          </a:p>
          <a:p>
            <a:pPr marL="257175" indent="-257175">
              <a:buFont typeface="+mj-lt"/>
              <a:buAutoNum type="arabicPeriod"/>
            </a:pPr>
            <a:r>
              <a:rPr lang="en-US" sz="1350" dirty="0"/>
              <a:t>CSRF Token cannot be a cookie</a:t>
            </a:r>
          </a:p>
          <a:p>
            <a:pPr marL="257175" indent="-257175">
              <a:buFont typeface="+mj-lt"/>
              <a:buAutoNum type="arabicPeriod"/>
            </a:pPr>
            <a:r>
              <a:rPr lang="en-US" sz="1350" dirty="0"/>
              <a:t>Must be unpredictable</a:t>
            </a:r>
          </a:p>
          <a:p>
            <a:pPr marL="257175" indent="-257175">
              <a:buFont typeface="+mj-lt"/>
              <a:buAutoNum type="arabicPeriod"/>
            </a:pPr>
            <a:r>
              <a:rPr lang="en-US" sz="1350" dirty="0"/>
              <a:t>Not easily </a:t>
            </a:r>
            <a:r>
              <a:rPr lang="en-US" sz="1350" dirty="0" err="1"/>
              <a:t>interceptable</a:t>
            </a:r>
            <a:endParaRPr lang="en-US" sz="1350" dirty="0"/>
          </a:p>
          <a:p>
            <a:endParaRPr lang="en-US" sz="1350" dirty="0"/>
          </a:p>
          <a:p>
            <a:r>
              <a:rPr lang="en-US" sz="1350" dirty="0"/>
              <a:t>Typically issued from the server in a hidden form element.  Automatically transmitted back when the form is submitted.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D950B4-693D-48B9-8EBA-A7FFE63D4F84}"/>
              </a:ext>
            </a:extLst>
          </p:cNvPr>
          <p:cNvSpPr txBox="1"/>
          <p:nvPr/>
        </p:nvSpPr>
        <p:spPr>
          <a:xfrm>
            <a:off x="215661" y="1091229"/>
            <a:ext cx="1920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CSRF Visualization</a:t>
            </a:r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502C74D4-DE88-416F-89EC-FAE35C07D9F3}"/>
              </a:ext>
            </a:extLst>
          </p:cNvPr>
          <p:cNvSpPr/>
          <p:nvPr/>
        </p:nvSpPr>
        <p:spPr>
          <a:xfrm>
            <a:off x="3634441" y="2655862"/>
            <a:ext cx="363474" cy="140482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&quot;Not Allowed&quot; Symbol 1">
            <a:extLst>
              <a:ext uri="{FF2B5EF4-FFF2-40B4-BE49-F238E27FC236}">
                <a16:creationId xmlns:a16="http://schemas.microsoft.com/office/drawing/2014/main" id="{84E96A22-9FCF-44D3-B4D1-EA2CB13A6B34}"/>
              </a:ext>
            </a:extLst>
          </p:cNvPr>
          <p:cNvSpPr/>
          <p:nvPr/>
        </p:nvSpPr>
        <p:spPr>
          <a:xfrm>
            <a:off x="3473277" y="3086100"/>
            <a:ext cx="685800" cy="6858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4956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858C8E2-0A15-4512-9702-05E7E0215DD4}"/>
              </a:ext>
            </a:extLst>
          </p:cNvPr>
          <p:cNvSpPr/>
          <p:nvPr/>
        </p:nvSpPr>
        <p:spPr>
          <a:xfrm>
            <a:off x="992394" y="3612552"/>
            <a:ext cx="3579607" cy="212194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C45C27-0CAC-4D8D-9F5F-A4787B572534}"/>
              </a:ext>
            </a:extLst>
          </p:cNvPr>
          <p:cNvSpPr/>
          <p:nvPr/>
        </p:nvSpPr>
        <p:spPr>
          <a:xfrm>
            <a:off x="3567169" y="4309446"/>
            <a:ext cx="685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/>
              <a:t>EVIL JS</a:t>
            </a:r>
          </a:p>
        </p:txBody>
      </p:sp>
      <p:sp>
        <p:nvSpPr>
          <p:cNvPr id="5" name="Flowchart: Internal Storage 4">
            <a:extLst>
              <a:ext uri="{FF2B5EF4-FFF2-40B4-BE49-F238E27FC236}">
                <a16:creationId xmlns:a16="http://schemas.microsoft.com/office/drawing/2014/main" id="{11A80BC6-828F-4C00-ABE2-628DDF81D538}"/>
              </a:ext>
            </a:extLst>
          </p:cNvPr>
          <p:cNvSpPr/>
          <p:nvPr/>
        </p:nvSpPr>
        <p:spPr>
          <a:xfrm>
            <a:off x="1153758" y="3834429"/>
            <a:ext cx="2186492" cy="1678193"/>
          </a:xfrm>
          <a:prstGeom prst="flowChartInternalStorag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/>
              <a:t>AUTHORIZED WEBPAGE</a:t>
            </a: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4554A50A-8371-4E48-9C4F-B38CE6B0EC09}"/>
              </a:ext>
            </a:extLst>
          </p:cNvPr>
          <p:cNvSpPr/>
          <p:nvPr/>
        </p:nvSpPr>
        <p:spPr>
          <a:xfrm>
            <a:off x="2081605" y="1345379"/>
            <a:ext cx="2008991" cy="1298986"/>
          </a:xfrm>
          <a:prstGeom prst="flowChartMagneticDisk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 dirty="0"/>
              <a:t>WEB SERVER</a:t>
            </a:r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9C3EA628-A5CB-4C6E-90FB-957D8A41532A}"/>
              </a:ext>
            </a:extLst>
          </p:cNvPr>
          <p:cNvSpPr/>
          <p:nvPr/>
        </p:nvSpPr>
        <p:spPr>
          <a:xfrm rot="18509043">
            <a:off x="1920241" y="2932715"/>
            <a:ext cx="912114" cy="363474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4A1CD6-C527-4563-AA54-784879B0F82B}"/>
              </a:ext>
            </a:extLst>
          </p:cNvPr>
          <p:cNvSpPr txBox="1"/>
          <p:nvPr/>
        </p:nvSpPr>
        <p:spPr>
          <a:xfrm>
            <a:off x="215661" y="2630810"/>
            <a:ext cx="1911742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HTTP Request w/ Cookie</a:t>
            </a:r>
          </a:p>
          <a:p>
            <a:endParaRPr lang="en-US" sz="1350" dirty="0"/>
          </a:p>
          <a:p>
            <a:r>
              <a:rPr lang="en-US" sz="1350" dirty="0"/>
              <a:t>HTTP Response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960495-F9FA-4BE4-B532-AC3D757E29C8}"/>
              </a:ext>
            </a:extLst>
          </p:cNvPr>
          <p:cNvSpPr txBox="1"/>
          <p:nvPr/>
        </p:nvSpPr>
        <p:spPr>
          <a:xfrm>
            <a:off x="2081605" y="5706259"/>
            <a:ext cx="112857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User Browser</a:t>
            </a:r>
          </a:p>
        </p:txBody>
      </p:sp>
      <p:sp>
        <p:nvSpPr>
          <p:cNvPr id="11" name="Explosion: 8 Points 10">
            <a:extLst>
              <a:ext uri="{FF2B5EF4-FFF2-40B4-BE49-F238E27FC236}">
                <a16:creationId xmlns:a16="http://schemas.microsoft.com/office/drawing/2014/main" id="{28D664D3-4AED-4C6B-BAFA-3D88EF4E0FDB}"/>
              </a:ext>
            </a:extLst>
          </p:cNvPr>
          <p:cNvSpPr/>
          <p:nvPr/>
        </p:nvSpPr>
        <p:spPr>
          <a:xfrm>
            <a:off x="6390042" y="3703925"/>
            <a:ext cx="2380130" cy="1939199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ATTACKER</a:t>
            </a:r>
          </a:p>
          <a:p>
            <a:pPr algn="ctr"/>
            <a:r>
              <a:rPr lang="en-US" sz="1350" dirty="0"/>
              <a:t>Command and Control</a:t>
            </a:r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86B70A18-7356-4A66-B3FD-3B1C26E799D2}"/>
              </a:ext>
            </a:extLst>
          </p:cNvPr>
          <p:cNvSpPr/>
          <p:nvPr/>
        </p:nvSpPr>
        <p:spPr>
          <a:xfrm rot="16200000">
            <a:off x="3038557" y="3254279"/>
            <a:ext cx="1555241" cy="3634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1C036FB4-003F-44E7-ADE4-02D145AC056E}"/>
              </a:ext>
            </a:extLst>
          </p:cNvPr>
          <p:cNvSpPr/>
          <p:nvPr/>
        </p:nvSpPr>
        <p:spPr>
          <a:xfrm>
            <a:off x="4532668" y="4491787"/>
            <a:ext cx="1555241" cy="363474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EF1555-2A2A-40AE-B981-21CF871E6DDE}"/>
              </a:ext>
            </a:extLst>
          </p:cNvPr>
          <p:cNvSpPr txBox="1"/>
          <p:nvPr/>
        </p:nvSpPr>
        <p:spPr>
          <a:xfrm>
            <a:off x="4727986" y="1656005"/>
            <a:ext cx="3880821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CSRF tokens do not protect against XSS if the XSS request results in a valid form with a valid CSRF token.  The XSS has </a:t>
            </a:r>
            <a:r>
              <a:rPr lang="en-US" sz="1350" b="1" i="1" dirty="0"/>
              <a:t>two-way</a:t>
            </a:r>
            <a:r>
              <a:rPr lang="en-US" sz="1350" dirty="0"/>
              <a:t> communication and can submit the form with the properly issued CSRF token.</a:t>
            </a:r>
          </a:p>
          <a:p>
            <a:endParaRPr lang="en-US" sz="1350" dirty="0"/>
          </a:p>
          <a:p>
            <a:r>
              <a:rPr lang="en-US" sz="1350" dirty="0"/>
              <a:t>XSS is very, </a:t>
            </a:r>
            <a:r>
              <a:rPr lang="en-US" sz="1350"/>
              <a:t>very dangerous.</a:t>
            </a:r>
            <a:endParaRPr lang="en-US" sz="135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D950B4-693D-48B9-8EBA-A7FFE63D4F84}"/>
              </a:ext>
            </a:extLst>
          </p:cNvPr>
          <p:cNvSpPr txBox="1"/>
          <p:nvPr/>
        </p:nvSpPr>
        <p:spPr>
          <a:xfrm>
            <a:off x="215661" y="1091229"/>
            <a:ext cx="1208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CSRF v XSS</a:t>
            </a:r>
          </a:p>
        </p:txBody>
      </p:sp>
    </p:spTree>
    <p:extLst>
      <p:ext uri="{BB962C8B-B14F-4D97-AF65-F5344CB8AC3E}">
        <p14:creationId xmlns:p14="http://schemas.microsoft.com/office/powerpoint/2010/main" val="7330872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E002E-8AAD-4B7D-ACC1-1FF5AA980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Browsers Can Also Be Bad!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0BCE9-9E36-4CF3-95CA-AE687EAC6A3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>
            <a:normAutofit/>
          </a:bodyPr>
          <a:lstStyle/>
          <a:p>
            <a:r>
              <a:rPr lang="en-US" sz="2400" dirty="0"/>
              <a:t>“Man-in-the-Browser” Attack</a:t>
            </a:r>
          </a:p>
          <a:p>
            <a:r>
              <a:rPr lang="en-US" sz="2400" dirty="0"/>
              <a:t>The Browser is the “other end” of end-to-end</a:t>
            </a:r>
          </a:p>
          <a:p>
            <a:r>
              <a:rPr lang="en-US" sz="2400" dirty="0"/>
              <a:t>The Browser sees all the unencrypted data</a:t>
            </a:r>
          </a:p>
          <a:p>
            <a:r>
              <a:rPr lang="en-US" sz="2400" dirty="0"/>
              <a:t>If the Browser is evil, all data compromised</a:t>
            </a:r>
          </a:p>
          <a:p>
            <a:r>
              <a:rPr lang="en-US" sz="2400" dirty="0"/>
              <a:t>For example, if corrupted by malware</a:t>
            </a:r>
          </a:p>
        </p:txBody>
      </p:sp>
    </p:spTree>
    <p:extLst>
      <p:ext uri="{BB962C8B-B14F-4D97-AF65-F5344CB8AC3E}">
        <p14:creationId xmlns:p14="http://schemas.microsoft.com/office/powerpoint/2010/main" val="18352169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567DC-0B17-4684-B2C7-BFCF2D161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Or… the O/S?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E28FE-5B64-4EC3-AE3F-592FCF13498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>
            <a:normAutofit/>
          </a:bodyPr>
          <a:lstStyle/>
          <a:p>
            <a:r>
              <a:rPr lang="en-US" sz="2400" dirty="0"/>
              <a:t>Key logger?</a:t>
            </a:r>
          </a:p>
          <a:p>
            <a:r>
              <a:rPr lang="en-US" sz="2400" dirty="0"/>
              <a:t>Spyware?</a:t>
            </a:r>
          </a:p>
          <a:p>
            <a:r>
              <a:rPr lang="en-US" sz="2400" dirty="0"/>
              <a:t>Rootkit?</a:t>
            </a:r>
          </a:p>
          <a:p>
            <a:endParaRPr lang="en-US" sz="2400" dirty="0"/>
          </a:p>
          <a:p>
            <a:r>
              <a:rPr lang="en-US" sz="2400" dirty="0"/>
              <a:t>I worked on a spyware case once…</a:t>
            </a:r>
          </a:p>
        </p:txBody>
      </p:sp>
    </p:spTree>
    <p:extLst>
      <p:ext uri="{BB962C8B-B14F-4D97-AF65-F5344CB8AC3E}">
        <p14:creationId xmlns:p14="http://schemas.microsoft.com/office/powerpoint/2010/main" val="27575700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8ABFD-DA3F-44E4-A7C1-64C65CE4A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Email Threat: SPAM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5A384-A3E2-4643-B1A5-FD58EDED291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676400"/>
            <a:ext cx="7924800" cy="4038600"/>
          </a:xfrm>
        </p:spPr>
        <p:txBody>
          <a:bodyPr>
            <a:normAutofit/>
          </a:bodyPr>
          <a:lstStyle/>
          <a:p>
            <a:r>
              <a:rPr lang="en-US" sz="2400" dirty="0"/>
              <a:t>You know what it is.</a:t>
            </a:r>
          </a:p>
          <a:p>
            <a:r>
              <a:rPr lang="en-US" sz="2400" dirty="0"/>
              <a:t>Why does it work?</a:t>
            </a:r>
          </a:p>
          <a:p>
            <a:pPr lvl="1"/>
            <a:r>
              <a:rPr lang="en-US" sz="2000" dirty="0"/>
              <a:t>Advertising</a:t>
            </a:r>
          </a:p>
          <a:p>
            <a:pPr lvl="1"/>
            <a:r>
              <a:rPr lang="en-US" sz="2000" dirty="0"/>
              <a:t>Pump and Dump</a:t>
            </a:r>
          </a:p>
          <a:p>
            <a:pPr lvl="1"/>
            <a:r>
              <a:rPr lang="en-US" sz="2000" dirty="0"/>
              <a:t>Malicious Payload/Malicious Links</a:t>
            </a:r>
          </a:p>
          <a:p>
            <a:pPr lvl="1"/>
            <a:r>
              <a:rPr lang="en-US" sz="2000" dirty="0"/>
              <a:t>Unregulated/Illegal Traffic</a:t>
            </a:r>
          </a:p>
        </p:txBody>
      </p:sp>
    </p:spTree>
    <p:extLst>
      <p:ext uri="{BB962C8B-B14F-4D97-AF65-F5344CB8AC3E}">
        <p14:creationId xmlns:p14="http://schemas.microsoft.com/office/powerpoint/2010/main" val="1368258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6F919-A496-4E74-8D6E-E98B349C2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Trusting the Server (Backend)</a:t>
            </a:r>
          </a:p>
        </p:txBody>
      </p:sp>
      <p:pic>
        <p:nvPicPr>
          <p:cNvPr id="11" name="Content Placeholder 10" descr="Logo&#10;&#10;Description automatically generated">
            <a:extLst>
              <a:ext uri="{FF2B5EF4-FFF2-40B4-BE49-F238E27FC236}">
                <a16:creationId xmlns:a16="http://schemas.microsoft.com/office/drawing/2014/main" id="{DA998B6E-CBC1-4566-AF23-ECC6E351969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6000" y="1759655"/>
            <a:ext cx="1600200" cy="1600200"/>
          </a:xfrm>
        </p:spPr>
      </p:pic>
      <p:pic>
        <p:nvPicPr>
          <p:cNvPr id="5" name="Picture 4" descr="A view of a computer&#10;&#10;Description automatically generated">
            <a:extLst>
              <a:ext uri="{FF2B5EF4-FFF2-40B4-BE49-F238E27FC236}">
                <a16:creationId xmlns:a16="http://schemas.microsoft.com/office/drawing/2014/main" id="{E3F5EA3C-8F98-4CC6-8F8D-1CBF2DF89E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981200" y="2819400"/>
            <a:ext cx="2514600" cy="1676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8A9A6A-E283-4626-AF9E-D1031A93A746}"/>
              </a:ext>
            </a:extLst>
          </p:cNvPr>
          <p:cNvSpPr txBox="1"/>
          <p:nvPr/>
        </p:nvSpPr>
        <p:spPr>
          <a:xfrm>
            <a:off x="2362200" y="4663152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5" tooltip="http://www.juku.it/en/a-quick-update-on-object-storage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6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14760C-BCC3-4228-AFBA-DC2EDEFC3090}"/>
              </a:ext>
            </a:extLst>
          </p:cNvPr>
          <p:cNvSpPr txBox="1"/>
          <p:nvPr/>
        </p:nvSpPr>
        <p:spPr>
          <a:xfrm>
            <a:off x="2782894" y="5032484"/>
            <a:ext cx="911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SERVER</a:t>
            </a:r>
          </a:p>
        </p:txBody>
      </p:sp>
      <p:pic>
        <p:nvPicPr>
          <p:cNvPr id="13" name="Picture 12" descr="A drawing of a person&#10;&#10;Description automatically generated">
            <a:extLst>
              <a:ext uri="{FF2B5EF4-FFF2-40B4-BE49-F238E27FC236}">
                <a16:creationId xmlns:a16="http://schemas.microsoft.com/office/drawing/2014/main" id="{6034664F-D5C7-495F-8776-30D24C0FFB0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449897" y="4272389"/>
            <a:ext cx="2895600" cy="152019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D8AAB82-BF30-4C0A-BFEF-C882AE90E13C}"/>
              </a:ext>
            </a:extLst>
          </p:cNvPr>
          <p:cNvSpPr txBox="1"/>
          <p:nvPr/>
        </p:nvSpPr>
        <p:spPr>
          <a:xfrm>
            <a:off x="5449897" y="5977691"/>
            <a:ext cx="2895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8" tooltip="http://hellasfrappe.blogspot.com/2013/03/mafia-profits-from-greeces-economic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6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16" name="Arrow: Left-Right 15">
            <a:extLst>
              <a:ext uri="{FF2B5EF4-FFF2-40B4-BE49-F238E27FC236}">
                <a16:creationId xmlns:a16="http://schemas.microsoft.com/office/drawing/2014/main" id="{983D1AC8-3390-43B0-AC0B-4100FC6C2B40}"/>
              </a:ext>
            </a:extLst>
          </p:cNvPr>
          <p:cNvSpPr/>
          <p:nvPr/>
        </p:nvSpPr>
        <p:spPr>
          <a:xfrm rot="20584720">
            <a:off x="4125837" y="2613141"/>
            <a:ext cx="2209573" cy="9281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Sharing with Government</a:t>
            </a:r>
          </a:p>
        </p:txBody>
      </p:sp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5D030EF8-65AC-4065-8AEB-FADBBC9C4E4E}"/>
              </a:ext>
            </a:extLst>
          </p:cNvPr>
          <p:cNvSpPr/>
          <p:nvPr/>
        </p:nvSpPr>
        <p:spPr>
          <a:xfrm rot="1010969">
            <a:off x="4027790" y="3845276"/>
            <a:ext cx="2209573" cy="9281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Sharing with Criminals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31A50C-94B8-4076-8F59-CDBF2A4EBB22}"/>
              </a:ext>
            </a:extLst>
          </p:cNvPr>
          <p:cNvSpPr txBox="1"/>
          <p:nvPr/>
        </p:nvSpPr>
        <p:spPr>
          <a:xfrm>
            <a:off x="1143000" y="1704636"/>
            <a:ext cx="462267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TLS doesn’t prevent the server</a:t>
            </a:r>
          </a:p>
          <a:p>
            <a:r>
              <a:rPr lang="en-US" sz="2800" dirty="0"/>
              <a:t>from sharing with 3</a:t>
            </a:r>
            <a:r>
              <a:rPr lang="en-US" sz="2800" baseline="30000" dirty="0"/>
              <a:t>rd</a:t>
            </a:r>
            <a:r>
              <a:rPr lang="en-US" sz="2800" dirty="0"/>
              <a:t> parties…</a:t>
            </a:r>
          </a:p>
        </p:txBody>
      </p:sp>
    </p:spTree>
    <p:extLst>
      <p:ext uri="{BB962C8B-B14F-4D97-AF65-F5344CB8AC3E}">
        <p14:creationId xmlns:p14="http://schemas.microsoft.com/office/powerpoint/2010/main" val="37394451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CB541-297F-4F36-A562-AAFC5470E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Email Threat: Phishing</a:t>
            </a:r>
          </a:p>
        </p:txBody>
      </p:sp>
      <p:pic>
        <p:nvPicPr>
          <p:cNvPr id="1026" name="Picture 2" descr="Paypal Phishing Security Notice">
            <a:extLst>
              <a:ext uri="{FF2B5EF4-FFF2-40B4-BE49-F238E27FC236}">
                <a16:creationId xmlns:a16="http://schemas.microsoft.com/office/drawing/2014/main" id="{7596FB76-F4EC-44BA-B431-0E3EB3588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848" y="1417638"/>
            <a:ext cx="7068303" cy="516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6869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1837E-F84E-45FC-B6E8-0B9302E1A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7924800" cy="1143000"/>
          </a:xfrm>
        </p:spPr>
        <p:txBody>
          <a:bodyPr/>
          <a:lstStyle/>
          <a:p>
            <a:r>
              <a:rPr lang="en-US" dirty="0"/>
              <a:t>Phishing Links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9ABCAE3-330B-46F5-9D51-9509F5426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746" y="3276600"/>
            <a:ext cx="9144000" cy="2697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073BF9-CE15-4C35-89CE-340205C5CC58}"/>
              </a:ext>
            </a:extLst>
          </p:cNvPr>
          <p:cNvSpPr txBox="1"/>
          <p:nvPr/>
        </p:nvSpPr>
        <p:spPr>
          <a:xfrm>
            <a:off x="4191000" y="2133600"/>
            <a:ext cx="33502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Why do they need a fake URL?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F894754-857B-42D1-94C9-7A43446890DD}"/>
              </a:ext>
            </a:extLst>
          </p:cNvPr>
          <p:cNvCxnSpPr>
            <a:stCxn id="4" idx="2"/>
          </p:cNvCxnSpPr>
          <p:nvPr/>
        </p:nvCxnSpPr>
        <p:spPr>
          <a:xfrm flipH="1">
            <a:off x="1828800" y="2533710"/>
            <a:ext cx="4037307" cy="12762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51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35784-38D4-4139-8DAC-8DFFC50DD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About Phishing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21019-37E1-41D2-A2CA-0E3C6A4E532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>
            <a:normAutofit/>
          </a:bodyPr>
          <a:lstStyle/>
          <a:p>
            <a:r>
              <a:rPr lang="en-US" sz="2400" dirty="0"/>
              <a:t>I’ve yet to see it work.</a:t>
            </a:r>
          </a:p>
          <a:p>
            <a:r>
              <a:rPr lang="en-US" sz="2400" dirty="0"/>
              <a:t>Lots of companies try. Lots of products.</a:t>
            </a:r>
          </a:p>
          <a:p>
            <a:r>
              <a:rPr lang="en-US" sz="2400" dirty="0"/>
              <a:t>Word on the street is the users don’t learn</a:t>
            </a:r>
          </a:p>
        </p:txBody>
      </p:sp>
    </p:spTree>
    <p:extLst>
      <p:ext uri="{BB962C8B-B14F-4D97-AF65-F5344CB8AC3E}">
        <p14:creationId xmlns:p14="http://schemas.microsoft.com/office/powerpoint/2010/main" val="41543148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5DCF5-B70F-4577-BB18-050DE519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Spear Phishing Example 1</a:t>
            </a:r>
          </a:p>
        </p:txBody>
      </p:sp>
      <p:pic>
        <p:nvPicPr>
          <p:cNvPr id="3074" name="Picture 2" descr="Spear Phishing - Targeting Organisations | FraudWatch International">
            <a:extLst>
              <a:ext uri="{FF2B5EF4-FFF2-40B4-BE49-F238E27FC236}">
                <a16:creationId xmlns:a16="http://schemas.microsoft.com/office/drawing/2014/main" id="{035EFCB1-E5B4-48B6-9FB2-22F0F91BD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3" y="1794989"/>
            <a:ext cx="8224837" cy="4788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94443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A844D-3C49-4266-AD44-222F529F1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Spear Phishing Example 2</a:t>
            </a:r>
          </a:p>
        </p:txBody>
      </p:sp>
      <p:pic>
        <p:nvPicPr>
          <p:cNvPr id="4098" name="Picture 2" descr="What is spear phishing? Why targeted email attacks are so difficult to stop  | CSO Online">
            <a:extLst>
              <a:ext uri="{FF2B5EF4-FFF2-40B4-BE49-F238E27FC236}">
                <a16:creationId xmlns:a16="http://schemas.microsoft.com/office/drawing/2014/main" id="{7588200D-2F7F-44DB-B165-C0B8DADC6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417638"/>
            <a:ext cx="6667500" cy="526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1155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86DA3-3E33-454C-AF54-D4CA9F57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Spear Phishing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1E4F0-D905-4399-8E88-857C10028AE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>
            <a:normAutofit/>
          </a:bodyPr>
          <a:lstStyle/>
          <a:p>
            <a:r>
              <a:rPr lang="en-US" sz="2400" dirty="0"/>
              <a:t>Often requires some recon (trusted email addresses or names)</a:t>
            </a:r>
          </a:p>
          <a:p>
            <a:r>
              <a:rPr lang="en-US" sz="2400" dirty="0"/>
              <a:t>Create fake, </a:t>
            </a:r>
            <a:r>
              <a:rPr lang="en-US" sz="2400" b="1" i="1" dirty="0"/>
              <a:t>BUT CLOSE</a:t>
            </a:r>
            <a:r>
              <a:rPr lang="en-US" sz="2400" dirty="0"/>
              <a:t>, email address:</a:t>
            </a:r>
          </a:p>
          <a:p>
            <a:pPr lvl="1"/>
            <a:r>
              <a:rPr lang="en-US" sz="2000" dirty="0"/>
              <a:t>REAL:  seth.nielson@company.com</a:t>
            </a:r>
          </a:p>
          <a:p>
            <a:pPr lvl="1"/>
            <a:r>
              <a:rPr lang="en-US" sz="2000" dirty="0"/>
              <a:t>FAKE:  seth.nielson@c0mpany.com</a:t>
            </a:r>
          </a:p>
          <a:p>
            <a:r>
              <a:rPr lang="en-US" sz="2400" dirty="0"/>
              <a:t>Or, just replace DISPLAY NAME:</a:t>
            </a:r>
          </a:p>
          <a:p>
            <a:pPr lvl="1"/>
            <a:r>
              <a:rPr lang="en-US" sz="2000" dirty="0"/>
              <a:t>REAL: Seth Nielson &lt;seth.nielson@company.com&gt;</a:t>
            </a:r>
          </a:p>
          <a:p>
            <a:pPr lvl="1"/>
            <a:r>
              <a:rPr lang="en-US" sz="2000" dirty="0"/>
              <a:t>FAKE: Seth Nielson &lt;seth.nielson@not_even_close.com&gt;</a:t>
            </a:r>
          </a:p>
          <a:p>
            <a:r>
              <a:rPr lang="en-US" sz="2200" dirty="0"/>
              <a:t>Target busy people</a:t>
            </a:r>
          </a:p>
        </p:txBody>
      </p:sp>
    </p:spTree>
    <p:extLst>
      <p:ext uri="{BB962C8B-B14F-4D97-AF65-F5344CB8AC3E}">
        <p14:creationId xmlns:p14="http://schemas.microsoft.com/office/powerpoint/2010/main" val="26034733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16CD8-3CC5-43FB-B2DD-47802DF35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Estate Scams</a:t>
            </a:r>
          </a:p>
        </p:txBody>
      </p:sp>
      <p:pic>
        <p:nvPicPr>
          <p:cNvPr id="5122" name="Picture 2" descr="Protect Yourself - Don't Let Wire Fraud Ruin Your Transaction – Redfin  Customer Service">
            <a:extLst>
              <a:ext uri="{FF2B5EF4-FFF2-40B4-BE49-F238E27FC236}">
                <a16:creationId xmlns:a16="http://schemas.microsoft.com/office/drawing/2014/main" id="{F72C7363-6F79-4168-B47A-BA2AFB110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28800"/>
            <a:ext cx="8743950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04748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5382E-2084-4E8F-AEAD-EFF9A5734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Malicious Email and Psychology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6A002-184F-4CE4-8F4D-5064B813D76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828800"/>
            <a:ext cx="7924800" cy="3886200"/>
          </a:xfrm>
        </p:spPr>
        <p:txBody>
          <a:bodyPr>
            <a:normAutofit/>
          </a:bodyPr>
          <a:lstStyle/>
          <a:p>
            <a:r>
              <a:rPr lang="en-US" sz="2400" dirty="0"/>
              <a:t>Psychological Manipulation</a:t>
            </a:r>
          </a:p>
          <a:p>
            <a:r>
              <a:rPr lang="en-US" sz="2400" dirty="0"/>
              <a:t>Similar to Anderson’s example about </a:t>
            </a:r>
            <a:r>
              <a:rPr lang="en-US" sz="2400" i="1" dirty="0"/>
              <a:t>pretexting</a:t>
            </a:r>
            <a:endParaRPr lang="en-US" sz="2400" dirty="0"/>
          </a:p>
          <a:p>
            <a:r>
              <a:rPr lang="en-US" sz="2400" dirty="0"/>
              <a:t>Emotional impulses drive the reactions</a:t>
            </a:r>
          </a:p>
          <a:p>
            <a:r>
              <a:rPr lang="en-US" sz="2400" b="1" i="1" dirty="0"/>
              <a:t>WE ARE </a:t>
            </a:r>
            <a:r>
              <a:rPr lang="en-US" sz="2400" b="1" i="1" u="sng" dirty="0"/>
              <a:t>ALL</a:t>
            </a:r>
            <a:r>
              <a:rPr lang="en-US" sz="2400" b="1" i="1" dirty="0"/>
              <a:t> VULNERABLE TO THIS</a:t>
            </a:r>
          </a:p>
        </p:txBody>
      </p:sp>
    </p:spTree>
    <p:extLst>
      <p:ext uri="{BB962C8B-B14F-4D97-AF65-F5344CB8AC3E}">
        <p14:creationId xmlns:p14="http://schemas.microsoft.com/office/powerpoint/2010/main" val="14456568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12183-29CD-41E0-AA7F-579DF57C0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Phishing Competition Submission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05DB08-C323-4748-8C8A-8B11F4CC9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447950"/>
            <a:ext cx="5171393" cy="53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666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8D33D-DA5B-4095-B328-17B13F69E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Trusting the Server (Frontend)</a:t>
            </a:r>
          </a:p>
        </p:txBody>
      </p:sp>
      <p:pic>
        <p:nvPicPr>
          <p:cNvPr id="19" name="Content Placeholder 18" descr="Icon&#10;&#10;Description automatically generated">
            <a:extLst>
              <a:ext uri="{FF2B5EF4-FFF2-40B4-BE49-F238E27FC236}">
                <a16:creationId xmlns:a16="http://schemas.microsoft.com/office/drawing/2014/main" id="{6E0812AF-976E-4AAB-BD36-1D72483EB0B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6000" y="1682228"/>
            <a:ext cx="1371600" cy="1371600"/>
          </a:xfrm>
        </p:spPr>
      </p:pic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BB25021-E728-4C42-90A1-0E53E80DFBC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85800" y="3810000"/>
            <a:ext cx="2590800" cy="16192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BD12B9-F72C-44D8-99E2-09B05868174A}"/>
              </a:ext>
            </a:extLst>
          </p:cNvPr>
          <p:cNvSpPr txBox="1"/>
          <p:nvPr/>
        </p:nvSpPr>
        <p:spPr>
          <a:xfrm>
            <a:off x="685800" y="5457104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5" tooltip="https://mydummyblogexempl.wordpress.com/2014/06/19/choose-your-web-browser/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6" tooltip="https://creativecommons.org/licenses/by-sa/3.0/"/>
              </a:rPr>
              <a:t>CC BY-SA</a:t>
            </a:r>
            <a:endParaRPr lang="en-US" sz="900" dirty="0"/>
          </a:p>
        </p:txBody>
      </p:sp>
      <p:pic>
        <p:nvPicPr>
          <p:cNvPr id="9" name="Picture 8" descr="A view of a computer&#10;&#10;Description automatically generated">
            <a:extLst>
              <a:ext uri="{FF2B5EF4-FFF2-40B4-BE49-F238E27FC236}">
                <a16:creationId xmlns:a16="http://schemas.microsoft.com/office/drawing/2014/main" id="{581E37A1-1D58-4B13-ACEC-01DA7907203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248400" y="3810000"/>
            <a:ext cx="2514600" cy="1676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9A8D03-6968-4C1C-A10C-C26C099F0276}"/>
              </a:ext>
            </a:extLst>
          </p:cNvPr>
          <p:cNvSpPr txBox="1"/>
          <p:nvPr/>
        </p:nvSpPr>
        <p:spPr>
          <a:xfrm>
            <a:off x="6629400" y="5653752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8" tooltip="http://www.juku.it/en/a-quick-update-on-object-storage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6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9BFA3B-6390-4808-930C-BEBE43B507F3}"/>
              </a:ext>
            </a:extLst>
          </p:cNvPr>
          <p:cNvSpPr txBox="1"/>
          <p:nvPr/>
        </p:nvSpPr>
        <p:spPr>
          <a:xfrm>
            <a:off x="1403862" y="6023084"/>
            <a:ext cx="115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BROWSER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D1AE16-653E-41D8-829C-D58D155071A0}"/>
              </a:ext>
            </a:extLst>
          </p:cNvPr>
          <p:cNvSpPr txBox="1"/>
          <p:nvPr/>
        </p:nvSpPr>
        <p:spPr>
          <a:xfrm>
            <a:off x="7050094" y="6023084"/>
            <a:ext cx="911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SERVER</a:t>
            </a:r>
          </a:p>
        </p:txBody>
      </p: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50469C16-8BC7-4FE9-838C-0F1ED0984E90}"/>
              </a:ext>
            </a:extLst>
          </p:cNvPr>
          <p:cNvSpPr/>
          <p:nvPr/>
        </p:nvSpPr>
        <p:spPr>
          <a:xfrm>
            <a:off x="3330296" y="4405883"/>
            <a:ext cx="2841904" cy="85191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SECURE TLS CHANNEL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38253F-5C00-4425-AD00-30ACC0A7F5A4}"/>
              </a:ext>
            </a:extLst>
          </p:cNvPr>
          <p:cNvSpPr txBox="1"/>
          <p:nvPr/>
        </p:nvSpPr>
        <p:spPr>
          <a:xfrm>
            <a:off x="6096000" y="3141205"/>
            <a:ext cx="13716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3" tooltip="https://commons.wikimedia.org/wiki/File:Gnome-fs-server.svg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6" tooltip="https://creativecommons.org/licenses/by-sa/3.0/"/>
              </a:rPr>
              <a:t>CC BY-SA</a:t>
            </a:r>
            <a:endParaRPr lang="en-US" sz="900" dirty="0"/>
          </a:p>
        </p:txBody>
      </p:sp>
      <p:sp>
        <p:nvSpPr>
          <p:cNvPr id="21" name="Arrow: Left-Up 20">
            <a:extLst>
              <a:ext uri="{FF2B5EF4-FFF2-40B4-BE49-F238E27FC236}">
                <a16:creationId xmlns:a16="http://schemas.microsoft.com/office/drawing/2014/main" id="{C87FD8E4-7743-42F0-8974-98E871233EF5}"/>
              </a:ext>
            </a:extLst>
          </p:cNvPr>
          <p:cNvSpPr/>
          <p:nvPr/>
        </p:nvSpPr>
        <p:spPr>
          <a:xfrm rot="10800000">
            <a:off x="2547586" y="3047999"/>
            <a:ext cx="3624614" cy="611405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DB083B-0917-41C8-90FE-547B533DCDD7}"/>
              </a:ext>
            </a:extLst>
          </p:cNvPr>
          <p:cNvSpPr txBox="1"/>
          <p:nvPr/>
        </p:nvSpPr>
        <p:spPr>
          <a:xfrm>
            <a:off x="1143000" y="1704636"/>
            <a:ext cx="462267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TLS doesn’t prevent the server</a:t>
            </a:r>
          </a:p>
          <a:p>
            <a:r>
              <a:rPr lang="en-US" sz="2800" dirty="0"/>
              <a:t>from directing your browser</a:t>
            </a:r>
          </a:p>
          <a:p>
            <a:r>
              <a:rPr lang="en-US" sz="2800" dirty="0"/>
              <a:t>to a third party server</a:t>
            </a:r>
          </a:p>
        </p:txBody>
      </p:sp>
    </p:spTree>
    <p:extLst>
      <p:ext uri="{BB962C8B-B14F-4D97-AF65-F5344CB8AC3E}">
        <p14:creationId xmlns:p14="http://schemas.microsoft.com/office/powerpoint/2010/main" val="2133862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B2C07-967A-44D7-836A-67427D67C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Webpage Construction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D761CB-37E9-4F24-B2C4-C71480A915BC}"/>
              </a:ext>
            </a:extLst>
          </p:cNvPr>
          <p:cNvSpPr txBox="1"/>
          <p:nvPr/>
        </p:nvSpPr>
        <p:spPr>
          <a:xfrm>
            <a:off x="1295400" y="2895600"/>
            <a:ext cx="6400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&lt;HTML&gt;</a:t>
            </a:r>
          </a:p>
          <a:p>
            <a:r>
              <a:rPr lang="en-US" sz="3200" dirty="0"/>
              <a:t>&lt;BODY&gt;</a:t>
            </a:r>
          </a:p>
          <a:p>
            <a:r>
              <a:rPr lang="en-US" sz="3200" dirty="0"/>
              <a:t>&lt;H1&gt;Hello!&lt;/H1&gt;</a:t>
            </a:r>
          </a:p>
          <a:p>
            <a:r>
              <a:rPr lang="en-US" sz="3200" dirty="0"/>
              <a:t>&lt;/BODY&gt;</a:t>
            </a:r>
          </a:p>
          <a:p>
            <a:r>
              <a:rPr lang="en-US" sz="3200" dirty="0"/>
              <a:t>&lt;/HTML&gt;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E59903-87CF-4810-94D7-5074D81774DB}"/>
              </a:ext>
            </a:extLst>
          </p:cNvPr>
          <p:cNvSpPr txBox="1"/>
          <p:nvPr/>
        </p:nvSpPr>
        <p:spPr>
          <a:xfrm>
            <a:off x="3581400" y="1905000"/>
            <a:ext cx="1828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Very Basic HTML</a:t>
            </a:r>
          </a:p>
        </p:txBody>
      </p:sp>
    </p:spTree>
    <p:extLst>
      <p:ext uri="{BB962C8B-B14F-4D97-AF65-F5344CB8AC3E}">
        <p14:creationId xmlns:p14="http://schemas.microsoft.com/office/powerpoint/2010/main" val="3139346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F9061-7B27-40C6-96EA-58B6D5541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Multi-source Webpage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51157B-F522-45ED-89DE-8F7DAEA90E55}"/>
              </a:ext>
            </a:extLst>
          </p:cNvPr>
          <p:cNvSpPr txBox="1"/>
          <p:nvPr/>
        </p:nvSpPr>
        <p:spPr>
          <a:xfrm>
            <a:off x="1295400" y="1981200"/>
            <a:ext cx="6934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&lt;HTML&gt;</a:t>
            </a:r>
          </a:p>
          <a:p>
            <a:r>
              <a:rPr lang="en-US" sz="2800" dirty="0"/>
              <a:t>&lt;BODY&gt;</a:t>
            </a:r>
          </a:p>
          <a:p>
            <a:r>
              <a:rPr lang="en-US" sz="2800" dirty="0"/>
              <a:t>&lt;IMG SRC=“http://otherwebsite/image.gif&gt;</a:t>
            </a:r>
          </a:p>
          <a:p>
            <a:r>
              <a:rPr lang="en-US" sz="2800" dirty="0"/>
              <a:t>&lt;/BODY&gt;</a:t>
            </a:r>
          </a:p>
          <a:p>
            <a:r>
              <a:rPr lang="en-US" sz="2800" dirty="0"/>
              <a:t>&lt;/HTML&gt;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20179B-8C3D-48A8-B084-387479058BD4}"/>
              </a:ext>
            </a:extLst>
          </p:cNvPr>
          <p:cNvSpPr txBox="1"/>
          <p:nvPr/>
        </p:nvSpPr>
        <p:spPr>
          <a:xfrm>
            <a:off x="3886200" y="4953000"/>
            <a:ext cx="411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“IMG” is how you tell a page to put an image in the webpage. The source (SRC) or location can be any address reachable on the Internet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EBCB2C3-94D0-4F06-A6C7-6FD7AE887177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4495800" y="3429000"/>
            <a:ext cx="1447800" cy="1524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546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AC8ED-A789-4AD3-AAC8-3D7FD0FE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Visualized Multi-source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41E625-9DD0-4023-A824-37901C816C30}"/>
              </a:ext>
            </a:extLst>
          </p:cNvPr>
          <p:cNvSpPr/>
          <p:nvPr/>
        </p:nvSpPr>
        <p:spPr>
          <a:xfrm>
            <a:off x="2971800" y="3200400"/>
            <a:ext cx="18288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 </a:t>
            </a:r>
          </a:p>
          <a:p>
            <a:pPr algn="ctr"/>
            <a:r>
              <a:rPr lang="en-US" dirty="0"/>
              <a:t>Program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0217C8-16DB-4EAA-BD91-6FF26E4048AD}"/>
              </a:ext>
            </a:extLst>
          </p:cNvPr>
          <p:cNvSpPr/>
          <p:nvPr/>
        </p:nvSpPr>
        <p:spPr>
          <a:xfrm>
            <a:off x="1066800" y="2743200"/>
            <a:ext cx="1752600" cy="2438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LCD SCREEN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DC0157-71F9-454F-AC25-DB7ACD816315}"/>
              </a:ext>
            </a:extLst>
          </p:cNvPr>
          <p:cNvSpPr/>
          <p:nvPr/>
        </p:nvSpPr>
        <p:spPr>
          <a:xfrm>
            <a:off x="7582584" y="2209800"/>
            <a:ext cx="914400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1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8589846-E593-4BF4-9CCE-FF58395DFD0A}"/>
              </a:ext>
            </a:extLst>
          </p:cNvPr>
          <p:cNvSpPr/>
          <p:nvPr/>
        </p:nvSpPr>
        <p:spPr>
          <a:xfrm rot="20234677">
            <a:off x="4768067" y="2158170"/>
            <a:ext cx="22860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GET webpage</a:t>
            </a: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C09BBABF-13E8-4BA7-B84E-33EECC3BB346}"/>
              </a:ext>
            </a:extLst>
          </p:cNvPr>
          <p:cNvSpPr/>
          <p:nvPr/>
        </p:nvSpPr>
        <p:spPr>
          <a:xfrm rot="20316097">
            <a:off x="4902626" y="2912327"/>
            <a:ext cx="2477184" cy="609600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with &lt;IMG&gt;</a:t>
            </a:r>
          </a:p>
        </p:txBody>
      </p:sp>
      <p:sp>
        <p:nvSpPr>
          <p:cNvPr id="14" name="Arrow: Curved Down 13">
            <a:extLst>
              <a:ext uri="{FF2B5EF4-FFF2-40B4-BE49-F238E27FC236}">
                <a16:creationId xmlns:a16="http://schemas.microsoft.com/office/drawing/2014/main" id="{428C346B-5718-47BB-8FE0-BC275F2A1B9D}"/>
              </a:ext>
            </a:extLst>
          </p:cNvPr>
          <p:cNvSpPr/>
          <p:nvPr/>
        </p:nvSpPr>
        <p:spPr>
          <a:xfrm flipH="1">
            <a:off x="1676400" y="2133600"/>
            <a:ext cx="1676400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EA3823-195E-4766-AA85-C7B11674257B}"/>
              </a:ext>
            </a:extLst>
          </p:cNvPr>
          <p:cNvSpPr txBox="1"/>
          <p:nvPr/>
        </p:nvSpPr>
        <p:spPr>
          <a:xfrm>
            <a:off x="2899397" y="1939687"/>
            <a:ext cx="27982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(1)</a:t>
            </a:r>
            <a:r>
              <a:rPr lang="en-US" dirty="0"/>
              <a:t> Request initial webpage.</a:t>
            </a:r>
          </a:p>
          <a:p>
            <a:r>
              <a:rPr lang="en-US" dirty="0"/>
              <a:t>     Begin displaying and</a:t>
            </a:r>
          </a:p>
          <a:p>
            <a:r>
              <a:rPr lang="en-US" dirty="0"/>
              <a:t>        request other</a:t>
            </a:r>
          </a:p>
          <a:p>
            <a:r>
              <a:rPr lang="en-US" dirty="0"/>
              <a:t>         elements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93434D-078E-4D01-8F23-AE3BD11D737D}"/>
              </a:ext>
            </a:extLst>
          </p:cNvPr>
          <p:cNvSpPr/>
          <p:nvPr/>
        </p:nvSpPr>
        <p:spPr>
          <a:xfrm>
            <a:off x="7620000" y="4724400"/>
            <a:ext cx="9144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 Server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2A9777CB-5786-4B7C-AA73-5B9CB76F1602}"/>
              </a:ext>
            </a:extLst>
          </p:cNvPr>
          <p:cNvSpPr/>
          <p:nvPr/>
        </p:nvSpPr>
        <p:spPr>
          <a:xfrm rot="1175602">
            <a:off x="5105510" y="4316258"/>
            <a:ext cx="22860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GET image</a:t>
            </a:r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77E5916F-3374-4F5A-86D9-9E921FD1E4D4}"/>
              </a:ext>
            </a:extLst>
          </p:cNvPr>
          <p:cNvSpPr/>
          <p:nvPr/>
        </p:nvSpPr>
        <p:spPr>
          <a:xfrm rot="1304387">
            <a:off x="4901603" y="4932885"/>
            <a:ext cx="2477184" cy="609600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Data</a:t>
            </a:r>
          </a:p>
        </p:txBody>
      </p:sp>
      <p:sp>
        <p:nvSpPr>
          <p:cNvPr id="23" name="Arrow: Curved Down 22">
            <a:extLst>
              <a:ext uri="{FF2B5EF4-FFF2-40B4-BE49-F238E27FC236}">
                <a16:creationId xmlns:a16="http://schemas.microsoft.com/office/drawing/2014/main" id="{4C6A8C26-5396-43AA-BBCE-55B4EED6B2EE}"/>
              </a:ext>
            </a:extLst>
          </p:cNvPr>
          <p:cNvSpPr/>
          <p:nvPr/>
        </p:nvSpPr>
        <p:spPr>
          <a:xfrm flipH="1" flipV="1">
            <a:off x="1676400" y="4803345"/>
            <a:ext cx="1676400" cy="86868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FD52CB-0598-47F9-A2A4-CC90CC011633}"/>
              </a:ext>
            </a:extLst>
          </p:cNvPr>
          <p:cNvSpPr txBox="1"/>
          <p:nvPr/>
        </p:nvSpPr>
        <p:spPr>
          <a:xfrm>
            <a:off x="2942982" y="5042152"/>
            <a:ext cx="21580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  </a:t>
            </a:r>
            <a:r>
              <a:rPr lang="en-US" b="1" dirty="0"/>
              <a:t>(2)</a:t>
            </a:r>
            <a:r>
              <a:rPr lang="en-US" dirty="0"/>
              <a:t> request image</a:t>
            </a:r>
          </a:p>
          <a:p>
            <a:r>
              <a:rPr lang="en-US" dirty="0"/>
              <a:t>   Display image data </a:t>
            </a:r>
          </a:p>
          <a:p>
            <a:r>
              <a:rPr lang="en-US" dirty="0"/>
              <a:t>   as it arrives</a:t>
            </a:r>
          </a:p>
        </p:txBody>
      </p:sp>
    </p:spTree>
    <p:extLst>
      <p:ext uri="{BB962C8B-B14F-4D97-AF65-F5344CB8AC3E}">
        <p14:creationId xmlns:p14="http://schemas.microsoft.com/office/powerpoint/2010/main" val="2804322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0C366B-1AA0-4C43-9BED-75A87467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77" y="516835"/>
            <a:ext cx="2313633" cy="5772840"/>
          </a:xfrm>
        </p:spPr>
        <p:txBody>
          <a:bodyPr anchor="ctr">
            <a:normAutofit/>
          </a:bodyPr>
          <a:lstStyle/>
          <a:p>
            <a:r>
              <a:rPr lang="en-US" sz="3100" dirty="0">
                <a:solidFill>
                  <a:srgbClr val="FFFFFF"/>
                </a:solidFill>
              </a:rPr>
              <a:t>Dynamic webpage can </a:t>
            </a:r>
            <a:r>
              <a:rPr lang="en-US" sz="3100" b="1" i="1" dirty="0">
                <a:solidFill>
                  <a:srgbClr val="FFFFFF"/>
                </a:solidFill>
              </a:rPr>
              <a:t>READ</a:t>
            </a:r>
            <a:r>
              <a:rPr lang="en-US" sz="3100" dirty="0">
                <a:solidFill>
                  <a:srgbClr val="FFFFFF"/>
                </a:solidFill>
              </a:rPr>
              <a:t> itself!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EDE063B-8CB5-4096-9227-C958F516F6F9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640884102"/>
              </p:ext>
            </p:extLst>
          </p:nvPr>
        </p:nvGraphicFramePr>
        <p:xfrm>
          <a:off x="3556397" y="639763"/>
          <a:ext cx="5098256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8594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482A2-EEEB-48FE-9B32-95A4AD246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Problem!!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771B9C-4F99-4602-955F-B447A6D05F96}"/>
              </a:ext>
            </a:extLst>
          </p:cNvPr>
          <p:cNvSpPr/>
          <p:nvPr/>
        </p:nvSpPr>
        <p:spPr>
          <a:xfrm>
            <a:off x="1600200" y="3048000"/>
            <a:ext cx="18288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FA2BF7-6EB3-4BFD-B85A-B391C6E0DE8C}"/>
              </a:ext>
            </a:extLst>
          </p:cNvPr>
          <p:cNvSpPr/>
          <p:nvPr/>
        </p:nvSpPr>
        <p:spPr>
          <a:xfrm>
            <a:off x="7582584" y="2209800"/>
            <a:ext cx="951816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Website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2433088-A9A7-4A42-825E-97C388C6221E}"/>
              </a:ext>
            </a:extLst>
          </p:cNvPr>
          <p:cNvSpPr/>
          <p:nvPr/>
        </p:nvSpPr>
        <p:spPr>
          <a:xfrm rot="20958638">
            <a:off x="3555117" y="2271646"/>
            <a:ext cx="3509566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GET webpage</a:t>
            </a:r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56980627-457E-4FE9-9885-7C47C726EA8A}"/>
              </a:ext>
            </a:extLst>
          </p:cNvPr>
          <p:cNvSpPr/>
          <p:nvPr/>
        </p:nvSpPr>
        <p:spPr>
          <a:xfrm rot="20978614">
            <a:off x="3533666" y="2803075"/>
            <a:ext cx="3552468" cy="1027440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with &lt;IFRAME&gt;</a:t>
            </a:r>
          </a:p>
          <a:p>
            <a:pPr algn="ctr"/>
            <a:r>
              <a:rPr lang="en-US" dirty="0"/>
              <a:t>from </a:t>
            </a:r>
            <a:r>
              <a:rPr lang="en-US" dirty="0" err="1"/>
              <a:t>adserver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B43AC-71D2-4D77-B6FB-2480BD344520}"/>
              </a:ext>
            </a:extLst>
          </p:cNvPr>
          <p:cNvSpPr/>
          <p:nvPr/>
        </p:nvSpPr>
        <p:spPr>
          <a:xfrm>
            <a:off x="7620000" y="4724400"/>
            <a:ext cx="11430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Server (like ads)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A2F45B27-2D86-4E13-BA79-B8013D93A52A}"/>
              </a:ext>
            </a:extLst>
          </p:cNvPr>
          <p:cNvSpPr/>
          <p:nvPr/>
        </p:nvSpPr>
        <p:spPr>
          <a:xfrm rot="862634">
            <a:off x="3736829" y="4268172"/>
            <a:ext cx="3776896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GET ads IFRAME</a:t>
            </a: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3EAF53F4-0079-47D7-81C5-F0E63B2744B5}"/>
              </a:ext>
            </a:extLst>
          </p:cNvPr>
          <p:cNvSpPr/>
          <p:nvPr/>
        </p:nvSpPr>
        <p:spPr>
          <a:xfrm rot="920469">
            <a:off x="3587852" y="4755946"/>
            <a:ext cx="3814766" cy="609600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EVIL IFRAME!!!</a:t>
            </a:r>
          </a:p>
        </p:txBody>
      </p:sp>
      <p:sp>
        <p:nvSpPr>
          <p:cNvPr id="18" name="Arrow: Curved Up 17">
            <a:extLst>
              <a:ext uri="{FF2B5EF4-FFF2-40B4-BE49-F238E27FC236}">
                <a16:creationId xmlns:a16="http://schemas.microsoft.com/office/drawing/2014/main" id="{28CFDB36-3ED5-4A6F-B7BD-453AF5EA470F}"/>
              </a:ext>
            </a:extLst>
          </p:cNvPr>
          <p:cNvSpPr/>
          <p:nvPr/>
        </p:nvSpPr>
        <p:spPr>
          <a:xfrm flipH="1">
            <a:off x="2423645" y="4668795"/>
            <a:ext cx="1166894" cy="381000"/>
          </a:xfrm>
          <a:prstGeom prst="curved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48F559-7521-4439-87D9-747CF806F175}"/>
              </a:ext>
            </a:extLst>
          </p:cNvPr>
          <p:cNvSpPr txBox="1"/>
          <p:nvPr/>
        </p:nvSpPr>
        <p:spPr>
          <a:xfrm>
            <a:off x="1447800" y="5146590"/>
            <a:ext cx="351076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Evil IFRAME could ask the</a:t>
            </a:r>
          </a:p>
          <a:p>
            <a:r>
              <a:rPr lang="en-US" sz="2000" dirty="0"/>
              <a:t>Browser for the contents</a:t>
            </a:r>
          </a:p>
          <a:p>
            <a:r>
              <a:rPr lang="en-US" sz="2000" dirty="0"/>
              <a:t>of the website, seeing/changing</a:t>
            </a:r>
          </a:p>
          <a:p>
            <a:r>
              <a:rPr lang="en-US" sz="2000" dirty="0"/>
              <a:t>Sensitive data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1DFF90-ABA7-41A8-82DB-8F88E195D0BB}"/>
              </a:ext>
            </a:extLst>
          </p:cNvPr>
          <p:cNvSpPr txBox="1"/>
          <p:nvPr/>
        </p:nvSpPr>
        <p:spPr>
          <a:xfrm>
            <a:off x="533400" y="1981200"/>
            <a:ext cx="3882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following is </a:t>
            </a:r>
            <a:r>
              <a:rPr lang="en-US" sz="2400" b="1" i="1" dirty="0"/>
              <a:t>NOT </a:t>
            </a:r>
            <a:r>
              <a:rPr lang="en-US" sz="2400" dirty="0"/>
              <a:t>allowed:</a:t>
            </a:r>
          </a:p>
        </p:txBody>
      </p:sp>
    </p:spTree>
    <p:extLst>
      <p:ext uri="{BB962C8B-B14F-4D97-AF65-F5344CB8AC3E}">
        <p14:creationId xmlns:p14="http://schemas.microsoft.com/office/powerpoint/2010/main" val="206879045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1611</Words>
  <Application>Microsoft Office PowerPoint</Application>
  <PresentationFormat>On-screen Show (4:3)</PresentationFormat>
  <Paragraphs>284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Retrospect</vt:lpstr>
      <vt:lpstr>Web Threats</vt:lpstr>
      <vt:lpstr>Browser to Website Security</vt:lpstr>
      <vt:lpstr>Trusting the Server (Backend)</vt:lpstr>
      <vt:lpstr>Trusting the Server (Frontend)</vt:lpstr>
      <vt:lpstr>Webpage Construction</vt:lpstr>
      <vt:lpstr>Multi-source Webpage</vt:lpstr>
      <vt:lpstr>Visualized Multi-source</vt:lpstr>
      <vt:lpstr>Dynamic webpage can READ itself!</vt:lpstr>
      <vt:lpstr>Potential Problem!!</vt:lpstr>
      <vt:lpstr>Preventing 3rd Party Attacks</vt:lpstr>
      <vt:lpstr>Websites CAN “Collaborate”</vt:lpstr>
      <vt:lpstr>Conspiracy How-To</vt:lpstr>
      <vt:lpstr>Broader Conspiracy</vt:lpstr>
      <vt:lpstr>Drive-by Downloads</vt:lpstr>
      <vt:lpstr>Drive-by Download Visual</vt:lpstr>
      <vt:lpstr>Requires Browser Issues Too!</vt:lpstr>
      <vt:lpstr>Profiling/Recon</vt:lpstr>
      <vt:lpstr>Web Logins</vt:lpstr>
      <vt:lpstr>Cross-Site Scripting (XSS)</vt:lpstr>
      <vt:lpstr>PowerPoint Presentation</vt:lpstr>
      <vt:lpstr>Example: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Browsers Can Also Be Bad!</vt:lpstr>
      <vt:lpstr>Or… the O/S?</vt:lpstr>
      <vt:lpstr>Email Threat: SPAM</vt:lpstr>
      <vt:lpstr>Email Threat: Phishing</vt:lpstr>
      <vt:lpstr>Phishing Links</vt:lpstr>
      <vt:lpstr>Note About Phishing Training</vt:lpstr>
      <vt:lpstr>Spear Phishing Example 1</vt:lpstr>
      <vt:lpstr>Spear Phishing Example 2</vt:lpstr>
      <vt:lpstr>Spear Phishing Details</vt:lpstr>
      <vt:lpstr>Real Estate Scams</vt:lpstr>
      <vt:lpstr>Malicious Email and Psychology</vt:lpstr>
      <vt:lpstr>Phishing Competition Submission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Email Threats</dc:title>
  <dc:creator>Seth Nielson</dc:creator>
  <cp:lastModifiedBy>Seth Nielson</cp:lastModifiedBy>
  <cp:revision>13</cp:revision>
  <dcterms:created xsi:type="dcterms:W3CDTF">2020-11-09T22:50:53Z</dcterms:created>
  <dcterms:modified xsi:type="dcterms:W3CDTF">2021-11-10T19:08:57Z</dcterms:modified>
</cp:coreProperties>
</file>